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2" r:id="rId9"/>
    <p:sldId id="265" r:id="rId10"/>
    <p:sldId id="266" r:id="rId11"/>
    <p:sldId id="264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7" d="100"/>
          <a:sy n="77" d="100"/>
        </p:scale>
        <p:origin x="-72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3411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04775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2755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3702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4314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5597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38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022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4960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49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5844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ADF71-A059-4C15-944D-29AAAC99EA5B}" type="datetimeFigureOut">
              <a:rPr lang="tr-TR" smtClean="0"/>
              <a:pPr/>
              <a:t>20/02/2018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5680FD-6760-4CF4-861E-CA50701404F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71262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youtube.com/watch?v=FrUCK8WAsE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hyperlink" Target="https://www.youtube.com/watch?v=wWXcBmkTsM8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ogramlama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35475"/>
            <a:ext cx="12192000" cy="5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043188"/>
            <a:ext cx="12192000" cy="2730321"/>
          </a:xfrm>
          <a:solidFill>
            <a:srgbClr val="000000">
              <a:alpha val="47843"/>
            </a:srgbClr>
          </a:solidFill>
          <a:ln>
            <a:solidFill>
              <a:srgbClr val="000000">
                <a:alpha val="27843"/>
              </a:srgb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9600" dirty="0" smtClean="0">
                <a:solidFill>
                  <a:srgbClr val="FFFF00"/>
                </a:solidFill>
              </a:rPr>
              <a:t>Programlamaya Giriş</a:t>
            </a:r>
            <a:br>
              <a:rPr lang="tr-TR" sz="9600" dirty="0" smtClean="0">
                <a:solidFill>
                  <a:srgbClr val="FFFF00"/>
                </a:solidFill>
              </a:rPr>
            </a:br>
            <a:r>
              <a:rPr lang="tr-TR" sz="9600" dirty="0" smtClean="0">
                <a:solidFill>
                  <a:srgbClr val="FFFF00"/>
                </a:solidFill>
              </a:rPr>
              <a:t>Temel Kavramlar</a:t>
            </a:r>
            <a:endParaRPr lang="tr-TR" sz="9600" dirty="0">
              <a:solidFill>
                <a:srgbClr val="FFFF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5353568"/>
            <a:ext cx="12192000" cy="416170"/>
          </a:xfrm>
          <a:solidFill>
            <a:srgbClr val="FFFFFF">
              <a:alpha val="50196"/>
            </a:srgbClr>
          </a:solidFill>
        </p:spPr>
        <p:txBody>
          <a:bodyPr>
            <a:no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Evrensel Bilişim Zümresi</a:t>
            </a:r>
          </a:p>
          <a:p>
            <a:endParaRPr lang="tr-T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7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Bunları izleyin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u="sng" dirty="0">
                <a:hlinkClick r:id="rId2"/>
              </a:rPr>
              <a:t>https://</a:t>
            </a:r>
            <a:r>
              <a:rPr lang="tr-TR" u="sng" dirty="0" smtClean="0">
                <a:hlinkClick r:id="rId2"/>
              </a:rPr>
              <a:t>www.youtube.com/watch?v=FrUCK8WAsEg</a:t>
            </a:r>
            <a:endParaRPr lang="tr-TR" dirty="0"/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839788" y="2673898"/>
            <a:ext cx="5157787" cy="3346941"/>
          </a:xfrm>
          <a:prstGeom prst="rect">
            <a:avLst/>
          </a:prstGeom>
        </p:spPr>
      </p:pic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tr-TR" u="sng" dirty="0">
                <a:hlinkClick r:id="rId4"/>
              </a:rPr>
              <a:t>https://</a:t>
            </a:r>
            <a:r>
              <a:rPr lang="tr-TR" u="sng" dirty="0" smtClean="0">
                <a:hlinkClick r:id="rId4"/>
              </a:rPr>
              <a:t>www.youtube.com/watch?v=wWXcBmkTsM8</a:t>
            </a:r>
            <a:endParaRPr lang="tr-TR" dirty="0"/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>
          <a:xfrm>
            <a:off x="6172200" y="2640633"/>
            <a:ext cx="5183188" cy="341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364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Sunumuz bitmiştir..	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Teşekkür ediyoruz..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949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86365" y="365125"/>
            <a:ext cx="11333409" cy="13255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sz="6000" dirty="0" smtClean="0"/>
              <a:t>Bu derste </a:t>
            </a:r>
            <a:r>
              <a:rPr lang="tr-TR" sz="6000" dirty="0" smtClean="0">
                <a:solidFill>
                  <a:srgbClr val="FF0000"/>
                </a:solidFill>
              </a:rPr>
              <a:t>Temel tanımları </a:t>
            </a:r>
            <a:r>
              <a:rPr lang="tr-TR" sz="6000" dirty="0" smtClean="0"/>
              <a:t>öğreneceğiz.</a:t>
            </a:r>
            <a:endParaRPr lang="tr-TR" sz="6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1684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tr-TR" sz="4400" dirty="0" smtClean="0"/>
              <a:t>Problem nedir?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/>
              <a:t>Neden programa ihtiyaç hissedilir?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 smtClean="0"/>
              <a:t>Program nedir?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 smtClean="0"/>
              <a:t>Program nasıl yapılır?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 smtClean="0"/>
              <a:t>Algoritma (</a:t>
            </a:r>
            <a:r>
              <a:rPr lang="tr-TR" sz="4400" dirty="0"/>
              <a:t>Program planı) ve akış şeması nedir</a:t>
            </a:r>
            <a:r>
              <a:rPr lang="tr-TR" sz="4400" dirty="0" smtClean="0"/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/>
              <a:t>Program dili nedir?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4400" dirty="0" smtClean="0"/>
              <a:t>Program yazma ortamları?</a:t>
            </a:r>
          </a:p>
        </p:txBody>
      </p:sp>
    </p:spTree>
    <p:extLst>
      <p:ext uri="{BB962C8B-B14F-4D97-AF65-F5344CB8AC3E}">
        <p14:creationId xmlns:p14="http://schemas.microsoft.com/office/powerpoint/2010/main" xmlns="" val="17111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185739"/>
            <a:ext cx="10515600" cy="120518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14350" indent="-514350"/>
            <a:r>
              <a:rPr lang="tr-TR" sz="6000" dirty="0">
                <a:latin typeface="Baskerville Old Face" panose="02020602080505020303" pitchFamily="18" charset="0"/>
              </a:rPr>
              <a:t>Problem nedir</a:t>
            </a:r>
            <a:r>
              <a:rPr lang="tr-TR" sz="6000" dirty="0" smtClean="0">
                <a:latin typeface="Baskerville Old Face" panose="02020602080505020303" pitchFamily="18" charset="0"/>
              </a:rPr>
              <a:t>?</a:t>
            </a:r>
            <a:endParaRPr lang="tr-TR" sz="6000" dirty="0">
              <a:latin typeface="Baskerville Old Face" panose="02020602080505020303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506828"/>
            <a:ext cx="10515600" cy="5125792"/>
          </a:xfrm>
        </p:spPr>
        <p:txBody>
          <a:bodyPr>
            <a:normAutofit fontScale="92500" lnSpcReduction="10000"/>
          </a:bodyPr>
          <a:lstStyle/>
          <a:p>
            <a:r>
              <a:rPr lang="tr-TR" sz="4300" dirty="0" smtClean="0">
                <a:solidFill>
                  <a:srgbClr val="FF0000"/>
                </a:solidFill>
              </a:rPr>
              <a:t>Günlük hayatta karşılaştığımız ve çözmek istediğimiz şeylere problem diyoruz.</a:t>
            </a:r>
            <a:endParaRPr lang="tr-TR" sz="4300" dirty="0">
              <a:solidFill>
                <a:srgbClr val="FF0000"/>
              </a:solidFill>
            </a:endParaRPr>
          </a:p>
          <a:p>
            <a:r>
              <a:rPr lang="tr-TR" dirty="0" smtClean="0"/>
              <a:t>Örnek problem : </a:t>
            </a:r>
            <a:r>
              <a:rPr lang="tr-TR" dirty="0" smtClean="0">
                <a:solidFill>
                  <a:srgbClr val="00B0F0"/>
                </a:solidFill>
              </a:rPr>
              <a:t>Hesaplama </a:t>
            </a:r>
          </a:p>
          <a:p>
            <a:pPr lvl="1"/>
            <a:r>
              <a:rPr lang="tr-TR" dirty="0" smtClean="0">
                <a:solidFill>
                  <a:srgbClr val="00B050"/>
                </a:solidFill>
              </a:rPr>
              <a:t>Market alışverişinde ürünlerin fiyatlarını hesaplama ihtiyacımız bizim için çözülecek bir problemdir</a:t>
            </a:r>
          </a:p>
          <a:p>
            <a:pPr lvl="1"/>
            <a:r>
              <a:rPr lang="tr-TR" dirty="0" smtClean="0">
                <a:solidFill>
                  <a:srgbClr val="FF0000"/>
                </a:solidFill>
              </a:rPr>
              <a:t>Çözüm 1 : </a:t>
            </a:r>
            <a:r>
              <a:rPr lang="tr-TR" dirty="0" smtClean="0">
                <a:solidFill>
                  <a:srgbClr val="00B050"/>
                </a:solidFill>
              </a:rPr>
              <a:t>Bunu kendimiz elle veya kağıt, kalem kullanarak çözebiliriz</a:t>
            </a:r>
          </a:p>
          <a:p>
            <a:pPr lvl="1"/>
            <a:r>
              <a:rPr lang="tr-TR" dirty="0" smtClean="0">
                <a:solidFill>
                  <a:srgbClr val="FF0000"/>
                </a:solidFill>
              </a:rPr>
              <a:t>Çözüm 2 : </a:t>
            </a:r>
            <a:r>
              <a:rPr lang="tr-TR" dirty="0" smtClean="0">
                <a:solidFill>
                  <a:srgbClr val="00B050"/>
                </a:solidFill>
              </a:rPr>
              <a:t>Bir hesaplayıcı aygıt ile bunları yapmak</a:t>
            </a:r>
          </a:p>
          <a:p>
            <a:r>
              <a:rPr lang="tr-TR" dirty="0" smtClean="0"/>
              <a:t>Örnek problem : </a:t>
            </a:r>
            <a:r>
              <a:rPr lang="tr-TR" dirty="0" smtClean="0">
                <a:solidFill>
                  <a:srgbClr val="00B0F0"/>
                </a:solidFill>
              </a:rPr>
              <a:t>Can sıkıntısı, rahatlama ihtiyacı</a:t>
            </a:r>
          </a:p>
          <a:p>
            <a:pPr lvl="1"/>
            <a:r>
              <a:rPr lang="tr-TR" dirty="0">
                <a:solidFill>
                  <a:srgbClr val="00B050"/>
                </a:solidFill>
              </a:rPr>
              <a:t>Evde kalan boş zamanlarımızda bilgisayarda rahatlamak amacıyla </a:t>
            </a:r>
            <a:r>
              <a:rPr lang="tr-TR" dirty="0" smtClean="0">
                <a:solidFill>
                  <a:srgbClr val="00B050"/>
                </a:solidFill>
              </a:rPr>
              <a:t>bir şeyler </a:t>
            </a:r>
            <a:r>
              <a:rPr lang="tr-TR" dirty="0">
                <a:solidFill>
                  <a:srgbClr val="00B050"/>
                </a:solidFill>
              </a:rPr>
              <a:t>ile uğraşmak isteyebiliriz.</a:t>
            </a:r>
          </a:p>
          <a:p>
            <a:pPr lvl="1"/>
            <a:r>
              <a:rPr lang="tr-TR" dirty="0" smtClean="0">
                <a:solidFill>
                  <a:srgbClr val="FF0000"/>
                </a:solidFill>
              </a:rPr>
              <a:t>Çözüm 1 : </a:t>
            </a:r>
            <a:r>
              <a:rPr lang="tr-TR" dirty="0" smtClean="0">
                <a:solidFill>
                  <a:srgbClr val="0070C0"/>
                </a:solidFill>
              </a:rPr>
              <a:t>Bunu kendimiz aile üyelerimizle, arkadaşımız </a:t>
            </a:r>
            <a:r>
              <a:rPr lang="tr-TR" dirty="0" err="1" smtClean="0">
                <a:solidFill>
                  <a:srgbClr val="0070C0"/>
                </a:solidFill>
              </a:rPr>
              <a:t>vb</a:t>
            </a:r>
            <a:r>
              <a:rPr lang="tr-TR" dirty="0" smtClean="0">
                <a:solidFill>
                  <a:srgbClr val="0070C0"/>
                </a:solidFill>
              </a:rPr>
              <a:t> etkinlik yapabilir veya oyun oynayabiliriz.</a:t>
            </a:r>
          </a:p>
          <a:p>
            <a:pPr lvl="1"/>
            <a:r>
              <a:rPr lang="tr-TR" dirty="0" smtClean="0">
                <a:solidFill>
                  <a:srgbClr val="FF0000"/>
                </a:solidFill>
              </a:rPr>
              <a:t>Çözüm 2 : </a:t>
            </a:r>
            <a:r>
              <a:rPr lang="tr-TR" dirty="0" smtClean="0">
                <a:solidFill>
                  <a:srgbClr val="0070C0"/>
                </a:solidFill>
              </a:rPr>
              <a:t>Bilgisayarımızda programlanmış bir oyunu oynayabiliriz.</a:t>
            </a:r>
            <a:endParaRPr lang="tr-TR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510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20016"/>
            <a:ext cx="10515600" cy="6572251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rgbClr val="000000">
              <a:alpha val="40000"/>
            </a:srgb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8000" b="1" dirty="0" smtClean="0">
                <a:solidFill>
                  <a:srgbClr val="92D050"/>
                </a:solidFill>
              </a:rPr>
              <a:t>Program nedir?</a:t>
            </a:r>
            <a:endParaRPr lang="tr-TR" sz="8000" b="1" dirty="0">
              <a:solidFill>
                <a:srgbClr val="92D050"/>
              </a:solidFill>
            </a:endParaRPr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7030A0"/>
                </a:solidFill>
              </a:rPr>
              <a:t>Kısaca PROGRAM nedir?</a:t>
            </a:r>
            <a:endParaRPr lang="tr-TR" sz="3600" dirty="0">
              <a:solidFill>
                <a:srgbClr val="7030A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FFFF00"/>
                </a:solidFill>
              </a:rPr>
              <a:t>Bilgisayar, Tablet, Telefon </a:t>
            </a:r>
            <a:r>
              <a:rPr lang="tr-TR" sz="3600" b="1" dirty="0" err="1">
                <a:solidFill>
                  <a:srgbClr val="FFFF00"/>
                </a:solidFill>
              </a:rPr>
              <a:t>v.b</a:t>
            </a:r>
            <a:r>
              <a:rPr lang="tr-TR" sz="3600" b="1" dirty="0">
                <a:solidFill>
                  <a:srgbClr val="FFFF00"/>
                </a:solidFill>
              </a:rPr>
              <a:t>. elektronik aygıtları çalıştıran kodlara program denir.</a:t>
            </a:r>
          </a:p>
          <a:p>
            <a:r>
              <a:rPr lang="tr-TR" sz="3600" b="1" dirty="0" smtClean="0">
                <a:solidFill>
                  <a:schemeClr val="bg1"/>
                </a:solidFill>
              </a:rPr>
              <a:t>Yazılım, program ve uygulama yaklaşık aynı manaya gelir.</a:t>
            </a:r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tr-TR" sz="4000" dirty="0">
                <a:solidFill>
                  <a:schemeClr val="accent4">
                    <a:lumMod val="75000"/>
                  </a:schemeClr>
                </a:solidFill>
              </a:rPr>
              <a:t>Programlara örnekler</a:t>
            </a:r>
            <a:r>
              <a:rPr lang="tr-TR" sz="4000" dirty="0" smtClean="0">
                <a:solidFill>
                  <a:schemeClr val="accent4">
                    <a:lumMod val="75000"/>
                  </a:schemeClr>
                </a:solidFill>
              </a:rPr>
              <a:t>:</a:t>
            </a:r>
            <a:endParaRPr lang="tr-TR" sz="4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62500" lnSpcReduction="20000"/>
          </a:bodyPr>
          <a:lstStyle/>
          <a:p>
            <a:r>
              <a:rPr lang="tr-TR" sz="4000" b="1" dirty="0" smtClean="0">
                <a:solidFill>
                  <a:srgbClr val="FFFF00"/>
                </a:solidFill>
              </a:rPr>
              <a:t>Hesap </a:t>
            </a:r>
            <a:r>
              <a:rPr lang="tr-TR" sz="4000" b="1" dirty="0">
                <a:solidFill>
                  <a:srgbClr val="FFFF00"/>
                </a:solidFill>
              </a:rPr>
              <a:t>makinesi</a:t>
            </a:r>
          </a:p>
          <a:p>
            <a:r>
              <a:rPr lang="tr-TR" sz="4000" b="1" dirty="0">
                <a:solidFill>
                  <a:srgbClr val="FFFF00"/>
                </a:solidFill>
              </a:rPr>
              <a:t>Windows </a:t>
            </a:r>
            <a:r>
              <a:rPr lang="tr-TR" sz="4000" b="1" dirty="0" smtClean="0">
                <a:solidFill>
                  <a:srgbClr val="FFFF00"/>
                </a:solidFill>
              </a:rPr>
              <a:t>10</a:t>
            </a:r>
            <a:endParaRPr lang="tr-TR" sz="4000" b="1" dirty="0">
              <a:solidFill>
                <a:srgbClr val="FFFF00"/>
              </a:solidFill>
            </a:endParaRPr>
          </a:p>
          <a:p>
            <a:r>
              <a:rPr lang="tr-TR" sz="4000" b="1" dirty="0" smtClean="0">
                <a:solidFill>
                  <a:srgbClr val="FFFF00"/>
                </a:solidFill>
              </a:rPr>
              <a:t>Word</a:t>
            </a:r>
          </a:p>
          <a:p>
            <a:r>
              <a:rPr lang="tr-TR" sz="4000" b="1" dirty="0" err="1" smtClean="0">
                <a:solidFill>
                  <a:srgbClr val="FFFF00"/>
                </a:solidFill>
              </a:rPr>
              <a:t>Power</a:t>
            </a:r>
            <a:r>
              <a:rPr lang="tr-TR" sz="4000" b="1" dirty="0" smtClean="0">
                <a:solidFill>
                  <a:srgbClr val="FFFF00"/>
                </a:solidFill>
              </a:rPr>
              <a:t> Point</a:t>
            </a:r>
            <a:endParaRPr lang="tr-TR" sz="4000" b="1" dirty="0">
              <a:solidFill>
                <a:srgbClr val="FFFF00"/>
              </a:solidFill>
            </a:endParaRPr>
          </a:p>
          <a:p>
            <a:r>
              <a:rPr lang="tr-TR" sz="4000" b="1" dirty="0">
                <a:solidFill>
                  <a:srgbClr val="FFFF00"/>
                </a:solidFill>
              </a:rPr>
              <a:t>Photo Shop</a:t>
            </a:r>
          </a:p>
          <a:p>
            <a:r>
              <a:rPr lang="tr-TR" sz="4000" b="1" dirty="0" err="1" smtClean="0">
                <a:solidFill>
                  <a:srgbClr val="FFFF00"/>
                </a:solidFill>
              </a:rPr>
              <a:t>Scratch</a:t>
            </a:r>
            <a:endParaRPr lang="tr-TR" sz="4000" b="1" dirty="0" smtClean="0">
              <a:solidFill>
                <a:srgbClr val="FFFF00"/>
              </a:solidFill>
            </a:endParaRPr>
          </a:p>
          <a:p>
            <a:r>
              <a:rPr lang="tr-TR" sz="4000" b="1" dirty="0" err="1" smtClean="0">
                <a:solidFill>
                  <a:srgbClr val="FFFF00"/>
                </a:solidFill>
              </a:rPr>
              <a:t>MBlock</a:t>
            </a:r>
            <a:endParaRPr lang="tr-TR" sz="4000" b="1" dirty="0" smtClean="0">
              <a:solidFill>
                <a:srgbClr val="FFFF00"/>
              </a:solidFill>
            </a:endParaRPr>
          </a:p>
          <a:p>
            <a:r>
              <a:rPr lang="tr-TR" sz="4000" b="1" dirty="0" smtClean="0">
                <a:solidFill>
                  <a:srgbClr val="FFFF00"/>
                </a:solidFill>
              </a:rPr>
              <a:t>GTA</a:t>
            </a:r>
          </a:p>
          <a:p>
            <a:r>
              <a:rPr lang="tr-TR" sz="4000" b="1" dirty="0" smtClean="0">
                <a:solidFill>
                  <a:srgbClr val="FFFF00"/>
                </a:solidFill>
              </a:rPr>
              <a:t>CSGO</a:t>
            </a:r>
            <a:endParaRPr lang="tr-TR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221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r-TR" sz="5400" b="1" dirty="0"/>
              <a:t>Neden programa ihtiyaç hissedilir</a:t>
            </a:r>
            <a:r>
              <a:rPr lang="tr-TR" sz="5400" b="1" dirty="0" smtClean="0"/>
              <a:t>?</a:t>
            </a:r>
            <a:endParaRPr lang="tr-TR" sz="5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768358"/>
          </a:xfrm>
        </p:spPr>
        <p:txBody>
          <a:bodyPr>
            <a:noAutofit/>
          </a:bodyPr>
          <a:lstStyle/>
          <a:p>
            <a:r>
              <a:rPr lang="tr-TR" sz="3600" b="1" dirty="0" smtClean="0"/>
              <a:t>Programlar elektronik aygıtlarda istediklerimizi yapmamızı sağlayan kodlardır.</a:t>
            </a:r>
          </a:p>
          <a:p>
            <a:r>
              <a:rPr lang="tr-TR" sz="3600" b="1" dirty="0" smtClean="0"/>
              <a:t>İşlerimizi </a:t>
            </a:r>
            <a:r>
              <a:rPr lang="tr-TR" sz="3600" b="1" dirty="0" smtClean="0">
                <a:solidFill>
                  <a:srgbClr val="FF0000"/>
                </a:solidFill>
              </a:rPr>
              <a:t>hatasız</a:t>
            </a:r>
            <a:r>
              <a:rPr lang="tr-TR" sz="3600" b="1" dirty="0" smtClean="0"/>
              <a:t> yapmaya yardım eder,</a:t>
            </a:r>
          </a:p>
          <a:p>
            <a:r>
              <a:rPr lang="tr-TR" sz="3600" b="1" dirty="0" smtClean="0"/>
              <a:t>İşleri </a:t>
            </a:r>
            <a:r>
              <a:rPr lang="tr-TR" sz="3600" b="1" dirty="0" smtClean="0">
                <a:solidFill>
                  <a:srgbClr val="FF0000"/>
                </a:solidFill>
              </a:rPr>
              <a:t>hızl</a:t>
            </a:r>
            <a:r>
              <a:rPr lang="tr-TR" sz="3600" b="1" dirty="0" smtClean="0"/>
              <a:t>and</a:t>
            </a:r>
            <a:r>
              <a:rPr lang="tr-TR" sz="3600" b="1" dirty="0" smtClean="0">
                <a:solidFill>
                  <a:srgbClr val="FF0000"/>
                </a:solidFill>
              </a:rPr>
              <a:t>ı</a:t>
            </a:r>
            <a:r>
              <a:rPr lang="tr-TR" sz="3600" b="1" dirty="0" smtClean="0"/>
              <a:t>rır,</a:t>
            </a:r>
          </a:p>
          <a:p>
            <a:r>
              <a:rPr lang="tr-TR" sz="3600" b="1" dirty="0" smtClean="0">
                <a:solidFill>
                  <a:srgbClr val="FF0000"/>
                </a:solidFill>
              </a:rPr>
              <a:t>Kolay</a:t>
            </a:r>
            <a:r>
              <a:rPr lang="tr-TR" sz="3600" b="1" dirty="0" smtClean="0"/>
              <a:t>laştırır.</a:t>
            </a:r>
            <a:endParaRPr lang="tr-TR" sz="3600" b="1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587331" y="1825625"/>
            <a:ext cx="4768358" cy="476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803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yazılım dilleri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42" t="7606" r="3419" b="10515"/>
          <a:stretch/>
        </p:blipFill>
        <p:spPr bwMode="auto">
          <a:xfrm>
            <a:off x="4636395" y="5053260"/>
            <a:ext cx="5009881" cy="180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5400" b="1" dirty="0"/>
              <a:t>Program nasıl yapılır</a:t>
            </a:r>
            <a:r>
              <a:rPr lang="tr-TR" sz="5400" b="1" dirty="0" smtClean="0"/>
              <a:t>?</a:t>
            </a:r>
            <a:endParaRPr lang="tr-TR" sz="5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742600"/>
          </a:xfrm>
        </p:spPr>
        <p:txBody>
          <a:bodyPr>
            <a:normAutofit/>
          </a:bodyPr>
          <a:lstStyle/>
          <a:p>
            <a:r>
              <a:rPr lang="tr-TR" b="1" dirty="0"/>
              <a:t>Yemek yapmak için mutfak, masa yapmak için marangoz atölyesi gerekliyse program yapmak için de program dilleri kullanılır.</a:t>
            </a:r>
          </a:p>
          <a:p>
            <a:r>
              <a:rPr lang="tr-TR" b="1" dirty="0" err="1" smtClean="0"/>
              <a:t>Scratch</a:t>
            </a:r>
            <a:r>
              <a:rPr lang="tr-TR" b="1" dirty="0" smtClean="0"/>
              <a:t>, </a:t>
            </a:r>
            <a:r>
              <a:rPr lang="tr-TR" b="1" dirty="0" err="1" smtClean="0"/>
              <a:t>MBlock</a:t>
            </a:r>
            <a:r>
              <a:rPr lang="tr-TR" b="1" dirty="0" smtClean="0"/>
              <a:t> gibi program yazma ortamlarında, yapılır.</a:t>
            </a:r>
          </a:p>
          <a:p>
            <a:r>
              <a:rPr lang="tr-TR" b="1" dirty="0" smtClean="0"/>
              <a:t>Kod yazarak veya gerekli bileşenler programa eklenerek </a:t>
            </a:r>
          </a:p>
          <a:p>
            <a:pPr marL="0" indent="0">
              <a:buNone/>
            </a:pPr>
            <a:endParaRPr lang="tr-TR" dirty="0" smtClean="0"/>
          </a:p>
          <a:p>
            <a:pPr lvl="1"/>
            <a:endParaRPr lang="tr-TR" dirty="0" smtClean="0"/>
          </a:p>
        </p:txBody>
      </p:sp>
      <p:sp>
        <p:nvSpPr>
          <p:cNvPr id="7" name="İçerik Yer Tutucusu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Scratch</a:t>
            </a:r>
            <a:r>
              <a:rPr lang="tr-TR" dirty="0" smtClean="0"/>
              <a:t> / </a:t>
            </a:r>
            <a:r>
              <a:rPr lang="tr-TR" dirty="0" err="1" smtClean="0"/>
              <a:t>MBlock</a:t>
            </a:r>
            <a:r>
              <a:rPr lang="tr-TR" dirty="0" smtClean="0"/>
              <a:t> </a:t>
            </a:r>
            <a:r>
              <a:rPr lang="tr-TR" dirty="0"/>
              <a:t>programında örnek kodlar:</a:t>
            </a:r>
          </a:p>
          <a:p>
            <a:pPr lvl="1"/>
            <a:r>
              <a:rPr lang="tr-TR" b="1" dirty="0">
                <a:solidFill>
                  <a:srgbClr val="00B050"/>
                </a:solidFill>
              </a:rPr>
              <a:t>10 adım git</a:t>
            </a:r>
          </a:p>
          <a:p>
            <a:pPr lvl="1"/>
            <a:r>
              <a:rPr lang="tr-TR" b="1" dirty="0">
                <a:solidFill>
                  <a:srgbClr val="00B050"/>
                </a:solidFill>
              </a:rPr>
              <a:t>Kenara gelince geri dön</a:t>
            </a:r>
          </a:p>
          <a:p>
            <a:pPr lvl="1"/>
            <a:r>
              <a:rPr lang="tr-TR" b="1" dirty="0">
                <a:solidFill>
                  <a:srgbClr val="00B050"/>
                </a:solidFill>
              </a:rPr>
              <a:t>15 derece sağa dön</a:t>
            </a:r>
          </a:p>
          <a:p>
            <a:pPr lvl="1"/>
            <a:r>
              <a:rPr lang="tr-TR" b="1" dirty="0">
                <a:solidFill>
                  <a:srgbClr val="00B050"/>
                </a:solidFill>
              </a:rPr>
              <a:t>Renk efektini %25 değiştir</a:t>
            </a:r>
          </a:p>
          <a:p>
            <a:pPr lvl="1"/>
            <a:r>
              <a:rPr lang="tr-TR" b="1" dirty="0">
                <a:solidFill>
                  <a:srgbClr val="00B050"/>
                </a:solidFill>
              </a:rPr>
              <a:t>Boyutu büyüt</a:t>
            </a:r>
          </a:p>
          <a:p>
            <a:pPr lvl="1"/>
            <a:r>
              <a:rPr lang="tr-TR" b="1" dirty="0">
                <a:solidFill>
                  <a:srgbClr val="00B050"/>
                </a:solidFill>
              </a:rPr>
              <a:t>Sonraki kostüme geç</a:t>
            </a:r>
          </a:p>
          <a:p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67510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rogramlama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97613" y="4009029"/>
            <a:ext cx="5894387" cy="300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128587"/>
            <a:ext cx="10515600" cy="88582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/>
              <a:t>Program yazma ortamları</a:t>
            </a:r>
            <a:r>
              <a:rPr lang="tr-TR" b="1" dirty="0" smtClean="0"/>
              <a:t>?</a:t>
            </a:r>
            <a:endParaRPr lang="tr-TR" b="1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1"/>
          </p:nvPr>
        </p:nvSpPr>
        <p:spPr>
          <a:xfrm>
            <a:off x="839788" y="1143000"/>
            <a:ext cx="5157787" cy="61912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Programlar nerede yazılır?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>
          <a:xfrm>
            <a:off x="839788" y="1871663"/>
            <a:ext cx="5157787" cy="4318000"/>
          </a:xfrm>
        </p:spPr>
        <p:txBody>
          <a:bodyPr>
            <a:normAutofit lnSpcReduction="10000"/>
          </a:bodyPr>
          <a:lstStyle/>
          <a:p>
            <a:r>
              <a:rPr lang="tr-TR" sz="3200" dirty="0" smtClean="0"/>
              <a:t>Programları yazmak (üretmek) için yine bir program kullanılır.</a:t>
            </a:r>
          </a:p>
          <a:p>
            <a:r>
              <a:rPr lang="tr-TR" sz="3200" dirty="0" smtClean="0"/>
              <a:t>Bu ortamlarda program yazmak için gerekli şeyler vardır.</a:t>
            </a:r>
          </a:p>
          <a:p>
            <a:r>
              <a:rPr lang="tr-TR" sz="3200" dirty="0" smtClean="0"/>
              <a:t>Bu uygulamaları kullanarak yeni programlar üretebiliriz.</a:t>
            </a:r>
          </a:p>
          <a:p>
            <a:r>
              <a:rPr lang="tr-TR" sz="3200" dirty="0" smtClean="0"/>
              <a:t>Bunlara </a:t>
            </a:r>
            <a:r>
              <a:rPr lang="tr-TR" sz="3200" dirty="0" smtClean="0">
                <a:solidFill>
                  <a:srgbClr val="FF0000"/>
                </a:solidFill>
              </a:rPr>
              <a:t>Program dili </a:t>
            </a:r>
            <a:r>
              <a:rPr lang="tr-TR" sz="3200" dirty="0" smtClean="0"/>
              <a:t>denir</a:t>
            </a:r>
            <a:endParaRPr lang="tr-TR" sz="3200" dirty="0"/>
          </a:p>
        </p:txBody>
      </p:sp>
      <p:sp>
        <p:nvSpPr>
          <p:cNvPr id="6" name="Metin Yer Tutucusu 5"/>
          <p:cNvSpPr>
            <a:spLocks noGrp="1"/>
          </p:cNvSpPr>
          <p:nvPr>
            <p:ph type="body" sz="quarter" idx="3"/>
          </p:nvPr>
        </p:nvSpPr>
        <p:spPr>
          <a:xfrm>
            <a:off x="6172200" y="1143000"/>
            <a:ext cx="5183188" cy="61912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>
                <a:solidFill>
                  <a:srgbClr val="00B050"/>
                </a:solidFill>
              </a:rPr>
              <a:t>Program yazma ortamlarına örnekler</a:t>
            </a:r>
            <a:r>
              <a:rPr lang="tr-TR" dirty="0" smtClean="0">
                <a:solidFill>
                  <a:srgbClr val="00B050"/>
                </a:solidFill>
              </a:rPr>
              <a:t>;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7" name="İçerik Yer Tutucusu 6"/>
          <p:cNvSpPr>
            <a:spLocks noGrp="1"/>
          </p:cNvSpPr>
          <p:nvPr>
            <p:ph sz="quarter" idx="4"/>
          </p:nvPr>
        </p:nvSpPr>
        <p:spPr>
          <a:xfrm>
            <a:off x="6172200" y="1871663"/>
            <a:ext cx="5183188" cy="4318000"/>
          </a:xfrm>
        </p:spPr>
        <p:txBody>
          <a:bodyPr/>
          <a:lstStyle/>
          <a:p>
            <a:r>
              <a:rPr lang="tr-TR" dirty="0" err="1" smtClean="0"/>
              <a:t>Scratch</a:t>
            </a:r>
            <a:endParaRPr lang="tr-TR" dirty="0"/>
          </a:p>
          <a:p>
            <a:r>
              <a:rPr lang="tr-TR" dirty="0" err="1"/>
              <a:t>Mblock</a:t>
            </a:r>
            <a:endParaRPr lang="tr-TR" dirty="0"/>
          </a:p>
          <a:p>
            <a:r>
              <a:rPr lang="tr-TR" dirty="0" err="1"/>
              <a:t>Delphi</a:t>
            </a:r>
            <a:endParaRPr lang="tr-TR" dirty="0"/>
          </a:p>
          <a:p>
            <a:r>
              <a:rPr lang="tr-TR" dirty="0"/>
              <a:t>Visual </a:t>
            </a:r>
            <a:r>
              <a:rPr lang="tr-TR" dirty="0" err="1" smtClean="0"/>
              <a:t>Studio</a:t>
            </a:r>
            <a:endParaRPr lang="tr-TR" dirty="0" smtClean="0"/>
          </a:p>
          <a:p>
            <a:r>
              <a:rPr lang="tr-TR" dirty="0" smtClean="0"/>
              <a:t>Java</a:t>
            </a:r>
            <a:endParaRPr lang="tr-TR" dirty="0"/>
          </a:p>
          <a:p>
            <a:r>
              <a:rPr lang="tr-TR" dirty="0" smtClean="0"/>
              <a:t>C++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870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279398"/>
            <a:ext cx="10691812" cy="8778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/>
              <a:t>Akış şeması ve Algoritma </a:t>
            </a:r>
            <a:r>
              <a:rPr lang="tr-TR" dirty="0"/>
              <a:t>nedir</a:t>
            </a:r>
            <a:r>
              <a:rPr lang="tr-TR" dirty="0" smtClean="0"/>
              <a:t>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471613"/>
            <a:ext cx="3152776" cy="5072062"/>
          </a:xfrm>
        </p:spPr>
        <p:txBody>
          <a:bodyPr>
            <a:noAutofit/>
          </a:bodyPr>
          <a:lstStyle/>
          <a:p>
            <a:r>
              <a:rPr lang="tr-TR" sz="3200" dirty="0" smtClean="0"/>
              <a:t>Bir programı oluşturmadan önce adım adım planını yapmak gerekir, buna programın Algoritması şekillerle ifadesine de Akış şeması diyoruz.</a:t>
            </a:r>
          </a:p>
          <a:p>
            <a:endParaRPr lang="tr-TR" sz="3200" dirty="0" smtClean="0"/>
          </a:p>
          <a:p>
            <a:endParaRPr lang="tr-TR" sz="3200" dirty="0"/>
          </a:p>
        </p:txBody>
      </p:sp>
      <p:pic>
        <p:nvPicPr>
          <p:cNvPr id="1026" name="Picture 2" descr="akış şemas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7061" y="1440543"/>
            <a:ext cx="3317687" cy="497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85208" y="1418685"/>
            <a:ext cx="3044804" cy="500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721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https://merve34.files.wordpress.com/2012/04/algoritmc59fc59fc59fc59f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2757" y="0"/>
            <a:ext cx="6773862" cy="677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işli gülen yüz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6619" y="2572544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870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104099</TotalTime>
  <Words>370</Words>
  <PresentationFormat>Özel</PresentationFormat>
  <Paragraphs>70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Office Teması</vt:lpstr>
      <vt:lpstr>Programlamaya Giriş Temel Kavramlar</vt:lpstr>
      <vt:lpstr>Bu derste Temel tanımları öğreneceğiz.</vt:lpstr>
      <vt:lpstr>Problem nedir?</vt:lpstr>
      <vt:lpstr>Program nedir?</vt:lpstr>
      <vt:lpstr>Neden programa ihtiyaç hissedilir?</vt:lpstr>
      <vt:lpstr>Program nasıl yapılır?</vt:lpstr>
      <vt:lpstr>Program yazma ortamları?</vt:lpstr>
      <vt:lpstr>Akış şeması ve Algoritma nedir?</vt:lpstr>
      <vt:lpstr>Slayt 9</vt:lpstr>
      <vt:lpstr>Bunları izleyin</vt:lpstr>
      <vt:lpstr>Sunumuz bitmiştir..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2017-02-06T10:11:29Z</dcterms:created>
  <dcterms:modified xsi:type="dcterms:W3CDTF">2018-02-20T12:38:23Z</dcterms:modified>
  <cp:category>www.sorubak.com</cp:category>
</cp:coreProperties>
</file>