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4"/>
  </p:notesMasterIdLst>
  <p:sldIdLst>
    <p:sldId id="256" r:id="rId2"/>
    <p:sldId id="269" r:id="rId3"/>
    <p:sldId id="263" r:id="rId4"/>
    <p:sldId id="257" r:id="rId5"/>
    <p:sldId id="258" r:id="rId6"/>
    <p:sldId id="259" r:id="rId7"/>
    <p:sldId id="260" r:id="rId8"/>
    <p:sldId id="267" r:id="rId9"/>
    <p:sldId id="265" r:id="rId10"/>
    <p:sldId id="261" r:id="rId11"/>
    <p:sldId id="270" r:id="rId12"/>
    <p:sldId id="262" r:id="rId1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7EA23-0B79-49C5-A28D-D28546D01596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A66C6-EBF5-4130-AB92-C23CBFC7AED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60285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8A66C6-EBF5-4130-AB92-C23CBFC7AED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508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407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5592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9046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7794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2432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52272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2111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211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133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2891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4776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880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905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304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8551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202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81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DD109EE-8E8E-4700-825D-5A02D5F203AB}" type="datetimeFigureOut">
              <a:rPr lang="tr-TR" smtClean="0"/>
              <a:t>15.02.2018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4F80E-3181-4919-AE2E-7BA772DB37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8684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ALGORİTMA ve AKIŞ ŞEMASI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Evrensel Bilişim Zümresi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298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121920"/>
            <a:ext cx="9404723" cy="1249680"/>
          </a:xfrm>
        </p:spPr>
        <p:txBody>
          <a:bodyPr/>
          <a:lstStyle/>
          <a:p>
            <a:r>
              <a:rPr lang="tr-TR" b="1" dirty="0" smtClean="0"/>
              <a:t>AKIŞ ŞEMASI OLUŞTURALIM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1" y="1905000"/>
            <a:ext cx="1828800" cy="1188720"/>
          </a:xfrm>
        </p:spPr>
        <p:txBody>
          <a:bodyPr/>
          <a:lstStyle/>
          <a:p>
            <a:r>
              <a:rPr lang="tr-TR" b="1" dirty="0">
                <a:solidFill>
                  <a:srgbClr val="00B0F0"/>
                </a:solidFill>
              </a:rPr>
              <a:t>Okul çıkışı eve gitme </a:t>
            </a:r>
            <a:r>
              <a:rPr lang="tr-TR" b="1" dirty="0" smtClean="0">
                <a:solidFill>
                  <a:srgbClr val="00B0F0"/>
                </a:solidFill>
              </a:rPr>
              <a:t>akış şeması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5654495" y="1404938"/>
            <a:ext cx="2437945" cy="1109662"/>
          </a:xfrm>
        </p:spPr>
        <p:txBody>
          <a:bodyPr/>
          <a:lstStyle/>
          <a:p>
            <a:r>
              <a:rPr lang="tr-TR" b="1" dirty="0">
                <a:solidFill>
                  <a:srgbClr val="00B0F0"/>
                </a:solidFill>
              </a:rPr>
              <a:t>Bilgisayar da </a:t>
            </a:r>
            <a:r>
              <a:rPr lang="tr-TR" b="1" dirty="0" err="1">
                <a:solidFill>
                  <a:srgbClr val="00B0F0"/>
                </a:solidFill>
              </a:rPr>
              <a:t>scratch</a:t>
            </a:r>
            <a:r>
              <a:rPr lang="tr-TR" b="1" dirty="0">
                <a:solidFill>
                  <a:srgbClr val="00B0F0"/>
                </a:solidFill>
              </a:rPr>
              <a:t> açma </a:t>
            </a:r>
            <a:r>
              <a:rPr lang="tr-TR" b="1" dirty="0" smtClean="0">
                <a:solidFill>
                  <a:srgbClr val="00B0F0"/>
                </a:solidFill>
              </a:rPr>
              <a:t>akış şeması</a:t>
            </a:r>
            <a:endParaRPr lang="tr-TR" b="1" dirty="0">
              <a:solidFill>
                <a:srgbClr val="00B0F0"/>
              </a:solidFill>
            </a:endParaRPr>
          </a:p>
        </p:txBody>
      </p:sp>
      <p:pic>
        <p:nvPicPr>
          <p:cNvPr id="10" name="İçerik Yer Tutucusu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4063" y="3398521"/>
            <a:ext cx="1885666" cy="3105570"/>
          </a:xfrm>
          <a:prstGeom prst="rect">
            <a:avLst/>
          </a:prstGeom>
        </p:spPr>
      </p:pic>
      <p:pic>
        <p:nvPicPr>
          <p:cNvPr id="11" name="İçerik Yer Tutucusu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19800" y="3246120"/>
            <a:ext cx="1301053" cy="310896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468880" y="1127760"/>
            <a:ext cx="3017520" cy="5516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8092440" y="1127760"/>
            <a:ext cx="3017520" cy="5516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7061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van 8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err="1" smtClean="0"/>
              <a:t>MBlock</a:t>
            </a:r>
            <a:r>
              <a:rPr lang="tr-TR" b="1" dirty="0" smtClean="0"/>
              <a:t> ile </a:t>
            </a:r>
            <a:r>
              <a:rPr lang="tr-TR" b="1" dirty="0" smtClean="0">
                <a:solidFill>
                  <a:srgbClr val="FF0000"/>
                </a:solidFill>
              </a:rPr>
              <a:t>İki sayıyı toplayan program</a:t>
            </a:r>
            <a:r>
              <a:rPr lang="tr-TR" b="1" dirty="0" smtClean="0"/>
              <a:t>ın akış şemalı algoritması.</a:t>
            </a:r>
            <a:endParaRPr lang="tr-TR" b="1" dirty="0"/>
          </a:p>
        </p:txBody>
      </p:sp>
      <p:pic>
        <p:nvPicPr>
          <p:cNvPr id="17" name="İçerik Yer Tutucusu 1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6111" y="2271553"/>
            <a:ext cx="4395787" cy="2342703"/>
          </a:xfrm>
          <a:prstGeom prst="rect">
            <a:avLst/>
          </a:prstGeom>
        </p:spPr>
      </p:pic>
      <p:pic>
        <p:nvPicPr>
          <p:cNvPr id="14" name="İçerik Yer Tutucusu 13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655046" y="2271553"/>
            <a:ext cx="4395788" cy="376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503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 Bitmiştir</a:t>
            </a:r>
            <a:br>
              <a:rPr lang="tr-TR" dirty="0" smtClean="0"/>
            </a:br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Bilişim Zümresi / Evrensel Okulları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832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6365" y="365126"/>
            <a:ext cx="11333409" cy="10405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6000" dirty="0" smtClean="0"/>
              <a:t>Geçen </a:t>
            </a:r>
            <a:r>
              <a:rPr lang="tr-TR" sz="6000" smtClean="0"/>
              <a:t>Hafta Ne </a:t>
            </a:r>
            <a:r>
              <a:rPr lang="tr-TR" sz="6000" dirty="0" smtClean="0"/>
              <a:t>Öğrendik?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1684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Problem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Programcı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 nasıl yapılır?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Algoritma ve </a:t>
            </a:r>
            <a:r>
              <a:rPr lang="tr-TR" sz="4400" dirty="0"/>
              <a:t>akış şeması nedir</a:t>
            </a:r>
            <a:r>
              <a:rPr lang="tr-TR" sz="44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/>
              <a:t>Program dili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 yazma ortamları nelerdir?</a:t>
            </a:r>
          </a:p>
        </p:txBody>
      </p:sp>
    </p:spTree>
    <p:extLst>
      <p:ext uri="{BB962C8B-B14F-4D97-AF65-F5344CB8AC3E}">
        <p14:creationId xmlns:p14="http://schemas.microsoft.com/office/powerpoint/2010/main" val="36716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0376" y="1009932"/>
            <a:ext cx="11273051" cy="720484"/>
          </a:xfrm>
        </p:spPr>
        <p:txBody>
          <a:bodyPr/>
          <a:lstStyle/>
          <a:p>
            <a:r>
              <a:rPr lang="tr-TR" sz="4400" b="1" dirty="0" smtClean="0"/>
              <a:t>Problem Tanımı ve Programlama İhtiyacı</a:t>
            </a:r>
            <a:endParaRPr lang="tr-TR" sz="4400" b="1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Problem</a:t>
            </a:r>
            <a:endParaRPr lang="tr-TR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Problem nedir?</a:t>
            </a:r>
          </a:p>
          <a:p>
            <a:r>
              <a:rPr lang="tr-TR" sz="2000" b="1" dirty="0" smtClean="0"/>
              <a:t>Günlük hayatta insanların karşılaştıkları ve çözmek istedikleri şeylere problem diyoruz.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Bilişim açısın Problem</a:t>
            </a:r>
          </a:p>
          <a:p>
            <a:r>
              <a:rPr lang="tr-TR" sz="2000" b="1" dirty="0" smtClean="0"/>
              <a:t>Bilgisayar ve benzeri PROGRAMLANABİLİR aygıtlarla çözme imkanımız olan SORUNLAR problem tanımına GİRER.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Program</a:t>
            </a:r>
            <a:endParaRPr lang="tr-TR" b="1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/>
              <a:t>Problemlerimizi çözebilmek için oluşturulan kodlara program denir.</a:t>
            </a:r>
          </a:p>
          <a:p>
            <a:r>
              <a:rPr lang="tr-TR" sz="2400" b="1" dirty="0" smtClean="0"/>
              <a:t>Bir başka ifadeyle bilgisayar </a:t>
            </a:r>
            <a:r>
              <a:rPr lang="tr-TR" sz="2400" b="1" dirty="0" err="1" smtClean="0"/>
              <a:t>v.b</a:t>
            </a:r>
            <a:r>
              <a:rPr lang="tr-TR" sz="2400" b="1" dirty="0" smtClean="0"/>
              <a:t>. elektronik aygıtlarda bir iş yapan kodlara program denir.</a:t>
            </a:r>
          </a:p>
          <a:p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84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" y="346365"/>
            <a:ext cx="6133468" cy="85205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sz="4800" b="1" dirty="0" smtClean="0"/>
              <a:t>ALGORİTMA NEDİR</a:t>
            </a:r>
            <a:endParaRPr lang="tr-TR" sz="4800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646111" y="1302327"/>
            <a:ext cx="4853540" cy="602673"/>
          </a:xfrm>
        </p:spPr>
        <p:txBody>
          <a:bodyPr/>
          <a:lstStyle/>
          <a:p>
            <a:r>
              <a:rPr lang="tr-TR" sz="3300" b="1" dirty="0" smtClean="0">
                <a:solidFill>
                  <a:srgbClr val="92D050"/>
                </a:solidFill>
              </a:rPr>
              <a:t>Tanımı </a:t>
            </a:r>
            <a:endParaRPr lang="tr-TR" sz="3300" b="1" dirty="0">
              <a:solidFill>
                <a:srgbClr val="92D05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>
          <a:xfrm>
            <a:off x="646112" y="2008909"/>
            <a:ext cx="4853540" cy="4516581"/>
          </a:xfrm>
        </p:spPr>
        <p:txBody>
          <a:bodyPr>
            <a:no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Algoritma, </a:t>
            </a:r>
            <a:r>
              <a:rPr lang="tr-TR" b="1" dirty="0">
                <a:solidFill>
                  <a:srgbClr val="00B0F0"/>
                </a:solidFill>
              </a:rPr>
              <a:t>belli bir problemi çözmek veya belirli bir amaca ulaşmak için tasarlanan </a:t>
            </a:r>
            <a:r>
              <a:rPr lang="tr-TR" b="1" dirty="0" smtClean="0">
                <a:solidFill>
                  <a:srgbClr val="00B0F0"/>
                </a:solidFill>
              </a:rPr>
              <a:t>yol veya yapılan plandır. </a:t>
            </a:r>
          </a:p>
          <a:p>
            <a:r>
              <a:rPr lang="tr-TR" b="1" dirty="0" err="1" smtClean="0">
                <a:solidFill>
                  <a:srgbClr val="FF0000"/>
                </a:solidFill>
              </a:rPr>
              <a:t>Wiki’de</a:t>
            </a:r>
            <a:r>
              <a:rPr lang="tr-TR" b="1" dirty="0" smtClean="0">
                <a:solidFill>
                  <a:srgbClr val="FF0000"/>
                </a:solidFill>
              </a:rPr>
              <a:t> Algoritma tanımı : </a:t>
            </a:r>
            <a:r>
              <a:rPr lang="tr-TR" b="1" dirty="0" smtClean="0"/>
              <a:t>Matematikte </a:t>
            </a:r>
            <a:r>
              <a:rPr lang="tr-TR" b="1" dirty="0"/>
              <a:t>ve bilgisayar biliminde bir işi yapmak için tanımlanan, bir </a:t>
            </a:r>
            <a:r>
              <a:rPr lang="tr-TR" b="1" dirty="0">
                <a:solidFill>
                  <a:srgbClr val="FF0000"/>
                </a:solidFill>
              </a:rPr>
              <a:t>başlangıç</a:t>
            </a:r>
            <a:r>
              <a:rPr lang="tr-TR" b="1" dirty="0"/>
              <a:t> durumundan başladığında, açıkça belirlenmiş bir </a:t>
            </a:r>
            <a:r>
              <a:rPr lang="tr-TR" b="1" dirty="0">
                <a:solidFill>
                  <a:srgbClr val="FF0000"/>
                </a:solidFill>
              </a:rPr>
              <a:t>son</a:t>
            </a:r>
            <a:r>
              <a:rPr lang="tr-TR" b="1" dirty="0"/>
              <a:t> durumunda sonlanan, sonlu </a:t>
            </a:r>
            <a:r>
              <a:rPr lang="tr-TR" b="1" dirty="0">
                <a:solidFill>
                  <a:srgbClr val="FF0000"/>
                </a:solidFill>
              </a:rPr>
              <a:t>işlemler</a:t>
            </a:r>
            <a:r>
              <a:rPr lang="tr-TR" b="1" dirty="0"/>
              <a:t> kümesidir</a:t>
            </a:r>
            <a:r>
              <a:rPr lang="tr-TR" b="1" dirty="0" smtClean="0"/>
              <a:t>.</a:t>
            </a:r>
          </a:p>
          <a:p>
            <a:r>
              <a:rPr lang="tr-TR" sz="1600" b="1" dirty="0" smtClean="0"/>
              <a:t>(</a:t>
            </a:r>
            <a:r>
              <a:rPr lang="tr-TR" sz="1600" b="1" dirty="0"/>
              <a:t>https://tr.wikipedia.org/wiki/Algoritma</a:t>
            </a:r>
            <a:r>
              <a:rPr lang="tr-TR" sz="1600" b="1" dirty="0" smtClean="0"/>
              <a:t>)</a:t>
            </a:r>
          </a:p>
          <a:p>
            <a:endParaRPr lang="tr-TR" b="1" dirty="0"/>
          </a:p>
          <a:p>
            <a:r>
              <a:rPr lang="tr-TR" b="1" dirty="0" smtClean="0">
                <a:solidFill>
                  <a:srgbClr val="92D050"/>
                </a:solidFill>
              </a:rPr>
              <a:t>KISACA : </a:t>
            </a:r>
            <a:r>
              <a:rPr lang="tr-TR" b="1" dirty="0" smtClean="0">
                <a:solidFill>
                  <a:srgbClr val="FFFF00"/>
                </a:solidFill>
              </a:rPr>
              <a:t>Bir işi adım adım yapmanın planlamasına «Algoritma» denir.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33469" y="220328"/>
            <a:ext cx="5604908" cy="602673"/>
          </a:xfrm>
        </p:spPr>
        <p:txBody>
          <a:bodyPr/>
          <a:lstStyle/>
          <a:p>
            <a:pPr algn="ctr"/>
            <a:r>
              <a:rPr lang="tr-TR" sz="2800" b="1" dirty="0" smtClean="0">
                <a:solidFill>
                  <a:srgbClr val="92D050"/>
                </a:solidFill>
              </a:rPr>
              <a:t>Lamba çalışmaması problemi örnek algoritması</a:t>
            </a:r>
            <a:endParaRPr lang="tr-TR" sz="2800" b="1" dirty="0">
              <a:solidFill>
                <a:srgbClr val="92D050"/>
              </a:solidFill>
            </a:endParaRPr>
          </a:p>
        </p:txBody>
      </p:sp>
      <p:pic>
        <p:nvPicPr>
          <p:cNvPr id="7" name="Picture 2" descr="akış şeması ile ilgili görsel sonucu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2343" y="4869834"/>
            <a:ext cx="1352432" cy="18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718162" y="886683"/>
            <a:ext cx="398464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r-TR" sz="2000" b="1" dirty="0" smtClean="0"/>
              <a:t>Başla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/>
              <a:t>Lambanın fişi takılı mı?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2000" b="1" dirty="0" smtClean="0">
                <a:solidFill>
                  <a:srgbClr val="FF0000"/>
                </a:solidFill>
              </a:rPr>
              <a:t>Takılı ise </a:t>
            </a:r>
            <a:r>
              <a:rPr lang="tr-TR" sz="2000" b="1" dirty="0" smtClean="0"/>
              <a:t>sonraki adıma geç, </a:t>
            </a:r>
            <a:r>
              <a:rPr lang="tr-TR" sz="2000" b="1" dirty="0" smtClean="0">
                <a:solidFill>
                  <a:srgbClr val="FF0000"/>
                </a:solidFill>
              </a:rPr>
              <a:t>takılı değil ise </a:t>
            </a:r>
            <a:r>
              <a:rPr lang="tr-TR" sz="2000" b="1" dirty="0" smtClean="0"/>
              <a:t>fişi tak ve yanarsa en son adıma git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/>
              <a:t>Ampul patlak mı?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tr-TR" sz="2000" b="1" dirty="0" smtClean="0"/>
              <a:t>Patlak ise değiştir, çalışırsa son adıma git. Patlak değil sonraki adıma git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/>
              <a:t>Tamire götür.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dirty="0" smtClean="0"/>
              <a:t>Sorun çözüldü. </a:t>
            </a:r>
          </a:p>
          <a:p>
            <a:pPr marL="342900" indent="-342900">
              <a:buFont typeface="+mj-lt"/>
              <a:buAutoNum type="arabicPeriod"/>
            </a:pPr>
            <a:r>
              <a:rPr lang="tr-TR" sz="2000" b="1" smtClean="0"/>
              <a:t>Bitti</a:t>
            </a:r>
            <a:r>
              <a:rPr lang="tr-TR" sz="2000" b="1" dirty="0" smtClean="0"/>
              <a:t>.</a:t>
            </a:r>
            <a:endParaRPr lang="tr-TR" sz="2000" b="1" dirty="0"/>
          </a:p>
        </p:txBody>
      </p:sp>
      <p:sp>
        <p:nvSpPr>
          <p:cNvPr id="8" name="Metin Yer Tutucusu 4"/>
          <p:cNvSpPr txBox="1">
            <a:spLocks/>
          </p:cNvSpPr>
          <p:nvPr/>
        </p:nvSpPr>
        <p:spPr>
          <a:xfrm>
            <a:off x="5793938" y="5143446"/>
            <a:ext cx="5086293" cy="6026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400" b="0" i="0" kern="120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tr-TR" b="1" dirty="0" smtClean="0">
                <a:solidFill>
                  <a:srgbClr val="92D050"/>
                </a:solidFill>
              </a:rPr>
              <a:t>Programın akış şeması =&gt;</a:t>
            </a:r>
            <a:endParaRPr lang="tr-TR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11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332510"/>
            <a:ext cx="9404723" cy="762000"/>
          </a:xfrm>
        </p:spPr>
        <p:txBody>
          <a:bodyPr/>
          <a:lstStyle/>
          <a:p>
            <a:r>
              <a:rPr lang="tr-TR" b="1" dirty="0" smtClean="0"/>
              <a:t>ÖRNEK ALGORİTMALAR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1103313" y="1094510"/>
            <a:ext cx="4396338" cy="775855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Bir öğrencinin sabah okula gitmesi algoritması :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5654495" y="1094511"/>
            <a:ext cx="4396339" cy="775854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Bilgisayarın iki sayıyı toplaması algoritması :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10" name="İçerik Yer Tutucusu 9"/>
          <p:cNvSpPr>
            <a:spLocks noGrp="1"/>
          </p:cNvSpPr>
          <p:nvPr>
            <p:ph sz="half" idx="2"/>
          </p:nvPr>
        </p:nvSpPr>
        <p:spPr>
          <a:xfrm>
            <a:off x="1103312" y="1990283"/>
            <a:ext cx="4396339" cy="4266055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tr-TR" dirty="0" smtClean="0"/>
              <a:t>Başla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Alarm çaldı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Uykun var mı?	</a:t>
            </a:r>
          </a:p>
          <a:p>
            <a:pPr marL="800100" lvl="1" indent="-342900">
              <a:buFont typeface="+mj-lt"/>
              <a:buAutoNum type="alphaUcPeriod"/>
            </a:pPr>
            <a:r>
              <a:rPr lang="tr-TR" dirty="0"/>
              <a:t>Hayır =&gt; 4.Adıma </a:t>
            </a:r>
            <a:r>
              <a:rPr lang="tr-TR" dirty="0" smtClean="0"/>
              <a:t>git</a:t>
            </a:r>
            <a:endParaRPr lang="tr-TR" dirty="0"/>
          </a:p>
          <a:p>
            <a:pPr marL="800100" lvl="1" indent="-342900">
              <a:buFont typeface="+mj-lt"/>
              <a:buAutoNum type="alphaUcPeriod"/>
            </a:pPr>
            <a:r>
              <a:rPr lang="tr-TR" dirty="0" smtClean="0"/>
              <a:t>Evet  =&gt; Uyu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Okula gitmek istiyor musun</a:t>
            </a:r>
          </a:p>
          <a:p>
            <a:pPr marL="800100" lvl="1" indent="-342900">
              <a:buFont typeface="+mj-lt"/>
              <a:buAutoNum type="alphaUcPeriod"/>
            </a:pPr>
            <a:r>
              <a:rPr lang="tr-TR" dirty="0"/>
              <a:t>Evet =&gt; 5</a:t>
            </a:r>
            <a:r>
              <a:rPr lang="tr-TR" dirty="0" smtClean="0"/>
              <a:t>. Adıma git </a:t>
            </a:r>
            <a:endParaRPr lang="tr-TR" dirty="0"/>
          </a:p>
          <a:p>
            <a:pPr marL="800100" lvl="1" indent="-342900">
              <a:buFont typeface="+mj-lt"/>
              <a:buAutoNum type="alphaUcPeriod"/>
            </a:pPr>
            <a:r>
              <a:rPr lang="tr-TR" dirty="0" smtClean="0"/>
              <a:t>Hayır =&gt; Bitir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 Üzerini giy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Okula git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Bitti </a:t>
            </a:r>
            <a:endParaRPr lang="tr-TR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355" y="5088563"/>
            <a:ext cx="998671" cy="1644746"/>
          </a:xfrm>
          <a:prstGeom prst="rect">
            <a:avLst/>
          </a:prstGeom>
        </p:spPr>
      </p:pic>
      <p:sp>
        <p:nvSpPr>
          <p:cNvPr id="12" name="İçerik Yer Tutucusu 11"/>
          <p:cNvSpPr>
            <a:spLocks noGrp="1"/>
          </p:cNvSpPr>
          <p:nvPr>
            <p:ph sz="quarter" idx="4"/>
          </p:nvPr>
        </p:nvSpPr>
        <p:spPr>
          <a:xfrm>
            <a:off x="5654495" y="1990283"/>
            <a:ext cx="4396339" cy="4266055"/>
          </a:xfrm>
        </p:spPr>
        <p:txBody>
          <a:bodyPr>
            <a:noAutofit/>
          </a:bodyPr>
          <a:lstStyle/>
          <a:p>
            <a:r>
              <a:rPr lang="tr-TR" sz="2400" dirty="0" smtClean="0"/>
              <a:t>Başla</a:t>
            </a:r>
          </a:p>
          <a:p>
            <a:r>
              <a:rPr lang="tr-TR" sz="2400" dirty="0" smtClean="0"/>
              <a:t>Klavyeden A sayısını oku</a:t>
            </a:r>
          </a:p>
          <a:p>
            <a:r>
              <a:rPr lang="tr-TR" sz="2400" dirty="0" smtClean="0"/>
              <a:t>Klavyeden B sayısını oku</a:t>
            </a:r>
          </a:p>
          <a:p>
            <a:r>
              <a:rPr lang="tr-TR" sz="2400" dirty="0" smtClean="0"/>
              <a:t>A ile B sayılarını topla. Toplamı C ye eşitle</a:t>
            </a:r>
          </a:p>
          <a:p>
            <a:r>
              <a:rPr lang="tr-TR" sz="2400" dirty="0" smtClean="0"/>
              <a:t>C sayısını ekranda göster</a:t>
            </a:r>
          </a:p>
          <a:p>
            <a:r>
              <a:rPr lang="tr-TR" sz="2400" dirty="0" smtClean="0"/>
              <a:t>Bitir</a:t>
            </a:r>
            <a:endParaRPr lang="tr-TR" sz="2400" dirty="0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250" y="5088563"/>
            <a:ext cx="688302" cy="1644746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638806" y="6171658"/>
            <a:ext cx="1528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b="1" dirty="0" smtClean="0"/>
              <a:t>Bu da akış şeması</a:t>
            </a:r>
            <a:endParaRPr lang="tr-TR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9189701" y="6211669"/>
            <a:ext cx="1528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b="1" dirty="0" smtClean="0"/>
              <a:t>Bu da akış şeması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0067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32012" y="180110"/>
            <a:ext cx="10112992" cy="884416"/>
          </a:xfrm>
        </p:spPr>
        <p:txBody>
          <a:bodyPr/>
          <a:lstStyle/>
          <a:p>
            <a:r>
              <a:rPr lang="tr-TR" b="1" dirty="0"/>
              <a:t>BİRLİKTE BİR </a:t>
            </a:r>
            <a:r>
              <a:rPr lang="tr-TR" b="1" dirty="0" smtClean="0"/>
              <a:t>ALGORİTMA </a:t>
            </a:r>
            <a:r>
              <a:rPr lang="tr-TR" b="1" dirty="0"/>
              <a:t>OLUŞTURALIM 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368490" y="1064526"/>
            <a:ext cx="5131161" cy="846426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Okul çıkışı eve gitme algoritmasını oluştun.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471055" y="1948941"/>
            <a:ext cx="5028596" cy="472481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tr-TR" sz="3300" b="1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5654495" y="1064526"/>
            <a:ext cx="6178114" cy="846426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Bilgisayar da </a:t>
            </a:r>
            <a:r>
              <a:rPr lang="tr-TR" b="1" dirty="0" err="1" smtClean="0">
                <a:solidFill>
                  <a:srgbClr val="00B0F0"/>
                </a:solidFill>
              </a:rPr>
              <a:t>Mblock</a:t>
            </a:r>
            <a:r>
              <a:rPr lang="tr-TR" b="1" dirty="0" smtClean="0">
                <a:solidFill>
                  <a:srgbClr val="00B0F0"/>
                </a:solidFill>
              </a:rPr>
              <a:t> programını açma algoritmasını oluşturun.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5654494" y="1948941"/>
            <a:ext cx="6178115" cy="4724813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tr-TR" sz="3300" b="1" dirty="0" smtClean="0"/>
              <a:t> </a:t>
            </a:r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  <a:endParaRPr lang="tr-TR" sz="3300" b="1" dirty="0" smtClean="0"/>
          </a:p>
          <a:p>
            <a:pPr>
              <a:buFont typeface="+mj-lt"/>
              <a:buAutoNum type="arabicPeriod"/>
            </a:pPr>
            <a:r>
              <a:rPr lang="tr-TR" sz="33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077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1433" y="280196"/>
            <a:ext cx="10186790" cy="805523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sz="4800" b="1" dirty="0" smtClean="0"/>
              <a:t>AKIŞ ŞEMASI NEDİR?</a:t>
            </a:r>
            <a:endParaRPr lang="tr-TR" sz="4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1433" y="1085720"/>
            <a:ext cx="10186790" cy="52526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800" dirty="0" smtClean="0"/>
              <a:t>Akış şeması Algoritmaların şekillerle ifadesidir.</a:t>
            </a: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0" y="1724249"/>
            <a:ext cx="12191999" cy="52526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tr-TR" sz="3200" b="1" dirty="0" smtClean="0"/>
              <a:t>ÖRNEK AKIŞ ŞEMALARI</a:t>
            </a:r>
            <a:endParaRPr lang="tr-TR" sz="3200" b="1" dirty="0"/>
          </a:p>
        </p:txBody>
      </p:sp>
      <p:sp>
        <p:nvSpPr>
          <p:cNvPr id="8" name="Metin Yer Tutucusu 3"/>
          <p:cNvSpPr txBox="1">
            <a:spLocks/>
          </p:cNvSpPr>
          <p:nvPr/>
        </p:nvSpPr>
        <p:spPr>
          <a:xfrm>
            <a:off x="141433" y="2624110"/>
            <a:ext cx="2532478" cy="340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tr-TR" b="1" dirty="0" smtClean="0">
                <a:solidFill>
                  <a:srgbClr val="00B0F0"/>
                </a:solidFill>
              </a:rPr>
              <a:t>Bir öğrencinin sabah okula gitmesi algoritmasını yazın (akış şeması verilmiştir) :</a:t>
            </a:r>
            <a:endParaRPr lang="tr-TR" b="1" dirty="0">
              <a:solidFill>
                <a:srgbClr val="00B0F0"/>
              </a:solidFill>
            </a:endParaRPr>
          </a:p>
        </p:txBody>
      </p:sp>
      <p:pic>
        <p:nvPicPr>
          <p:cNvPr id="9" name="İçerik Yer Tutucusu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088" y="2453177"/>
            <a:ext cx="2600316" cy="4270152"/>
          </a:xfrm>
          <a:prstGeom prst="rect">
            <a:avLst/>
          </a:prstGeom>
        </p:spPr>
      </p:pic>
      <p:sp>
        <p:nvSpPr>
          <p:cNvPr id="10" name="Metin Yer Tutucusu 5"/>
          <p:cNvSpPr txBox="1">
            <a:spLocks/>
          </p:cNvSpPr>
          <p:nvPr/>
        </p:nvSpPr>
        <p:spPr>
          <a:xfrm>
            <a:off x="5425403" y="2624110"/>
            <a:ext cx="3827779" cy="340819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tr-TR" b="1" dirty="0" smtClean="0">
                <a:solidFill>
                  <a:srgbClr val="00B0F0"/>
                </a:solidFill>
              </a:rPr>
              <a:t>Bilgisayarın iki sayıyı toplaması algoritması </a:t>
            </a:r>
            <a:r>
              <a:rPr lang="tr-TR" b="1" dirty="0" err="1" smtClean="0">
                <a:solidFill>
                  <a:srgbClr val="00B0F0"/>
                </a:solidFill>
              </a:rPr>
              <a:t>nı</a:t>
            </a:r>
            <a:r>
              <a:rPr lang="tr-TR" b="1" dirty="0" smtClean="0">
                <a:solidFill>
                  <a:srgbClr val="00B0F0"/>
                </a:solidFill>
              </a:rPr>
              <a:t> yazın (</a:t>
            </a:r>
            <a:r>
              <a:rPr lang="tr-TR" b="1" dirty="0">
                <a:solidFill>
                  <a:srgbClr val="00B0F0"/>
                </a:solidFill>
              </a:rPr>
              <a:t>akış şeması verilmiştir) :</a:t>
            </a:r>
          </a:p>
        </p:txBody>
      </p:sp>
      <p:pic>
        <p:nvPicPr>
          <p:cNvPr id="11" name="İçerik Yer Tutucusu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2615" y="2249515"/>
            <a:ext cx="1832865" cy="437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0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Akış Şeması Şekilleri bazen küçük farklılıklar gösterebilir</a:t>
            </a: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13427" t="37551" r="50175" b="9702"/>
          <a:stretch/>
        </p:blipFill>
        <p:spPr>
          <a:xfrm>
            <a:off x="52431" y="2458584"/>
            <a:ext cx="4395787" cy="3394982"/>
          </a:xfrm>
          <a:prstGeom prst="rect">
            <a:avLst/>
          </a:prstGeom>
        </p:spPr>
      </p:pic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3920" t="42642" r="49995" b="21511"/>
          <a:stretch/>
        </p:blipFill>
        <p:spPr>
          <a:xfrm>
            <a:off x="4535551" y="2458584"/>
            <a:ext cx="6078560" cy="3394981"/>
          </a:xfrm>
          <a:prstGeom prst="rect">
            <a:avLst/>
          </a:prstGeom>
        </p:spPr>
      </p:pic>
      <p:pic>
        <p:nvPicPr>
          <p:cNvPr id="10" name="İçerik Yer Tutucusu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9310" y="2205109"/>
            <a:ext cx="1024649" cy="1682645"/>
          </a:xfrm>
          <a:prstGeom prst="rect">
            <a:avLst/>
          </a:prstGeom>
        </p:spPr>
      </p:pic>
      <p:pic>
        <p:nvPicPr>
          <p:cNvPr id="11" name="İçerik Yer Tutucusu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7111" y="4000250"/>
            <a:ext cx="769049" cy="183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3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" y="332510"/>
            <a:ext cx="12192000" cy="762000"/>
          </a:xfrm>
        </p:spPr>
        <p:txBody>
          <a:bodyPr/>
          <a:lstStyle/>
          <a:p>
            <a:r>
              <a:rPr lang="tr-TR" b="1" dirty="0" smtClean="0"/>
              <a:t>ALGORİTMA ve AKIŞ ŞEMASI BİRLİKTE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109182" y="1094510"/>
            <a:ext cx="5390469" cy="775855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Bir öğrencinin sabah okula gitmesi algoritması ve akış şeması: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6037227" y="1094511"/>
            <a:ext cx="5074118" cy="775854"/>
          </a:xfrm>
        </p:spPr>
        <p:txBody>
          <a:bodyPr/>
          <a:lstStyle/>
          <a:p>
            <a:r>
              <a:rPr lang="tr-TR" b="1" dirty="0" smtClean="0">
                <a:solidFill>
                  <a:srgbClr val="00B0F0"/>
                </a:solidFill>
              </a:rPr>
              <a:t>Bilgisayarın iki sayıyı toplaması algoritması :</a:t>
            </a:r>
            <a:endParaRPr lang="tr-TR" b="1" dirty="0">
              <a:solidFill>
                <a:srgbClr val="00B0F0"/>
              </a:solidFill>
            </a:endParaRPr>
          </a:p>
        </p:txBody>
      </p:sp>
      <p:sp>
        <p:nvSpPr>
          <p:cNvPr id="10" name="İçerik Yer Tutucusu 9"/>
          <p:cNvSpPr>
            <a:spLocks noGrp="1"/>
          </p:cNvSpPr>
          <p:nvPr>
            <p:ph sz="half" idx="2"/>
          </p:nvPr>
        </p:nvSpPr>
        <p:spPr>
          <a:xfrm>
            <a:off x="1" y="1990283"/>
            <a:ext cx="3103418" cy="4266055"/>
          </a:xfrm>
        </p:spPr>
        <p:txBody>
          <a:bodyPr>
            <a:normAutofit fontScale="92500" lnSpcReduction="10000"/>
          </a:bodyPr>
          <a:lstStyle/>
          <a:p>
            <a:pPr>
              <a:buFont typeface="+mj-lt"/>
              <a:buAutoNum type="arabicPeriod"/>
            </a:pPr>
            <a:r>
              <a:rPr lang="tr-TR" dirty="0" smtClean="0"/>
              <a:t>Başla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Alarm çaldı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Uykun var mı?	</a:t>
            </a:r>
          </a:p>
          <a:p>
            <a:pPr marL="800100" lvl="1" indent="-342900">
              <a:buFont typeface="+mj-lt"/>
              <a:buAutoNum type="alphaUcPeriod"/>
            </a:pPr>
            <a:r>
              <a:rPr lang="tr-TR" dirty="0"/>
              <a:t>Hayır =&gt; 4.Adıma </a:t>
            </a:r>
            <a:r>
              <a:rPr lang="tr-TR" dirty="0" smtClean="0"/>
              <a:t>git</a:t>
            </a:r>
            <a:endParaRPr lang="tr-TR" dirty="0"/>
          </a:p>
          <a:p>
            <a:pPr marL="800100" lvl="1" indent="-342900">
              <a:buFont typeface="+mj-lt"/>
              <a:buAutoNum type="alphaUcPeriod"/>
            </a:pPr>
            <a:r>
              <a:rPr lang="tr-TR" dirty="0" smtClean="0"/>
              <a:t>Evet  =&gt; Uyu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Okula gitmek istiyor musun</a:t>
            </a:r>
          </a:p>
          <a:p>
            <a:pPr marL="800100" lvl="1" indent="-342900">
              <a:buFont typeface="+mj-lt"/>
              <a:buAutoNum type="alphaUcPeriod"/>
            </a:pPr>
            <a:r>
              <a:rPr lang="tr-TR" dirty="0"/>
              <a:t>Evet =&gt; 5</a:t>
            </a:r>
            <a:r>
              <a:rPr lang="tr-TR" dirty="0" smtClean="0"/>
              <a:t>. Adıma git </a:t>
            </a:r>
            <a:endParaRPr lang="tr-TR" dirty="0"/>
          </a:p>
          <a:p>
            <a:pPr marL="800100" lvl="1" indent="-342900">
              <a:buFont typeface="+mj-lt"/>
              <a:buAutoNum type="alphaUcPeriod"/>
            </a:pPr>
            <a:r>
              <a:rPr lang="tr-TR" dirty="0" smtClean="0"/>
              <a:t>Hayır =&gt; bitti.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 Üzerini giy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Okula git</a:t>
            </a:r>
          </a:p>
          <a:p>
            <a:pPr>
              <a:buFont typeface="+mj-lt"/>
              <a:buAutoNum type="arabicPeriod"/>
            </a:pPr>
            <a:r>
              <a:rPr lang="tr-TR" dirty="0" smtClean="0"/>
              <a:t>Bitti </a:t>
            </a:r>
            <a:endParaRPr lang="tr-TR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1014" y="1990283"/>
            <a:ext cx="2778963" cy="4576772"/>
          </a:xfrm>
          <a:prstGeom prst="rect">
            <a:avLst/>
          </a:prstGeom>
        </p:spPr>
      </p:pic>
      <p:sp>
        <p:nvSpPr>
          <p:cNvPr id="12" name="İçerik Yer Tutucusu 11"/>
          <p:cNvSpPr>
            <a:spLocks noGrp="1"/>
          </p:cNvSpPr>
          <p:nvPr>
            <p:ph sz="quarter" idx="4"/>
          </p:nvPr>
        </p:nvSpPr>
        <p:spPr>
          <a:xfrm>
            <a:off x="6037227" y="1870364"/>
            <a:ext cx="3325305" cy="4696691"/>
          </a:xfrm>
        </p:spPr>
        <p:txBody>
          <a:bodyPr>
            <a:noAutofit/>
          </a:bodyPr>
          <a:lstStyle/>
          <a:p>
            <a:r>
              <a:rPr lang="tr-TR" sz="2000" dirty="0" smtClean="0"/>
              <a:t>Başla</a:t>
            </a:r>
          </a:p>
          <a:p>
            <a:r>
              <a:rPr lang="tr-TR" sz="2000" dirty="0" smtClean="0"/>
              <a:t>Klavyeden A sayısını oku</a:t>
            </a:r>
          </a:p>
          <a:p>
            <a:r>
              <a:rPr lang="tr-TR" sz="2000" dirty="0" smtClean="0"/>
              <a:t>Klavyeden B sayısını oku</a:t>
            </a:r>
          </a:p>
          <a:p>
            <a:r>
              <a:rPr lang="tr-TR" sz="2000" dirty="0" smtClean="0"/>
              <a:t>A ile B sayılarını topla. Toplamı C ye eşitle</a:t>
            </a:r>
          </a:p>
          <a:p>
            <a:r>
              <a:rPr lang="tr-TR" sz="2000" dirty="0" smtClean="0"/>
              <a:t>C sayısını ekranda göster</a:t>
            </a:r>
          </a:p>
          <a:p>
            <a:r>
              <a:rPr lang="tr-TR" sz="2000" dirty="0" smtClean="0"/>
              <a:t>Bitir</a:t>
            </a:r>
            <a:endParaRPr lang="tr-TR" sz="2000" dirty="0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2532" y="1870365"/>
            <a:ext cx="1965496" cy="469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1062</TotalTime>
  <Words>442</Words>
  <PresentationFormat>Geniş ekran</PresentationFormat>
  <Paragraphs>107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Calibri</vt:lpstr>
      <vt:lpstr>Century Gothic</vt:lpstr>
      <vt:lpstr>Wingdings 3</vt:lpstr>
      <vt:lpstr>İyon</vt:lpstr>
      <vt:lpstr>ALGORİTMA ve AKIŞ ŞEMASI</vt:lpstr>
      <vt:lpstr>Geçen Hafta Ne Öğrendik?</vt:lpstr>
      <vt:lpstr>Problem Tanımı ve Programlama İhtiyacı</vt:lpstr>
      <vt:lpstr>ALGORİTMA NEDİR</vt:lpstr>
      <vt:lpstr>ÖRNEK ALGORİTMALAR</vt:lpstr>
      <vt:lpstr>BİRLİKTE BİR ALGORİTMA OLUŞTURALIM </vt:lpstr>
      <vt:lpstr>AKIŞ ŞEMASI NEDİR?</vt:lpstr>
      <vt:lpstr>Akış Şeması Şekilleri bazen küçük farklılıklar gösterebilir</vt:lpstr>
      <vt:lpstr>ALGORİTMA ve AKIŞ ŞEMASI BİRLİKTE</vt:lpstr>
      <vt:lpstr>AKIŞ ŞEMASI OLUŞTURALIM</vt:lpstr>
      <vt:lpstr>MBlock ile İki sayıyı toplayan programın akış şemalı algoritması.</vt:lpstr>
      <vt:lpstr>Sunu Bitmiştir Teşekkürler.</vt:lpstr>
    </vt:vector>
  </TitlesOfParts>
  <Manager>www.sorubak.com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2017-02-10T07:28:00Z</dcterms:created>
  <dcterms:modified xsi:type="dcterms:W3CDTF">2018-02-15T10:04:46Z</dcterms:modified>
  <cp:category>www.sorubak.com</cp:category>
</cp:coreProperties>
</file>