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5" r:id="rId3"/>
    <p:sldId id="257" r:id="rId4"/>
    <p:sldId id="258" r:id="rId5"/>
    <p:sldId id="259" r:id="rId6"/>
    <p:sldId id="261" r:id="rId7"/>
    <p:sldId id="264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5BE4"/>
    <a:srgbClr val="B20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9702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9979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1600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79737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0365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8352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85355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972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354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112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2797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682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292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0017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3492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573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4D2B-918F-4DA2-B7DE-7A868BE23992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3CCF0C6-119E-4B8C-8AB4-B164AF9F0C7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54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9600" dirty="0" err="1" smtClean="0"/>
              <a:t>mBlock</a:t>
            </a:r>
            <a:endParaRPr lang="tr-TR" sz="9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</a:t>
            </a:r>
            <a:endParaRPr lang="tr-TR" dirty="0"/>
          </a:p>
        </p:txBody>
      </p:sp>
      <p:pic>
        <p:nvPicPr>
          <p:cNvPr id="2050" name="Picture 2" descr="mblock png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381" y="1623680"/>
            <a:ext cx="4044619" cy="404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3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4400" b="1" dirty="0" err="1" smtClean="0"/>
              <a:t>Mblock</a:t>
            </a:r>
            <a:r>
              <a:rPr lang="tr-TR" sz="4400" b="1" dirty="0" smtClean="0"/>
              <a:t> Nedir?</a:t>
            </a:r>
            <a:endParaRPr lang="tr-TR" sz="4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280689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tr-TR" sz="3600" b="1" dirty="0" err="1" smtClean="0"/>
              <a:t>Amerikadaki</a:t>
            </a:r>
            <a:r>
              <a:rPr lang="tr-TR" sz="3600" b="1" dirty="0" smtClean="0"/>
              <a:t> MIT üniversitesinin </a:t>
            </a:r>
            <a:r>
              <a:rPr lang="tr-TR" sz="3600" b="1" smtClean="0"/>
              <a:t>öğrencilere </a:t>
            </a:r>
            <a:r>
              <a:rPr lang="tr-TR" sz="3600" b="1" smtClean="0"/>
              <a:t>programla/programcılığı </a:t>
            </a:r>
            <a:r>
              <a:rPr lang="tr-TR" sz="3600" b="1" dirty="0" smtClean="0"/>
              <a:t>öğretmek amacıyla yaptığı</a:t>
            </a:r>
          </a:p>
          <a:p>
            <a:r>
              <a:rPr lang="tr-TR" sz="3600" b="1" dirty="0" smtClean="0"/>
              <a:t>Algoritma, akış şeması ve programın bir arada olduğu bir uygulamadır.</a:t>
            </a:r>
            <a:endParaRPr lang="tr-TR" sz="3600" b="1" dirty="0"/>
          </a:p>
        </p:txBody>
      </p:sp>
      <p:pic>
        <p:nvPicPr>
          <p:cNvPr id="1026" name="Picture 2" descr="scratch png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674" y="5067335"/>
            <a:ext cx="2246516" cy="168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ight arrow png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600" y="4767984"/>
            <a:ext cx="1987124" cy="198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block png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134" y="5006398"/>
            <a:ext cx="3095802" cy="174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19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37731" y="624110"/>
            <a:ext cx="6496335" cy="1280890"/>
          </a:xfrm>
          <a:ln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4400" b="1" dirty="0" err="1" smtClean="0">
                <a:solidFill>
                  <a:srgbClr val="7030A0"/>
                </a:solidFill>
              </a:rPr>
              <a:t>mBlock</a:t>
            </a:r>
            <a:r>
              <a:rPr lang="tr-TR" sz="4400" b="1" dirty="0" smtClean="0">
                <a:solidFill>
                  <a:srgbClr val="7030A0"/>
                </a:solidFill>
              </a:rPr>
              <a:t> ile neler yapılır?</a:t>
            </a:r>
            <a:endParaRPr lang="tr-TR" sz="4400" b="1" dirty="0">
              <a:solidFill>
                <a:srgbClr val="7030A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248" y="485131"/>
            <a:ext cx="3618077" cy="240535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447" y="3875964"/>
            <a:ext cx="3576878" cy="2982036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37731" y="2033162"/>
            <a:ext cx="6605517" cy="48248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>
                <a:solidFill>
                  <a:srgbClr val="7030A0"/>
                </a:solidFill>
              </a:rPr>
              <a:t>En genel olarak </a:t>
            </a:r>
            <a:r>
              <a:rPr lang="tr-TR" sz="3600" b="1" dirty="0" err="1" smtClean="0">
                <a:solidFill>
                  <a:srgbClr val="7030A0"/>
                </a:solidFill>
              </a:rPr>
              <a:t>mBlock</a:t>
            </a:r>
            <a:r>
              <a:rPr lang="tr-TR" sz="3600" b="1" dirty="0" smtClean="0">
                <a:solidFill>
                  <a:srgbClr val="7030A0"/>
                </a:solidFill>
              </a:rPr>
              <a:t> ile;</a:t>
            </a:r>
          </a:p>
          <a:p>
            <a:endParaRPr lang="tr-TR" sz="2400" b="1" dirty="0" smtClean="0"/>
          </a:p>
          <a:p>
            <a:r>
              <a:rPr lang="tr-TR" sz="2400" b="1" dirty="0" smtClean="0"/>
              <a:t>Öğrenme amaçlı program yazabiliriz,</a:t>
            </a:r>
          </a:p>
          <a:p>
            <a:r>
              <a:rPr lang="tr-TR" sz="2400" b="1" dirty="0" smtClean="0"/>
              <a:t>Küçük oyunlar yapabiliriz</a:t>
            </a:r>
          </a:p>
          <a:p>
            <a:r>
              <a:rPr lang="tr-TR" sz="2400" b="1" dirty="0" smtClean="0"/>
              <a:t>Robot (</a:t>
            </a:r>
            <a:r>
              <a:rPr lang="tr-TR" sz="2400" b="1" dirty="0" err="1" smtClean="0"/>
              <a:t>arduino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v.b</a:t>
            </a:r>
            <a:r>
              <a:rPr lang="tr-TR" sz="2400" b="1" dirty="0" smtClean="0"/>
              <a:t>.) kodlayabiliriz</a:t>
            </a:r>
          </a:p>
          <a:p>
            <a:r>
              <a:rPr lang="tr-TR" sz="2400" b="1" dirty="0" err="1" smtClean="0"/>
              <a:t>Scratchdan</a:t>
            </a:r>
            <a:r>
              <a:rPr lang="tr-TR" sz="2400" b="1" dirty="0" smtClean="0"/>
              <a:t> en büyük farkı robot programlama kabiliyetinin olasıdır.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2886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İçerik Yer Tutucusu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772" y="336499"/>
            <a:ext cx="12236772" cy="6521501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8365" y="0"/>
            <a:ext cx="2680115" cy="56388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err="1" smtClean="0"/>
              <a:t>mBlock</a:t>
            </a:r>
            <a:endParaRPr lang="tr-TR" dirty="0"/>
          </a:p>
        </p:txBody>
      </p:sp>
      <p:sp>
        <p:nvSpPr>
          <p:cNvPr id="5" name="Satır Belirtme Çizgisi 2 (Kenarlık ve Diğer Çubuk) 4"/>
          <p:cNvSpPr/>
          <p:nvPr/>
        </p:nvSpPr>
        <p:spPr>
          <a:xfrm>
            <a:off x="7818120" y="944880"/>
            <a:ext cx="3017520" cy="853440"/>
          </a:xfrm>
          <a:prstGeom prst="accentBorderCallout2">
            <a:avLst>
              <a:gd name="adj1" fmla="val 26746"/>
              <a:gd name="adj2" fmla="val -2906"/>
              <a:gd name="adj3" fmla="val 18750"/>
              <a:gd name="adj4" fmla="val -16667"/>
              <a:gd name="adj5" fmla="val 78571"/>
              <a:gd name="adj6" fmla="val -48687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Komutlar bölmesi</a:t>
            </a:r>
            <a:endParaRPr lang="tr-TR" b="1" dirty="0"/>
          </a:p>
        </p:txBody>
      </p:sp>
      <p:sp>
        <p:nvSpPr>
          <p:cNvPr id="6" name="Satır Belirtme Çizgisi 2 (Kenarlık ve Diğer Çubuk) 5"/>
          <p:cNvSpPr/>
          <p:nvPr/>
        </p:nvSpPr>
        <p:spPr>
          <a:xfrm>
            <a:off x="7818120" y="2764841"/>
            <a:ext cx="3017520" cy="853440"/>
          </a:xfrm>
          <a:prstGeom prst="accentBorderCallout2">
            <a:avLst>
              <a:gd name="adj1" fmla="val 29944"/>
              <a:gd name="adj2" fmla="val -3358"/>
              <a:gd name="adj3" fmla="val 18750"/>
              <a:gd name="adj4" fmla="val -16667"/>
              <a:gd name="adj5" fmla="val 78571"/>
              <a:gd name="adj6" fmla="val -48687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Kodlar bölmesi</a:t>
            </a:r>
            <a:endParaRPr lang="tr-TR" b="1" dirty="0"/>
          </a:p>
        </p:txBody>
      </p:sp>
      <p:sp>
        <p:nvSpPr>
          <p:cNvPr id="7" name="Satır Belirtme Çizgisi 2 (Kenarlık ve Diğer Çubuk) 6"/>
          <p:cNvSpPr/>
          <p:nvPr/>
        </p:nvSpPr>
        <p:spPr>
          <a:xfrm flipH="1">
            <a:off x="0" y="1789481"/>
            <a:ext cx="1600200" cy="853440"/>
          </a:xfrm>
          <a:prstGeom prst="accentBorderCallout2">
            <a:avLst>
              <a:gd name="adj1" fmla="val 18750"/>
              <a:gd name="adj2" fmla="val -8333"/>
              <a:gd name="adj3" fmla="val 52332"/>
              <a:gd name="adj4" fmla="val -14961"/>
              <a:gd name="adj5" fmla="val 66737"/>
              <a:gd name="adj6" fmla="val -27479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Karakter</a:t>
            </a:r>
          </a:p>
          <a:p>
            <a:pPr algn="ctr"/>
            <a:r>
              <a:rPr lang="tr-TR" b="1" dirty="0" smtClean="0"/>
              <a:t>Kukla</a:t>
            </a:r>
            <a:endParaRPr lang="tr-TR" b="1" dirty="0"/>
          </a:p>
        </p:txBody>
      </p:sp>
      <p:sp>
        <p:nvSpPr>
          <p:cNvPr id="8" name="Satır Belirtme Çizgisi 2 (Kenarlık ve Diğer Çubuk) 7"/>
          <p:cNvSpPr/>
          <p:nvPr/>
        </p:nvSpPr>
        <p:spPr>
          <a:xfrm flipH="1">
            <a:off x="2527413" y="3381515"/>
            <a:ext cx="1600200" cy="853440"/>
          </a:xfrm>
          <a:prstGeom prst="accentBorderCallout2">
            <a:avLst>
              <a:gd name="adj1" fmla="val 44336"/>
              <a:gd name="adj2" fmla="val 105100"/>
              <a:gd name="adj3" fmla="val 85914"/>
              <a:gd name="adj4" fmla="val 135999"/>
              <a:gd name="adj5" fmla="val 202664"/>
              <a:gd name="adj6" fmla="val 160154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Karakterler / Kuklalar</a:t>
            </a:r>
          </a:p>
          <a:p>
            <a:pPr algn="ctr"/>
            <a:r>
              <a:rPr lang="tr-TR" b="1" dirty="0" smtClean="0"/>
              <a:t>Alanı</a:t>
            </a:r>
            <a:endParaRPr lang="tr-TR" b="1" dirty="0"/>
          </a:p>
        </p:txBody>
      </p:sp>
      <p:sp>
        <p:nvSpPr>
          <p:cNvPr id="9" name="Satır Belirtme Çizgisi 2 (Kenarlık ve Diğer Çubuk) 8"/>
          <p:cNvSpPr/>
          <p:nvPr/>
        </p:nvSpPr>
        <p:spPr>
          <a:xfrm flipH="1">
            <a:off x="2552129" y="5507016"/>
            <a:ext cx="1600200" cy="853440"/>
          </a:xfrm>
          <a:prstGeom prst="accentBorderCallout2">
            <a:avLst>
              <a:gd name="adj1" fmla="val 61927"/>
              <a:gd name="adj2" fmla="val 105953"/>
              <a:gd name="adj3" fmla="val 45936"/>
              <a:gd name="adj4" fmla="val 168408"/>
              <a:gd name="adj5" fmla="val -427"/>
              <a:gd name="adj6" fmla="val 221562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Arka Plan</a:t>
            </a:r>
            <a:endParaRPr lang="tr-TR" b="1" dirty="0"/>
          </a:p>
        </p:txBody>
      </p:sp>
      <p:sp>
        <p:nvSpPr>
          <p:cNvPr id="13" name="Satır Belirtme Çizgisi 2 (Kenarlık ve Diğer Çubuk) 12"/>
          <p:cNvSpPr/>
          <p:nvPr/>
        </p:nvSpPr>
        <p:spPr>
          <a:xfrm>
            <a:off x="10383101" y="4988662"/>
            <a:ext cx="1435062" cy="853440"/>
          </a:xfrm>
          <a:prstGeom prst="accentBorderCallout2">
            <a:avLst>
              <a:gd name="adj1" fmla="val 47535"/>
              <a:gd name="adj2" fmla="val -4309"/>
              <a:gd name="adj3" fmla="val 41139"/>
              <a:gd name="adj4" fmla="val -33785"/>
              <a:gd name="adj5" fmla="val -17377"/>
              <a:gd name="adj6" fmla="val -69809"/>
            </a:avLst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Kodlar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9614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05971" y="624110"/>
            <a:ext cx="7779224" cy="11079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4400" b="1" dirty="0" smtClean="0"/>
              <a:t>Değişken nedir ve Kullanımı</a:t>
            </a:r>
            <a:endParaRPr lang="tr-TR" sz="4400" b="1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>
          <a:xfrm>
            <a:off x="1705971" y="2133600"/>
            <a:ext cx="5197105" cy="4724400"/>
          </a:xfrm>
        </p:spPr>
        <p:txBody>
          <a:bodyPr>
            <a:noAutofit/>
          </a:bodyPr>
          <a:lstStyle/>
          <a:p>
            <a:r>
              <a:rPr lang="tr-TR" b="1" dirty="0" smtClean="0"/>
              <a:t>Değişkenler hafızada verileri saklamamızı sağlar.</a:t>
            </a:r>
          </a:p>
          <a:p>
            <a:r>
              <a:rPr lang="tr-TR" b="1" dirty="0" smtClean="0"/>
              <a:t>Örneğin siz bir programa adınızı girdiğinizde (girilen ad bir veridir) bilgisayarınız onu hafızadaki bir değişkenin içinde saklar.</a:t>
            </a:r>
          </a:p>
          <a:p>
            <a:r>
              <a:rPr lang="tr-TR" b="1" dirty="0" smtClean="0"/>
              <a:t>Bilgisayar hafızasındaki (RAM) verilerin saklandığı nesnelere (kaplara) değişken diyoruz. </a:t>
            </a:r>
          </a:p>
          <a:p>
            <a:r>
              <a:rPr lang="tr-TR" b="1" dirty="0"/>
              <a:t>Program çalışırken içeriği değişen </a:t>
            </a:r>
            <a:r>
              <a:rPr lang="tr-TR" b="1" dirty="0" smtClean="0"/>
              <a:t>nesnelere (kaplara) </a:t>
            </a:r>
            <a:r>
              <a:rPr lang="tr-TR" b="1" dirty="0"/>
              <a:t>değişken diyoruz. </a:t>
            </a:r>
          </a:p>
          <a:p>
            <a:r>
              <a:rPr lang="tr-TR" b="1" dirty="0" smtClean="0"/>
              <a:t>Nasıl ki sıvı ve katı şeyleri farklı kaplara koyarız bilgisayarda sayı, metin </a:t>
            </a:r>
            <a:r>
              <a:rPr lang="tr-TR" b="1" dirty="0" err="1" smtClean="0"/>
              <a:t>v.b</a:t>
            </a:r>
            <a:r>
              <a:rPr lang="tr-TR" b="1" dirty="0" smtClean="0"/>
              <a:t>. Farklı şeyleri değişik türdeki kaplara (değişkenlere) koyar.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 rotWithShape="1">
          <a:blip r:embed="rId2"/>
          <a:srcRect l="29423"/>
          <a:stretch/>
        </p:blipFill>
        <p:spPr>
          <a:xfrm>
            <a:off x="7270411" y="3512628"/>
            <a:ext cx="3881125" cy="274959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6197" y="5472752"/>
            <a:ext cx="1448570" cy="1319123"/>
          </a:xfrm>
          <a:prstGeom prst="rect">
            <a:avLst/>
          </a:prstGeom>
        </p:spPr>
      </p:pic>
      <p:cxnSp>
        <p:nvCxnSpPr>
          <p:cNvPr id="10" name="Düz Ok Bağlayıcısı 9"/>
          <p:cNvCxnSpPr/>
          <p:nvPr/>
        </p:nvCxnSpPr>
        <p:spPr>
          <a:xfrm flipH="1">
            <a:off x="8451995" y="3291406"/>
            <a:ext cx="500936" cy="120439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9621445" y="624110"/>
            <a:ext cx="2019869" cy="11079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1650" b="1" dirty="0" smtClean="0"/>
              <a:t>Bilgisayar ortamına kaydedilebilen şeylere </a:t>
            </a:r>
            <a:r>
              <a:rPr lang="tr-TR" sz="1650" b="1" dirty="0" smtClean="0">
                <a:solidFill>
                  <a:srgbClr val="FF0000"/>
                </a:solidFill>
              </a:rPr>
              <a:t>Veri</a:t>
            </a:r>
            <a:r>
              <a:rPr lang="tr-TR" sz="1650" b="1" dirty="0" smtClean="0"/>
              <a:t> denir.</a:t>
            </a:r>
            <a:endParaRPr lang="tr-TR" sz="1650" b="1" dirty="0"/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7449123" y="3512628"/>
            <a:ext cx="682251" cy="98317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19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Resim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9793" y="1724601"/>
            <a:ext cx="4188218" cy="4657116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 idx="4294967295"/>
          </p:nvPr>
        </p:nvSpPr>
        <p:spPr>
          <a:xfrm>
            <a:off x="1897039" y="163773"/>
            <a:ext cx="10153935" cy="138312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Değişkenler nasıl çalışır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(Mutfak benzetmesiyle)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MUTFAK ANNE ÇİZİM ile ilgili g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8"/>
          <a:stretch/>
        </p:blipFill>
        <p:spPr bwMode="auto">
          <a:xfrm>
            <a:off x="8937718" y="2174074"/>
            <a:ext cx="3241823" cy="301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/>
          <p:cNvSpPr/>
          <p:nvPr/>
        </p:nvSpPr>
        <p:spPr>
          <a:xfrm>
            <a:off x="11164999" y="2587616"/>
            <a:ext cx="586853" cy="36403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8</a:t>
            </a:r>
            <a:endParaRPr lang="tr-TR" b="1" dirty="0"/>
          </a:p>
        </p:txBody>
      </p:sp>
      <p:pic>
        <p:nvPicPr>
          <p:cNvPr id="26" name="Resim 25"/>
          <p:cNvPicPr>
            <a:picLocks noChangeAspect="1"/>
          </p:cNvPicPr>
          <p:nvPr/>
        </p:nvPicPr>
        <p:blipFill rotWithShape="1">
          <a:blip r:embed="rId4"/>
          <a:srcRect l="66249" t="24728" b="20506"/>
          <a:stretch/>
        </p:blipFill>
        <p:spPr>
          <a:xfrm flipH="1">
            <a:off x="269149" y="4481400"/>
            <a:ext cx="1582785" cy="2347414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>
            <a:off x="1164051" y="5281543"/>
            <a:ext cx="687883" cy="227556"/>
          </a:xfrm>
          <a:prstGeom prst="ellipse">
            <a:avLst/>
          </a:prstGeom>
          <a:solidFill>
            <a:srgbClr val="FB5B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3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1164051" y="5040339"/>
            <a:ext cx="687883" cy="227556"/>
          </a:xfrm>
          <a:prstGeom prst="ellipse">
            <a:avLst/>
          </a:prstGeom>
          <a:solidFill>
            <a:srgbClr val="FB5B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5</a:t>
            </a:r>
            <a:endParaRPr lang="tr-TR" sz="2000" b="1" dirty="0">
              <a:solidFill>
                <a:schemeClr val="tx1"/>
              </a:solidFill>
            </a:endParaRPr>
          </a:p>
        </p:txBody>
      </p:sp>
      <p:grpSp>
        <p:nvGrpSpPr>
          <p:cNvPr id="30" name="Grup 29"/>
          <p:cNvGrpSpPr/>
          <p:nvPr/>
        </p:nvGrpSpPr>
        <p:grpSpPr>
          <a:xfrm>
            <a:off x="2251426" y="2282500"/>
            <a:ext cx="5016006" cy="4127316"/>
            <a:chOff x="3670795" y="1483489"/>
            <a:chExt cx="5016006" cy="4127316"/>
          </a:xfrm>
        </p:grpSpPr>
        <p:pic>
          <p:nvPicPr>
            <p:cNvPr id="31" name="Resim 30"/>
            <p:cNvPicPr>
              <a:picLocks noChangeAspect="1"/>
            </p:cNvPicPr>
            <p:nvPr/>
          </p:nvPicPr>
          <p:blipFill rotWithShape="1">
            <a:blip r:embed="rId5"/>
            <a:srcRect l="29423"/>
            <a:stretch/>
          </p:blipFill>
          <p:spPr>
            <a:xfrm flipH="1">
              <a:off x="3670795" y="1483489"/>
              <a:ext cx="2798244" cy="1982422"/>
            </a:xfrm>
            <a:prstGeom prst="rect">
              <a:avLst/>
            </a:prstGeom>
          </p:spPr>
        </p:pic>
        <p:sp>
          <p:nvSpPr>
            <p:cNvPr id="32" name="Oval 31"/>
            <p:cNvSpPr/>
            <p:nvPr/>
          </p:nvSpPr>
          <p:spPr>
            <a:xfrm>
              <a:off x="4135272" y="2456597"/>
              <a:ext cx="586853" cy="382137"/>
            </a:xfrm>
            <a:prstGeom prst="ellipse">
              <a:avLst/>
            </a:prstGeom>
            <a:solidFill>
              <a:srgbClr val="FB5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5</a:t>
              </a:r>
              <a:endParaRPr lang="tr-TR" b="1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5418161" y="2078916"/>
              <a:ext cx="586853" cy="36403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5</a:t>
              </a:r>
              <a:endParaRPr lang="tr-TR" b="1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5418161" y="2537636"/>
              <a:ext cx="586853" cy="3640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A</a:t>
              </a:r>
              <a:endParaRPr lang="tr-TR" b="1" dirty="0"/>
            </a:p>
          </p:txBody>
        </p:sp>
        <p:sp>
          <p:nvSpPr>
            <p:cNvPr id="23" name="Oval 22"/>
            <p:cNvSpPr/>
            <p:nvPr/>
          </p:nvSpPr>
          <p:spPr>
            <a:xfrm>
              <a:off x="8099948" y="5246771"/>
              <a:ext cx="586853" cy="3640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A</a:t>
              </a:r>
              <a:endParaRPr lang="tr-TR" b="1" dirty="0"/>
            </a:p>
          </p:txBody>
        </p:sp>
      </p:grpSp>
      <p:grpSp>
        <p:nvGrpSpPr>
          <p:cNvPr id="35" name="Grup 34"/>
          <p:cNvGrpSpPr/>
          <p:nvPr/>
        </p:nvGrpSpPr>
        <p:grpSpPr>
          <a:xfrm>
            <a:off x="2251426" y="4760528"/>
            <a:ext cx="2798244" cy="1982422"/>
            <a:chOff x="3670795" y="4074531"/>
            <a:chExt cx="2798244" cy="1982422"/>
          </a:xfrm>
        </p:grpSpPr>
        <p:pic>
          <p:nvPicPr>
            <p:cNvPr id="36" name="Resim 35"/>
            <p:cNvPicPr>
              <a:picLocks noChangeAspect="1"/>
            </p:cNvPicPr>
            <p:nvPr/>
          </p:nvPicPr>
          <p:blipFill rotWithShape="1">
            <a:blip r:embed="rId5"/>
            <a:srcRect l="29423"/>
            <a:stretch/>
          </p:blipFill>
          <p:spPr>
            <a:xfrm flipH="1">
              <a:off x="3670795" y="4074531"/>
              <a:ext cx="2798244" cy="1982422"/>
            </a:xfrm>
            <a:prstGeom prst="rect">
              <a:avLst/>
            </a:prstGeom>
          </p:spPr>
        </p:pic>
        <p:sp>
          <p:nvSpPr>
            <p:cNvPr id="37" name="Oval 36"/>
            <p:cNvSpPr/>
            <p:nvPr/>
          </p:nvSpPr>
          <p:spPr>
            <a:xfrm>
              <a:off x="5418161" y="4701708"/>
              <a:ext cx="586853" cy="36403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3</a:t>
              </a:r>
              <a:endParaRPr lang="tr-TR" b="1" dirty="0"/>
            </a:p>
          </p:txBody>
        </p:sp>
        <p:sp>
          <p:nvSpPr>
            <p:cNvPr id="38" name="Oval 37"/>
            <p:cNvSpPr/>
            <p:nvPr/>
          </p:nvSpPr>
          <p:spPr>
            <a:xfrm>
              <a:off x="4135272" y="5065742"/>
              <a:ext cx="586853" cy="382137"/>
            </a:xfrm>
            <a:prstGeom prst="ellipse">
              <a:avLst/>
            </a:prstGeom>
            <a:solidFill>
              <a:srgbClr val="FB5B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3</a:t>
              </a:r>
              <a:endParaRPr lang="tr-TR" b="1" dirty="0"/>
            </a:p>
          </p:txBody>
        </p:sp>
        <p:sp>
          <p:nvSpPr>
            <p:cNvPr id="39" name="Oval 38"/>
            <p:cNvSpPr/>
            <p:nvPr/>
          </p:nvSpPr>
          <p:spPr>
            <a:xfrm>
              <a:off x="5418161" y="5197313"/>
              <a:ext cx="586853" cy="36403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B</a:t>
              </a:r>
              <a:endParaRPr lang="tr-TR" b="1" dirty="0"/>
            </a:p>
          </p:txBody>
        </p:sp>
      </p:grpSp>
      <p:grpSp>
        <p:nvGrpSpPr>
          <p:cNvPr id="40" name="Grup 39"/>
          <p:cNvGrpSpPr/>
          <p:nvPr/>
        </p:nvGrpSpPr>
        <p:grpSpPr>
          <a:xfrm>
            <a:off x="6160535" y="4840906"/>
            <a:ext cx="1666592" cy="1848242"/>
            <a:chOff x="8337216" y="4902324"/>
            <a:chExt cx="1666592" cy="1848242"/>
          </a:xfrm>
        </p:grpSpPr>
        <p:pic>
          <p:nvPicPr>
            <p:cNvPr id="41" name="Resim 40"/>
            <p:cNvPicPr>
              <a:picLocks noChangeAspect="1"/>
            </p:cNvPicPr>
            <p:nvPr/>
          </p:nvPicPr>
          <p:blipFill rotWithShape="1">
            <a:blip r:embed="rId6"/>
            <a:srcRect l="9542" r="9924" b="1922"/>
            <a:stretch/>
          </p:blipFill>
          <p:spPr>
            <a:xfrm>
              <a:off x="8337216" y="4902324"/>
              <a:ext cx="1666592" cy="1848242"/>
            </a:xfrm>
            <a:prstGeom prst="rect">
              <a:avLst/>
            </a:prstGeom>
          </p:spPr>
        </p:pic>
        <p:sp>
          <p:nvSpPr>
            <p:cNvPr id="42" name="Oval 41"/>
            <p:cNvSpPr/>
            <p:nvPr/>
          </p:nvSpPr>
          <p:spPr>
            <a:xfrm>
              <a:off x="8937719" y="5526892"/>
              <a:ext cx="625302" cy="36403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b="1" dirty="0" smtClean="0"/>
                <a:t>8</a:t>
              </a:r>
              <a:endParaRPr lang="tr-TR" b="1" dirty="0"/>
            </a:p>
          </p:txBody>
        </p:sp>
      </p:grpSp>
      <p:sp>
        <p:nvSpPr>
          <p:cNvPr id="3" name="Artı 2"/>
          <p:cNvSpPr/>
          <p:nvPr/>
        </p:nvSpPr>
        <p:spPr>
          <a:xfrm>
            <a:off x="4968791" y="3881276"/>
            <a:ext cx="960742" cy="95280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6700404" y="6090042"/>
            <a:ext cx="586853" cy="36403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28" name="Oval 27"/>
          <p:cNvSpPr/>
          <p:nvPr/>
        </p:nvSpPr>
        <p:spPr>
          <a:xfrm>
            <a:off x="11164998" y="2016811"/>
            <a:ext cx="586853" cy="36403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C</a:t>
            </a:r>
            <a:endParaRPr lang="tr-TR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269149" y="1585819"/>
            <a:ext cx="19379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Mutfak bilgisayar, Annemiz işlemci, Kiler dolabı Hafıza, Kavanozlar ise değişkendir gibi esprili bir benzetme de yapabiliriz</a:t>
            </a:r>
            <a:r>
              <a:rPr lang="tr-TR" b="1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7124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2924" y="146438"/>
            <a:ext cx="8911687" cy="836201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/>
              <a:t>Mbloc</a:t>
            </a:r>
            <a:r>
              <a:rPr lang="tr-TR" b="1" dirty="0" err="1"/>
              <a:t>k</a:t>
            </a:r>
            <a:r>
              <a:rPr lang="tr-TR" b="1" dirty="0" err="1" smtClean="0"/>
              <a:t>’ta</a:t>
            </a:r>
            <a:r>
              <a:rPr lang="tr-TR" b="1" dirty="0" smtClean="0"/>
              <a:t> değişken oluşturma;</a:t>
            </a:r>
            <a:endParaRPr lang="tr-TR" b="1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92923" y="1140581"/>
            <a:ext cx="4026241" cy="5588262"/>
          </a:xfrm>
          <a:prstGeom prst="rect">
            <a:avLst/>
          </a:prstGeom>
        </p:spPr>
      </p:pic>
      <p:sp>
        <p:nvSpPr>
          <p:cNvPr id="6" name="İçerik Yer Tutucusu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sz="2800" dirty="0" smtClean="0"/>
              <a:t>Bir değişken oluştur düğmesi ile değişkenlerinizi oluşturabilirsiniz.</a:t>
            </a:r>
          </a:p>
          <a:p>
            <a:r>
              <a:rPr lang="tr-TR" sz="2800" dirty="0" smtClean="0"/>
              <a:t>Değişkenleri oluştururken Türkçe karakter (harf) kullanamamaya özen gösterin.</a:t>
            </a:r>
            <a:endParaRPr lang="tr-TR" sz="2800" dirty="0"/>
          </a:p>
        </p:txBody>
      </p:sp>
      <p:sp>
        <p:nvSpPr>
          <p:cNvPr id="8" name="Oval 7"/>
          <p:cNvSpPr/>
          <p:nvPr/>
        </p:nvSpPr>
        <p:spPr>
          <a:xfrm>
            <a:off x="2265529" y="1955627"/>
            <a:ext cx="3166281" cy="55955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5663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Sunumuz Bitmiştir.	 Teşekkürler.</a:t>
            </a:r>
            <a:endParaRPr lang="tr-TR" dirty="0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Evrensel Bilişim Zümresi </a:t>
            </a:r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2589212" y="573204"/>
            <a:ext cx="801509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Ders örneklerinden en az üç tanesini defterinize yazınız.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38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769</TotalTime>
  <Words>236</Words>
  <PresentationFormat>Geniş ekran</PresentationFormat>
  <Paragraphs>49</Paragraphs>
  <Slides>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Duman</vt:lpstr>
      <vt:lpstr>mBlock</vt:lpstr>
      <vt:lpstr>Mblock Nedir?</vt:lpstr>
      <vt:lpstr>mBlock ile neler yapılır?</vt:lpstr>
      <vt:lpstr>mBlock</vt:lpstr>
      <vt:lpstr>Değişken nedir ve Kullanımı</vt:lpstr>
      <vt:lpstr>Değişkenler nasıl çalışır  (Mutfak benzetmesiyle)</vt:lpstr>
      <vt:lpstr>Mblock’ta değişken oluşturma;</vt:lpstr>
      <vt:lpstr>Sunumuz Bitmiştir.  Teşekkürler.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2017-02-13T09:14:20Z</dcterms:created>
  <dcterms:modified xsi:type="dcterms:W3CDTF">2018-02-19T12:05:11Z</dcterms:modified>
  <cp:category>www.sorubak.com</cp:category>
</cp:coreProperties>
</file>