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84645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3530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335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2437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8630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8503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92756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81020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25092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3315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4769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AEF41-8647-463D-9BF1-982E639F0D83}" type="datetimeFigureOut">
              <a:rPr lang="tr-TR" smtClean="0"/>
              <a:pPr/>
              <a:t>16/02/2018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F5D6F-85AE-4F28-B755-22A799F621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55854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lise%20ingilizce/Tapescript%2036.docx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lise%20ingilizce/advice.column.docx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lise%20ingilizce/Tapescript%2036.doc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/>
          <a:lstStyle/>
          <a:p>
            <a:r>
              <a:rPr lang="tr-TR" b="1" i="0" u="none" strike="noStrike" baseline="0" dirty="0" smtClean="0">
                <a:solidFill>
                  <a:srgbClr val="000000"/>
                </a:solidFill>
                <a:latin typeface="Berkeley-Bold"/>
              </a:rPr>
              <a:t>THEME 6</a:t>
            </a:r>
            <a:br>
              <a:rPr lang="tr-TR" b="1" i="0" u="none" strike="noStrike" baseline="0" dirty="0" smtClean="0">
                <a:solidFill>
                  <a:srgbClr val="000000"/>
                </a:solidFill>
                <a:latin typeface="Berkeley-Bold"/>
              </a:rPr>
            </a:br>
            <a:r>
              <a:rPr lang="tr-TR" b="1" i="0" u="none" strike="noStrike" baseline="0" dirty="0" smtClean="0">
                <a:solidFill>
                  <a:srgbClr val="FF00FF"/>
                </a:solidFill>
                <a:latin typeface="Giacomo-Bold"/>
              </a:rPr>
              <a:t>OPEN YOUR HEART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328992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6912768" cy="424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586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044" y="188640"/>
            <a:ext cx="8662427" cy="655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ağ Ok 6">
            <a:hlinkClick r:id="rId3" action="ppaction://hlinkfile"/>
          </p:cNvPr>
          <p:cNvSpPr/>
          <p:nvPr/>
        </p:nvSpPr>
        <p:spPr>
          <a:xfrm>
            <a:off x="7524328" y="3068960"/>
            <a:ext cx="1008112" cy="79208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4713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189" y="188640"/>
            <a:ext cx="8892480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2904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491" y="260648"/>
            <a:ext cx="8470981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979712" y="6309320"/>
            <a:ext cx="29080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Answer Key: 1, 7, 5, 3, 2, 6, 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373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31" y="188640"/>
            <a:ext cx="903649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55576" y="4293096"/>
            <a:ext cx="73448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14.</a:t>
            </a:r>
            <a:r>
              <a:rPr lang="en-US" sz="2400" b="1" dirty="0" smtClean="0"/>
              <a:t>Read </a:t>
            </a:r>
            <a:r>
              <a:rPr lang="en-US" sz="2400" b="1" dirty="0"/>
              <a:t>the letter written to an Advice Column and fill in the blanks </a:t>
            </a:r>
            <a:r>
              <a:rPr lang="en-US" sz="2400" b="1" dirty="0" smtClean="0"/>
              <a:t>with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the</a:t>
            </a:r>
            <a:r>
              <a:rPr lang="tr-TR" sz="2400" b="1" dirty="0" smtClean="0"/>
              <a:t> </a:t>
            </a:r>
            <a:r>
              <a:rPr lang="tr-TR" sz="2400" b="1" dirty="0" err="1"/>
              <a:t>vocabulary</a:t>
            </a:r>
            <a:r>
              <a:rPr lang="tr-TR" sz="2400" b="1" dirty="0"/>
              <a:t> </a:t>
            </a:r>
            <a:r>
              <a:rPr lang="tr-TR" sz="2400" b="1" dirty="0" err="1"/>
              <a:t>items</a:t>
            </a:r>
            <a:r>
              <a:rPr lang="tr-TR" sz="2400" b="1" dirty="0" smtClean="0"/>
              <a:t>.</a:t>
            </a:r>
          </a:p>
          <a:p>
            <a:endParaRPr lang="tr-TR" b="1" dirty="0"/>
          </a:p>
          <a:p>
            <a:endParaRPr lang="tr-TR" b="1" dirty="0" smtClean="0"/>
          </a:p>
          <a:p>
            <a:endParaRPr lang="tr-TR" dirty="0"/>
          </a:p>
        </p:txBody>
      </p:sp>
      <p:sp>
        <p:nvSpPr>
          <p:cNvPr id="5" name="Sağ Ok 4">
            <a:hlinkClick r:id="rId3" action="ppaction://hlinkfile"/>
          </p:cNvPr>
          <p:cNvSpPr/>
          <p:nvPr/>
        </p:nvSpPr>
        <p:spPr>
          <a:xfrm>
            <a:off x="6732240" y="4941168"/>
            <a:ext cx="1080120" cy="50405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861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441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Work in pairs. Ask and answer: Have you complained about anything</a:t>
            </a:r>
            <a:br>
              <a:rPr lang="en-US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</a:br>
            <a:r>
              <a:rPr lang="en-US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lately? What was it about? How did you solve it?</a:t>
            </a:r>
            <a:r>
              <a:rPr lang="tr-TR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/>
            </a:r>
            <a:br>
              <a:rPr lang="tr-TR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</a:br>
            <a:r>
              <a:rPr lang="en-US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/>
            </a:r>
            <a:br>
              <a:rPr lang="en-US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</a:br>
            <a:r>
              <a:rPr lang="en-US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Match the following pictures with the complaints. Compare your answers</a:t>
            </a:r>
            <a:br>
              <a:rPr lang="en-US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</a:br>
            <a:r>
              <a:rPr lang="tr-TR" sz="1600" b="1" i="0" u="none" strike="noStrike" baseline="0" dirty="0" err="1" smtClean="0">
                <a:solidFill>
                  <a:srgbClr val="000000"/>
                </a:solidFill>
                <a:latin typeface="Book Antiqua" panose="02040602050305030304" pitchFamily="18" charset="0"/>
              </a:rPr>
              <a:t>with</a:t>
            </a:r>
            <a:r>
              <a:rPr lang="tr-TR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 </a:t>
            </a:r>
            <a:r>
              <a:rPr lang="tr-TR" sz="1600" b="1" i="0" u="none" strike="noStrike" baseline="0" dirty="0" err="1" smtClean="0">
                <a:solidFill>
                  <a:srgbClr val="000000"/>
                </a:solidFill>
                <a:latin typeface="Book Antiqua" panose="02040602050305030304" pitchFamily="18" charset="0"/>
              </a:rPr>
              <a:t>your</a:t>
            </a:r>
            <a:r>
              <a:rPr lang="tr-TR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 </a:t>
            </a:r>
            <a:r>
              <a:rPr lang="tr-TR" sz="1600" b="1" i="0" u="none" strike="noStrike" baseline="0" dirty="0" err="1" smtClean="0">
                <a:solidFill>
                  <a:srgbClr val="000000"/>
                </a:solidFill>
                <a:latin typeface="Book Antiqua" panose="02040602050305030304" pitchFamily="18" charset="0"/>
              </a:rPr>
              <a:t>classmates</a:t>
            </a:r>
            <a:r>
              <a:rPr lang="tr-TR" sz="1600" b="1" i="0" u="none" strike="noStrike" baseline="0" dirty="0" smtClean="0">
                <a:solidFill>
                  <a:srgbClr val="000000"/>
                </a:solidFill>
                <a:latin typeface="Book Antiqua" panose="02040602050305030304" pitchFamily="18" charset="0"/>
              </a:rPr>
              <a:t>.</a:t>
            </a:r>
            <a:endParaRPr lang="tr-TR" sz="1600" dirty="0">
              <a:latin typeface="Book Antiqua" panose="0204060205030503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583879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115616" y="479715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a. Those children are bullying the new kid at school.</a:t>
            </a:r>
          </a:p>
          <a:p>
            <a:r>
              <a:rPr lang="en-US" dirty="0"/>
              <a:t>b. I failed from my English final exam!</a:t>
            </a:r>
          </a:p>
          <a:p>
            <a:r>
              <a:rPr lang="en-US" dirty="0"/>
              <a:t>c. I am so sick today! I can’t even speak!</a:t>
            </a:r>
          </a:p>
          <a:p>
            <a:r>
              <a:rPr lang="en-US" dirty="0"/>
              <a:t>d. You have 5 minutes to school and you still haven’t finished your assignment.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2732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b="1" dirty="0"/>
              <a:t>3. Match the appropriate response with each complaint in the pictures</a:t>
            </a:r>
            <a:r>
              <a:rPr lang="en-US" b="1" dirty="0" smtClean="0"/>
              <a:t>.</a:t>
            </a:r>
            <a:endParaRPr lang="tr-TR" b="1" dirty="0" smtClean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endParaRPr lang="tr-TR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Picture </a:t>
            </a:r>
            <a:r>
              <a:rPr lang="tr-TR" dirty="0"/>
              <a:t>1: .....................................................................................................................................................</a:t>
            </a:r>
          </a:p>
          <a:p>
            <a:pPr marL="0" indent="0">
              <a:buNone/>
            </a:pPr>
            <a:r>
              <a:rPr lang="tr-TR" dirty="0"/>
              <a:t>Picture 2: .....................................................................................................................................................</a:t>
            </a:r>
          </a:p>
          <a:p>
            <a:pPr marL="0" indent="0">
              <a:buNone/>
            </a:pPr>
            <a:r>
              <a:rPr lang="tr-TR" dirty="0"/>
              <a:t>Picture 3: .....................................................................................................................................................</a:t>
            </a:r>
          </a:p>
          <a:p>
            <a:pPr marL="0" indent="0">
              <a:buNone/>
            </a:pPr>
            <a:r>
              <a:rPr lang="tr-TR" dirty="0"/>
              <a:t>Picture 4: </a:t>
            </a:r>
            <a:r>
              <a:rPr lang="tr-TR" dirty="0" smtClean="0"/>
              <a:t>.....................................................................................................................................................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en-US" dirty="0"/>
              <a:t>a. I should have worn my coat outside.</a:t>
            </a:r>
          </a:p>
          <a:p>
            <a:pPr marL="0" indent="0">
              <a:buNone/>
            </a:pPr>
            <a:r>
              <a:rPr lang="en-US" dirty="0"/>
              <a:t>b. I could have studied more for the exam.</a:t>
            </a:r>
          </a:p>
          <a:p>
            <a:pPr marL="0" indent="0">
              <a:buNone/>
            </a:pPr>
            <a:r>
              <a:rPr lang="en-US" dirty="0"/>
              <a:t>c. You should have done your homework.</a:t>
            </a:r>
          </a:p>
          <a:p>
            <a:pPr marL="0" indent="0">
              <a:buNone/>
            </a:pPr>
            <a:r>
              <a:rPr lang="en-US" dirty="0"/>
              <a:t>d. They could’ve been nicer to the new student.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0728"/>
            <a:ext cx="5411561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6489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4. Work in pairs. Read the complaints again</a:t>
            </a:r>
            <a:r>
              <a:rPr lang="tr-TR" sz="2400" b="1" dirty="0" smtClean="0"/>
              <a:t> </a:t>
            </a:r>
            <a:r>
              <a:rPr lang="en-US" sz="2400" b="1" dirty="0" smtClean="0"/>
              <a:t>in exercise 3. What is your piece of advice</a:t>
            </a:r>
            <a:r>
              <a:rPr lang="tr-TR" sz="2400" b="1" dirty="0" smtClean="0"/>
              <a:t> </a:t>
            </a:r>
            <a:r>
              <a:rPr lang="en-US" sz="2400" b="1" dirty="0" smtClean="0"/>
              <a:t>for them? Write one piece of advice for each</a:t>
            </a:r>
            <a:r>
              <a:rPr lang="tr-TR" sz="2400" b="1" dirty="0" smtClean="0"/>
              <a:t> </a:t>
            </a:r>
            <a:r>
              <a:rPr lang="en-US" sz="2400" b="1" dirty="0" smtClean="0"/>
              <a:t>complaint. Then, share your answers with your</a:t>
            </a:r>
            <a:r>
              <a:rPr lang="tr-TR" sz="2400" b="1" dirty="0" smtClean="0"/>
              <a:t> </a:t>
            </a:r>
            <a:r>
              <a:rPr lang="en-US" sz="2400" b="1" dirty="0" smtClean="0"/>
              <a:t>classmates.</a:t>
            </a:r>
            <a:endParaRPr lang="tr-TR" sz="2400" b="1" dirty="0" smtClean="0"/>
          </a:p>
          <a:p>
            <a:pPr marL="0" indent="0">
              <a:buNone/>
            </a:pPr>
            <a:endParaRPr lang="tr-TR" sz="2400" b="1" dirty="0"/>
          </a:p>
          <a:p>
            <a:pPr marL="0" indent="0">
              <a:buNone/>
            </a:pPr>
            <a:r>
              <a:rPr lang="tr-TR" sz="2800" b="1" i="1" dirty="0" err="1"/>
              <a:t>Suggested</a:t>
            </a:r>
            <a:r>
              <a:rPr lang="tr-TR" sz="2800" b="1" i="1" dirty="0"/>
              <a:t> </a:t>
            </a:r>
            <a:r>
              <a:rPr lang="tr-TR" sz="2800" b="1" i="1" dirty="0" err="1"/>
              <a:t>Answers</a:t>
            </a:r>
            <a:r>
              <a:rPr lang="tr-TR" sz="2800" b="1" i="1" dirty="0"/>
              <a:t>:</a:t>
            </a:r>
          </a:p>
          <a:p>
            <a:pPr marL="0" indent="0">
              <a:buNone/>
            </a:pPr>
            <a:r>
              <a:rPr lang="en-US" sz="2400" b="1" i="1" dirty="0"/>
              <a:t>Picture 1: You should have revised </a:t>
            </a:r>
            <a:r>
              <a:rPr lang="en-US" sz="2400" b="1" i="1" dirty="0" smtClean="0"/>
              <a:t>the</a:t>
            </a:r>
            <a:r>
              <a:rPr lang="tr-TR" sz="2400" b="1" i="1" dirty="0" smtClean="0"/>
              <a:t> </a:t>
            </a:r>
            <a:r>
              <a:rPr lang="tr-TR" sz="2400" b="1" i="1" dirty="0" err="1" smtClean="0"/>
              <a:t>topics</a:t>
            </a:r>
            <a:r>
              <a:rPr lang="tr-TR" sz="2400" b="1" i="1" dirty="0" smtClean="0"/>
              <a:t> </a:t>
            </a:r>
            <a:r>
              <a:rPr lang="tr-TR" sz="2400" b="1" i="1" dirty="0" err="1"/>
              <a:t>before</a:t>
            </a:r>
            <a:r>
              <a:rPr lang="tr-TR" sz="2400" b="1" i="1" dirty="0" smtClean="0"/>
              <a:t>.</a:t>
            </a:r>
          </a:p>
          <a:p>
            <a:pPr marL="0" indent="0">
              <a:buNone/>
            </a:pPr>
            <a:endParaRPr lang="tr-TR" sz="2400" b="1" i="1" dirty="0"/>
          </a:p>
          <a:p>
            <a:pPr marL="0" indent="0">
              <a:buNone/>
            </a:pPr>
            <a:r>
              <a:rPr lang="en-US" sz="2400" b="1" i="1" dirty="0"/>
              <a:t>Picture 2: You shouldn’t have waited </a:t>
            </a:r>
            <a:r>
              <a:rPr lang="en-US" sz="2400" b="1" i="1" dirty="0" smtClean="0"/>
              <a:t>till</a:t>
            </a:r>
            <a:r>
              <a:rPr lang="tr-TR" sz="2400" b="1" i="1" dirty="0" smtClean="0"/>
              <a:t> </a:t>
            </a:r>
            <a:r>
              <a:rPr lang="tr-TR" sz="2400" b="1" i="1" dirty="0" err="1" smtClean="0"/>
              <a:t>the</a:t>
            </a:r>
            <a:r>
              <a:rPr lang="tr-TR" sz="2400" b="1" i="1" dirty="0" smtClean="0"/>
              <a:t> </a:t>
            </a:r>
            <a:r>
              <a:rPr lang="tr-TR" sz="2400" b="1" i="1" dirty="0" err="1"/>
              <a:t>last</a:t>
            </a:r>
            <a:r>
              <a:rPr lang="tr-TR" sz="2400" b="1" i="1" dirty="0"/>
              <a:t> </a:t>
            </a:r>
            <a:r>
              <a:rPr lang="tr-TR" sz="2400" b="1" i="1" dirty="0" err="1"/>
              <a:t>minute</a:t>
            </a:r>
            <a:r>
              <a:rPr lang="tr-TR" sz="2400" b="1" i="1" dirty="0" smtClean="0"/>
              <a:t>.</a:t>
            </a:r>
          </a:p>
          <a:p>
            <a:pPr marL="0" indent="0">
              <a:buNone/>
            </a:pPr>
            <a:endParaRPr lang="tr-TR" sz="2400" b="1" i="1" dirty="0"/>
          </a:p>
          <a:p>
            <a:pPr marL="0" indent="0">
              <a:buNone/>
            </a:pPr>
            <a:r>
              <a:rPr lang="en-US" sz="2400" b="1" i="1" dirty="0"/>
              <a:t>Picture 3: You should have talked to </a:t>
            </a:r>
            <a:r>
              <a:rPr lang="en-US" sz="2400" b="1" i="1" dirty="0" smtClean="0"/>
              <a:t>your</a:t>
            </a:r>
            <a:r>
              <a:rPr lang="tr-TR" sz="2400" b="1" i="1" dirty="0" smtClean="0"/>
              <a:t> </a:t>
            </a:r>
            <a:r>
              <a:rPr lang="tr-TR" sz="2400" b="1" i="1" dirty="0" err="1" smtClean="0"/>
              <a:t>teacher</a:t>
            </a:r>
            <a:r>
              <a:rPr lang="tr-TR" sz="2400" b="1" i="1" dirty="0" smtClean="0"/>
              <a:t>.</a:t>
            </a:r>
          </a:p>
          <a:p>
            <a:pPr marL="0" indent="0">
              <a:buNone/>
            </a:pPr>
            <a:endParaRPr lang="tr-TR" sz="2400" b="1" i="1" dirty="0"/>
          </a:p>
          <a:p>
            <a:pPr marL="0" indent="0">
              <a:buNone/>
            </a:pPr>
            <a:r>
              <a:rPr lang="en-US" sz="2400" b="1" i="1" dirty="0"/>
              <a:t>Picture 4: You should have looked </a:t>
            </a:r>
            <a:r>
              <a:rPr lang="en-US" sz="2400" b="1" i="1" dirty="0" smtClean="0"/>
              <a:t>after</a:t>
            </a:r>
            <a:r>
              <a:rPr lang="tr-TR" sz="2400" b="1" i="1" dirty="0" smtClean="0"/>
              <a:t> </a:t>
            </a:r>
            <a:r>
              <a:rPr lang="tr-TR" sz="2400" b="1" i="1" dirty="0" err="1" smtClean="0"/>
              <a:t>yourself</a:t>
            </a:r>
            <a:r>
              <a:rPr lang="tr-TR" sz="2400" b="1" i="1" dirty="0" smtClean="0"/>
              <a:t> </a:t>
            </a:r>
            <a:r>
              <a:rPr lang="tr-TR" sz="2400" b="1" i="1" dirty="0" err="1"/>
              <a:t>better</a:t>
            </a:r>
            <a:r>
              <a:rPr lang="tr-TR" sz="2400" b="1" i="1" dirty="0"/>
              <a:t>.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xmlns="" val="2337285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/>
              <a:t>5</a:t>
            </a:r>
            <a:r>
              <a:rPr lang="tr-TR" sz="2400" dirty="0" smtClean="0"/>
              <a:t>.</a:t>
            </a:r>
            <a:r>
              <a:rPr lang="en-US" sz="2400" dirty="0" smtClean="0"/>
              <a:t>Read </a:t>
            </a:r>
            <a:r>
              <a:rPr lang="en-US" sz="2400" dirty="0"/>
              <a:t>the situations under each picture and write sentences as in </a:t>
            </a:r>
            <a:r>
              <a:rPr lang="en-US" sz="2400" dirty="0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examples</a:t>
            </a:r>
            <a:r>
              <a:rPr lang="tr-TR" sz="2400" dirty="0"/>
              <a:t>:</a:t>
            </a:r>
          </a:p>
          <a:p>
            <a:pPr marL="0" indent="0">
              <a:buNone/>
            </a:pPr>
            <a:r>
              <a:rPr lang="tr-TR" sz="2400" dirty="0"/>
              <a:t>• </a:t>
            </a:r>
            <a:r>
              <a:rPr lang="tr-TR" sz="2400" dirty="0" err="1"/>
              <a:t>What</a:t>
            </a:r>
            <a:r>
              <a:rPr lang="tr-TR" sz="2400" dirty="0"/>
              <a:t> </a:t>
            </a:r>
            <a:r>
              <a:rPr lang="tr-TR" sz="2400" dirty="0" err="1"/>
              <a:t>must</a:t>
            </a:r>
            <a:r>
              <a:rPr lang="tr-TR" sz="2400" dirty="0"/>
              <a:t> </a:t>
            </a:r>
            <a:r>
              <a:rPr lang="tr-TR" sz="2400" dirty="0" err="1"/>
              <a:t>have</a:t>
            </a:r>
            <a:r>
              <a:rPr lang="tr-TR" sz="2400" dirty="0"/>
              <a:t> </a:t>
            </a:r>
            <a:r>
              <a:rPr lang="tr-TR" sz="2400" dirty="0" err="1"/>
              <a:t>happened</a:t>
            </a:r>
            <a:r>
              <a:rPr lang="tr-TR" sz="2400" dirty="0"/>
              <a:t>?</a:t>
            </a:r>
          </a:p>
          <a:p>
            <a:pPr marL="0" indent="0">
              <a:buNone/>
            </a:pPr>
            <a:r>
              <a:rPr lang="tr-TR" sz="2400" dirty="0"/>
              <a:t>• </a:t>
            </a:r>
            <a:r>
              <a:rPr lang="tr-TR" sz="2400" dirty="0" err="1"/>
              <a:t>What</a:t>
            </a:r>
            <a:r>
              <a:rPr lang="tr-TR" sz="2400" dirty="0"/>
              <a:t> </a:t>
            </a:r>
            <a:r>
              <a:rPr lang="tr-TR" sz="2400" dirty="0" err="1"/>
              <a:t>can’t</a:t>
            </a:r>
            <a:r>
              <a:rPr lang="tr-TR" sz="2400" dirty="0"/>
              <a:t> </a:t>
            </a:r>
            <a:r>
              <a:rPr lang="tr-TR" sz="2400" dirty="0" err="1"/>
              <a:t>have</a:t>
            </a:r>
            <a:r>
              <a:rPr lang="tr-TR" sz="2400" dirty="0"/>
              <a:t> </a:t>
            </a:r>
            <a:r>
              <a:rPr lang="tr-TR" sz="2400" dirty="0" err="1"/>
              <a:t>happened</a:t>
            </a:r>
            <a:r>
              <a:rPr lang="tr-TR" sz="2400" dirty="0"/>
              <a:t>?</a:t>
            </a:r>
          </a:p>
          <a:p>
            <a:pPr marL="0" indent="0">
              <a:buNone/>
            </a:pPr>
            <a:r>
              <a:rPr lang="tr-TR" sz="2400" dirty="0"/>
              <a:t>• </a:t>
            </a:r>
            <a:r>
              <a:rPr lang="tr-TR" sz="2400" dirty="0" err="1"/>
              <a:t>What</a:t>
            </a:r>
            <a:r>
              <a:rPr lang="tr-TR" sz="2400" dirty="0"/>
              <a:t> </a:t>
            </a:r>
            <a:r>
              <a:rPr lang="tr-TR" sz="2400" dirty="0" err="1"/>
              <a:t>might</a:t>
            </a:r>
            <a:r>
              <a:rPr lang="tr-TR" sz="2400" dirty="0"/>
              <a:t> </a:t>
            </a:r>
            <a:r>
              <a:rPr lang="tr-TR" sz="2400" dirty="0" err="1"/>
              <a:t>have</a:t>
            </a:r>
            <a:r>
              <a:rPr lang="tr-TR" sz="2400" dirty="0"/>
              <a:t> </a:t>
            </a:r>
            <a:r>
              <a:rPr lang="tr-TR" sz="2400" dirty="0" err="1" smtClean="0"/>
              <a:t>happened</a:t>
            </a:r>
            <a:r>
              <a:rPr lang="tr-TR" sz="2400" dirty="0" smtClean="0"/>
              <a:t>?</a:t>
            </a:r>
          </a:p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r>
              <a:rPr lang="en-US" sz="2400" dirty="0"/>
              <a:t>e.g. When Jack got home, he found his wife Fiona and his kid </a:t>
            </a:r>
            <a:r>
              <a:rPr lang="en-US" sz="2400" dirty="0" smtClean="0"/>
              <a:t>Liam</a:t>
            </a:r>
            <a:r>
              <a:rPr lang="tr-TR" sz="2400" dirty="0" smtClean="0"/>
              <a:t> </a:t>
            </a:r>
            <a:r>
              <a:rPr lang="en-US" sz="2400" dirty="0" smtClean="0"/>
              <a:t>like </a:t>
            </a:r>
            <a:r>
              <a:rPr lang="en-US" sz="2400" dirty="0"/>
              <a:t>this in the kitchen.</a:t>
            </a:r>
          </a:p>
          <a:p>
            <a:pPr marL="0" indent="0">
              <a:buNone/>
            </a:pPr>
            <a:r>
              <a:rPr lang="en-US" sz="2400" dirty="0"/>
              <a:t>• Liam must have driven his mom mad. I’m pretty sure about it.</a:t>
            </a:r>
          </a:p>
          <a:p>
            <a:pPr marL="0" indent="0">
              <a:buNone/>
            </a:pPr>
            <a:r>
              <a:rPr lang="en-US" sz="2400" dirty="0"/>
              <a:t>• Fiona can’t have had a peaceful afternoon. It’s so obvious!</a:t>
            </a:r>
          </a:p>
          <a:p>
            <a:pPr marL="0" indent="0">
              <a:buNone/>
            </a:pPr>
            <a:r>
              <a:rPr lang="en-US" sz="2400" dirty="0"/>
              <a:t>• Liam might have thrown the pot at his mother. It seems possible.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231010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220949" cy="1502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159" y="2348880"/>
            <a:ext cx="2238375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81128"/>
            <a:ext cx="2238375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699792" y="117693"/>
            <a:ext cx="633670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1.</a:t>
            </a:r>
            <a:r>
              <a:rPr lang="en-US" sz="2000" dirty="0"/>
              <a:t> James’ boss was yelling at him this morning and </a:t>
            </a:r>
            <a:r>
              <a:rPr lang="en-US" sz="2000" dirty="0" smtClean="0"/>
              <a:t>she</a:t>
            </a:r>
            <a:r>
              <a:rPr lang="tr-TR" sz="2000" dirty="0" smtClean="0"/>
              <a:t> </a:t>
            </a:r>
            <a:r>
              <a:rPr lang="en-US" sz="2000" dirty="0" smtClean="0"/>
              <a:t>looked very</a:t>
            </a:r>
            <a:r>
              <a:rPr lang="tr-TR" sz="2000" dirty="0" smtClean="0"/>
              <a:t> </a:t>
            </a:r>
            <a:r>
              <a:rPr lang="tr-TR" sz="2000" dirty="0" err="1" smtClean="0"/>
              <a:t>angry</a:t>
            </a:r>
            <a:r>
              <a:rPr lang="tr-TR" sz="2000" dirty="0"/>
              <a:t>.</a:t>
            </a:r>
          </a:p>
          <a:p>
            <a:r>
              <a:rPr lang="en-US" sz="2400" b="1" i="1" dirty="0"/>
              <a:t>1. He must have done something bad.</a:t>
            </a:r>
          </a:p>
          <a:p>
            <a:r>
              <a:rPr lang="en-US" sz="2400" b="1" i="1" dirty="0"/>
              <a:t>2. He can’t have completed everything.</a:t>
            </a:r>
          </a:p>
          <a:p>
            <a:r>
              <a:rPr lang="en-US" sz="2400" b="1" i="1" dirty="0"/>
              <a:t>3. He might have lost a </a:t>
            </a:r>
            <a:r>
              <a:rPr lang="en-US" sz="2400" b="1" i="1" dirty="0" err="1" smtClean="0"/>
              <a:t>documen</a:t>
            </a:r>
            <a:endParaRPr lang="tr-TR" sz="2400" b="1" i="1" dirty="0" smtClean="0"/>
          </a:p>
          <a:p>
            <a:endParaRPr lang="tr-TR" sz="2400" dirty="0"/>
          </a:p>
          <a:p>
            <a:r>
              <a:rPr lang="en-US" sz="2400" dirty="0"/>
              <a:t>2. </a:t>
            </a:r>
            <a:r>
              <a:rPr lang="en-US" sz="2000" dirty="0"/>
              <a:t>Then, all the residents left the city. There was no one </a:t>
            </a:r>
            <a:r>
              <a:rPr lang="en-US" sz="2000" dirty="0" smtClean="0"/>
              <a:t>left</a:t>
            </a:r>
            <a:r>
              <a:rPr lang="tr-TR" sz="2000" dirty="0" smtClean="0"/>
              <a:t> </a:t>
            </a:r>
            <a:r>
              <a:rPr lang="en-US" sz="2000" dirty="0" smtClean="0"/>
              <a:t>behind</a:t>
            </a:r>
            <a:r>
              <a:rPr lang="en-US" sz="2000" dirty="0"/>
              <a:t>.</a:t>
            </a:r>
          </a:p>
          <a:p>
            <a:r>
              <a:rPr lang="en-US" sz="2400" b="1" i="1" dirty="0"/>
              <a:t>1. People must have left the city.</a:t>
            </a:r>
          </a:p>
          <a:p>
            <a:r>
              <a:rPr lang="en-US" sz="2400" b="1" i="1" dirty="0"/>
              <a:t>2. They can’t have been outside.</a:t>
            </a:r>
          </a:p>
          <a:p>
            <a:r>
              <a:rPr lang="en-US" sz="2400" b="1" i="1" dirty="0"/>
              <a:t>3. They might have evacuated the city</a:t>
            </a:r>
            <a:r>
              <a:rPr lang="en-US" sz="2400" b="1" i="1" dirty="0" smtClean="0"/>
              <a:t>.</a:t>
            </a:r>
            <a:endParaRPr lang="tr-TR" sz="2400" b="1" i="1" dirty="0" smtClean="0"/>
          </a:p>
          <a:p>
            <a:endParaRPr lang="tr-TR" sz="2400" dirty="0"/>
          </a:p>
          <a:p>
            <a:r>
              <a:rPr lang="en-US" sz="2400" b="0" i="0" u="none" strike="noStrike" baseline="0" dirty="0" smtClean="0">
                <a:latin typeface="Giacomo-Heavy"/>
              </a:rPr>
              <a:t>3. </a:t>
            </a:r>
            <a:r>
              <a:rPr lang="en-US" sz="2400" b="0" i="0" u="none" strike="noStrike" baseline="0" dirty="0" smtClean="0">
                <a:latin typeface="Giacomo"/>
              </a:rPr>
              <a:t>When I got home, I found my daughter, </a:t>
            </a:r>
            <a:r>
              <a:rPr lang="en-US" sz="2400" b="0" i="0" u="none" strike="noStrike" baseline="0" dirty="0" err="1" smtClean="0">
                <a:latin typeface="Giacomo"/>
              </a:rPr>
              <a:t>Şule</a:t>
            </a:r>
            <a:r>
              <a:rPr lang="en-US" sz="2400" b="0" i="0" u="none" strike="noStrike" baseline="0" dirty="0" smtClean="0">
                <a:latin typeface="Giacomo"/>
              </a:rPr>
              <a:t> in the kitchen like this.</a:t>
            </a:r>
            <a:endParaRPr lang="tr-TR" sz="2400" b="0" i="0" u="none" strike="noStrike" baseline="0" dirty="0" smtClean="0">
              <a:latin typeface="Giacomo"/>
            </a:endParaRPr>
          </a:p>
          <a:p>
            <a:r>
              <a:rPr lang="en-US" sz="2400" b="1" i="1" dirty="0"/>
              <a:t>1. She must have tried to cook something.</a:t>
            </a:r>
          </a:p>
          <a:p>
            <a:r>
              <a:rPr lang="en-US" sz="2400" b="1" i="1" dirty="0"/>
              <a:t>2. She can’t have tidied the kitchen.</a:t>
            </a:r>
          </a:p>
          <a:p>
            <a:r>
              <a:rPr lang="en-US" sz="2400" b="1" i="1" dirty="0"/>
              <a:t>3. She might have baked a delicious cake.</a:t>
            </a:r>
            <a:endParaRPr lang="en-US" sz="2400" b="0" i="0" u="none" strike="noStrike" baseline="0" dirty="0" smtClean="0">
              <a:latin typeface="Giacomo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53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tr-TR" sz="2000" b="1" dirty="0" smtClean="0">
                <a:latin typeface="+mn-lt"/>
              </a:rPr>
              <a:t>6.</a:t>
            </a:r>
            <a:r>
              <a:rPr lang="en-US" sz="2000" b="1" dirty="0" smtClean="0">
                <a:latin typeface="+mn-lt"/>
              </a:rPr>
              <a:t>Listen </a:t>
            </a:r>
            <a:r>
              <a:rPr lang="en-US" sz="2000" b="1" dirty="0">
                <a:latin typeface="+mn-lt"/>
              </a:rPr>
              <a:t>to the following dialogue between a student and his advisor</a:t>
            </a:r>
            <a:br>
              <a:rPr lang="en-US" sz="2000" b="1" dirty="0">
                <a:latin typeface="+mn-lt"/>
              </a:rPr>
            </a:br>
            <a:r>
              <a:rPr lang="en-US" sz="2000" b="1" dirty="0">
                <a:latin typeface="+mn-lt"/>
              </a:rPr>
              <a:t>teacher and underline the correct word or phrases.</a:t>
            </a:r>
            <a:endParaRPr lang="tr-TR" sz="2000" dirty="0">
              <a:latin typeface="+mn-lt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AutoNum type="arabicPeriod"/>
            </a:pPr>
            <a:r>
              <a:rPr lang="en-US" sz="1800" dirty="0" smtClean="0"/>
              <a:t>Mike’s </a:t>
            </a:r>
            <a:r>
              <a:rPr lang="en-US" sz="1800" dirty="0"/>
              <a:t>grades have </a:t>
            </a:r>
            <a:r>
              <a:rPr lang="en-US" sz="1800" b="1" dirty="0"/>
              <a:t>risen / fallen </a:t>
            </a:r>
            <a:r>
              <a:rPr lang="en-US" sz="1800" dirty="0"/>
              <a:t>dramatically this term</a:t>
            </a:r>
            <a:r>
              <a:rPr lang="en-US" sz="1800" dirty="0" smtClean="0"/>
              <a:t>.</a:t>
            </a:r>
            <a:endParaRPr lang="tr-TR" sz="1800" dirty="0" smtClean="0"/>
          </a:p>
          <a:p>
            <a:pPr>
              <a:buAutoNum type="arabicPeriod"/>
            </a:pPr>
            <a:endParaRPr lang="tr-TR" sz="1800" dirty="0" smtClean="0"/>
          </a:p>
          <a:p>
            <a:pPr>
              <a:buAutoNum type="arabicPeriod"/>
            </a:pPr>
            <a:endParaRPr lang="tr-TR" sz="1800" dirty="0"/>
          </a:p>
          <a:p>
            <a:pPr>
              <a:buAutoNum type="arabicPeriod"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2. Mike </a:t>
            </a:r>
            <a:r>
              <a:rPr lang="en-US" sz="1800" b="1" dirty="0"/>
              <a:t>has entered / will enter </a:t>
            </a:r>
            <a:r>
              <a:rPr lang="en-US" sz="1800" dirty="0"/>
              <a:t>the university exam this year</a:t>
            </a:r>
            <a:r>
              <a:rPr lang="en-US" sz="1800" dirty="0" smtClean="0"/>
              <a:t>.</a:t>
            </a:r>
            <a:endParaRPr lang="tr-TR" sz="1800" dirty="0" smtClean="0"/>
          </a:p>
          <a:p>
            <a:pPr marL="0" indent="0">
              <a:buNone/>
            </a:pPr>
            <a:endParaRPr lang="tr-TR" sz="1800" dirty="0" smtClean="0"/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3. Mike’s best friend lives in </a:t>
            </a:r>
            <a:r>
              <a:rPr lang="en-US" sz="1800" b="1" dirty="0"/>
              <a:t>Budapest / Ankara</a:t>
            </a:r>
            <a:r>
              <a:rPr lang="en-US" sz="1800" b="1" dirty="0" smtClean="0"/>
              <a:t>.</a:t>
            </a:r>
            <a:endParaRPr lang="tr-TR" sz="1800" b="1" dirty="0" smtClean="0"/>
          </a:p>
          <a:p>
            <a:pPr marL="0" indent="0">
              <a:buNone/>
            </a:pPr>
            <a:endParaRPr lang="tr-TR" sz="1800" dirty="0" smtClean="0"/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4. Mike’s </a:t>
            </a:r>
            <a:r>
              <a:rPr lang="en-US" sz="1800" b="1" dirty="0"/>
              <a:t>Physics / English </a:t>
            </a:r>
            <a:r>
              <a:rPr lang="en-US" sz="1800" dirty="0"/>
              <a:t>teacher had an ear operation.</a:t>
            </a:r>
            <a:endParaRPr lang="tr-TR" sz="1800" dirty="0"/>
          </a:p>
        </p:txBody>
      </p:sp>
      <p:sp>
        <p:nvSpPr>
          <p:cNvPr id="6" name="Sağ Ok 5">
            <a:hlinkClick r:id="rId2" action="ppaction://hlinkfile"/>
          </p:cNvPr>
          <p:cNvSpPr/>
          <p:nvPr/>
        </p:nvSpPr>
        <p:spPr>
          <a:xfrm>
            <a:off x="7596336" y="980728"/>
            <a:ext cx="720080" cy="36004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933056"/>
            <a:ext cx="212788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104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22114"/>
          </a:xfrm>
        </p:spPr>
        <p:txBody>
          <a:bodyPr>
            <a:noAutofit/>
          </a:bodyPr>
          <a:lstStyle/>
          <a:p>
            <a:pPr algn="l"/>
            <a:r>
              <a:rPr lang="tr-TR" sz="2400" b="1" dirty="0" smtClean="0">
                <a:latin typeface="Chalkboard-Bold"/>
              </a:rPr>
              <a:t>7.</a:t>
            </a:r>
            <a:r>
              <a:rPr lang="en-US" sz="2400" b="1" i="0" u="none" strike="noStrike" baseline="0" dirty="0" smtClean="0">
                <a:latin typeface="Chalkboard-Bold"/>
              </a:rPr>
              <a:t>Listen again and answer the following questions.</a:t>
            </a:r>
            <a:endParaRPr lang="tr-TR" sz="2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544616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n-US" sz="2400" dirty="0" smtClean="0"/>
              <a:t>Write two things that Mike should or shouldn’t have done to get high grades?</a:t>
            </a:r>
            <a:endParaRPr lang="tr-TR" sz="2400" dirty="0" smtClean="0"/>
          </a:p>
          <a:p>
            <a:r>
              <a:rPr lang="en-US" sz="2400" b="1" i="1" dirty="0" smtClean="0"/>
              <a:t>He </a:t>
            </a:r>
            <a:r>
              <a:rPr lang="en-US" sz="2400" b="1" i="1" dirty="0"/>
              <a:t>should have tried harder. / </a:t>
            </a:r>
            <a:r>
              <a:rPr lang="en-US" sz="2400" b="1" i="1" dirty="0" smtClean="0"/>
              <a:t>He</a:t>
            </a:r>
            <a:r>
              <a:rPr lang="tr-TR" sz="2400" b="1" i="1" dirty="0" smtClean="0"/>
              <a:t> </a:t>
            </a:r>
            <a:r>
              <a:rPr lang="en-US" sz="2400" b="1" i="1" dirty="0" smtClean="0"/>
              <a:t>shouldn’t </a:t>
            </a:r>
            <a:r>
              <a:rPr lang="en-US" sz="2400" b="1" i="1" dirty="0"/>
              <a:t>have lost his motivation</a:t>
            </a:r>
            <a:r>
              <a:rPr lang="en-US" sz="2400" b="1" i="1" dirty="0" smtClean="0"/>
              <a:t>.</a:t>
            </a:r>
            <a:endParaRPr lang="tr-TR" sz="2400" b="1" i="1" dirty="0" smtClean="0"/>
          </a:p>
          <a:p>
            <a:endParaRPr lang="en-US" sz="2400" b="1" i="1" dirty="0"/>
          </a:p>
          <a:p>
            <a:pPr marL="0" indent="0">
              <a:buNone/>
            </a:pPr>
            <a:r>
              <a:rPr lang="en-US" sz="2400" dirty="0" smtClean="0"/>
              <a:t>2. Why did Mike and Jim decide to write letters to each other?</a:t>
            </a:r>
            <a:endParaRPr lang="tr-TR" sz="2400" dirty="0" smtClean="0"/>
          </a:p>
          <a:p>
            <a:r>
              <a:rPr lang="en-US" sz="2400" b="1" i="1" dirty="0" smtClean="0"/>
              <a:t>They thought it would be fun.</a:t>
            </a:r>
            <a:endParaRPr lang="tr-TR" sz="2400" b="1" i="1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3. What must have Jim done according to the teacher?</a:t>
            </a:r>
            <a:endParaRPr lang="tr-TR" sz="2400" dirty="0" smtClean="0"/>
          </a:p>
          <a:p>
            <a:r>
              <a:rPr lang="en-US" sz="2400" b="1" i="1" dirty="0" smtClean="0"/>
              <a:t>He must’ve sent the letter to the wrong</a:t>
            </a:r>
            <a:r>
              <a:rPr lang="tr-TR" sz="2400" b="1" i="1" dirty="0" smtClean="0"/>
              <a:t> </a:t>
            </a:r>
            <a:r>
              <a:rPr lang="tr-TR" sz="2400" b="1" i="1" dirty="0" err="1" smtClean="0"/>
              <a:t>address</a:t>
            </a:r>
            <a:r>
              <a:rPr lang="tr-TR" sz="2400" b="1" i="1" dirty="0" smtClean="0"/>
              <a:t> </a:t>
            </a:r>
            <a:r>
              <a:rPr lang="tr-TR" sz="2400" b="1" i="1" dirty="0" err="1" smtClean="0"/>
              <a:t>or</a:t>
            </a:r>
            <a:r>
              <a:rPr lang="tr-TR" sz="2400" b="1" i="1" dirty="0" smtClean="0"/>
              <a:t> </a:t>
            </a:r>
            <a:r>
              <a:rPr lang="tr-TR" sz="2400" b="1" i="1" dirty="0" err="1" smtClean="0"/>
              <a:t>something</a:t>
            </a:r>
            <a:r>
              <a:rPr lang="tr-TR" sz="2400" b="1" i="1" dirty="0" smtClean="0"/>
              <a:t>.</a:t>
            </a:r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4. Why did Mr. Johnson not answer Mike’s questions?</a:t>
            </a:r>
            <a:endParaRPr lang="tr-TR" sz="2400" dirty="0" smtClean="0"/>
          </a:p>
          <a:p>
            <a:r>
              <a:rPr lang="en-US" sz="2400" b="1" i="1" dirty="0" smtClean="0"/>
              <a:t>Mr. Johnson had an ear operation.</a:t>
            </a:r>
            <a:endParaRPr lang="tr-TR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288748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 smtClean="0"/>
              <a:t>8.</a:t>
            </a:r>
            <a:r>
              <a:rPr lang="en-US" sz="2400" b="1" dirty="0" smtClean="0"/>
              <a:t>Work </a:t>
            </a:r>
            <a:r>
              <a:rPr lang="en-US" sz="2400" b="1" dirty="0"/>
              <a:t>in pairs. Criticize Mike’s behavior as in the example. Write at </a:t>
            </a:r>
            <a:r>
              <a:rPr lang="en-US" sz="2400" b="1" dirty="0" smtClean="0"/>
              <a:t>least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three</a:t>
            </a:r>
            <a:r>
              <a:rPr lang="tr-TR" sz="2400" b="1" dirty="0" smtClean="0"/>
              <a:t> </a:t>
            </a:r>
            <a:r>
              <a:rPr lang="tr-TR" sz="2400" b="1" dirty="0" err="1"/>
              <a:t>criticisms</a:t>
            </a:r>
            <a:r>
              <a:rPr lang="tr-TR" sz="2400" b="1" dirty="0" smtClean="0"/>
              <a:t>.</a:t>
            </a:r>
          </a:p>
          <a:p>
            <a:pPr marL="0" indent="0">
              <a:buNone/>
            </a:pPr>
            <a:r>
              <a:rPr lang="en-US" sz="2400" b="1" i="1" dirty="0"/>
              <a:t>e.g. </a:t>
            </a:r>
            <a:r>
              <a:rPr lang="en-US" sz="2400" i="1" dirty="0"/>
              <a:t>He shouldn’t have focused too much on his friend</a:t>
            </a:r>
            <a:r>
              <a:rPr lang="en-US" sz="2400" i="1" dirty="0" smtClean="0"/>
              <a:t>.</a:t>
            </a:r>
            <a:endParaRPr lang="tr-TR" sz="2400" i="1" dirty="0" smtClean="0"/>
          </a:p>
          <a:p>
            <a:pPr marL="0" indent="0">
              <a:buNone/>
            </a:pPr>
            <a:endParaRPr lang="tr-TR" sz="2400" i="1" dirty="0" smtClean="0"/>
          </a:p>
          <a:p>
            <a:pPr marL="0" indent="0">
              <a:buNone/>
            </a:pPr>
            <a:r>
              <a:rPr lang="tr-TR" sz="2400" dirty="0" smtClean="0"/>
              <a:t> 1.</a:t>
            </a:r>
            <a:r>
              <a:rPr lang="en-US" sz="2400" b="1" i="1" dirty="0"/>
              <a:t> He should have focused on his </a:t>
            </a:r>
            <a:r>
              <a:rPr lang="en-US" sz="2400" b="1" i="1" dirty="0" smtClean="0"/>
              <a:t>lessons</a:t>
            </a:r>
            <a:r>
              <a:rPr lang="tr-TR" sz="2400" b="1" i="1" dirty="0" smtClean="0"/>
              <a:t> </a:t>
            </a:r>
            <a:r>
              <a:rPr lang="tr-TR" sz="2400" b="1" i="1" dirty="0" err="1" smtClean="0"/>
              <a:t>more</a:t>
            </a:r>
            <a:r>
              <a:rPr lang="tr-TR" sz="2400" b="1" i="1" dirty="0"/>
              <a:t>.</a:t>
            </a:r>
            <a:endParaRPr lang="tr-TR" sz="2400" dirty="0" smtClean="0"/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r>
              <a:rPr lang="tr-TR" sz="2400" dirty="0" smtClean="0"/>
              <a:t>2.</a:t>
            </a:r>
            <a:r>
              <a:rPr lang="en-US" sz="2400" b="1" i="1" dirty="0"/>
              <a:t> He shouldn’t have thought that </a:t>
            </a:r>
            <a:r>
              <a:rPr lang="en-US" sz="2400" b="1" i="1" dirty="0" smtClean="0"/>
              <a:t>his</a:t>
            </a:r>
            <a:r>
              <a:rPr lang="tr-TR" sz="2400" b="1" i="1" dirty="0" smtClean="0"/>
              <a:t> </a:t>
            </a:r>
            <a:r>
              <a:rPr lang="tr-TR" sz="2400" b="1" i="1" dirty="0" err="1" smtClean="0"/>
              <a:t>teacher</a:t>
            </a:r>
            <a:r>
              <a:rPr lang="tr-TR" sz="2400" b="1" i="1" dirty="0" smtClean="0"/>
              <a:t> </a:t>
            </a:r>
            <a:r>
              <a:rPr lang="tr-TR" sz="2400" b="1" i="1" dirty="0" err="1"/>
              <a:t>hated</a:t>
            </a:r>
            <a:r>
              <a:rPr lang="tr-TR" sz="2400" b="1" i="1" dirty="0"/>
              <a:t> </a:t>
            </a:r>
            <a:r>
              <a:rPr lang="tr-TR" sz="2400" b="1" i="1" dirty="0" err="1"/>
              <a:t>him</a:t>
            </a:r>
            <a:r>
              <a:rPr lang="tr-TR" sz="2400" b="1" i="1" dirty="0"/>
              <a:t>.</a:t>
            </a:r>
            <a:endParaRPr lang="tr-TR" sz="2400" dirty="0" smtClean="0"/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r>
              <a:rPr lang="tr-TR" sz="2400" dirty="0" smtClean="0"/>
              <a:t>3.</a:t>
            </a:r>
            <a:r>
              <a:rPr lang="en-US" sz="2400" b="1" i="1" dirty="0"/>
              <a:t> He should have called Jim.</a:t>
            </a:r>
            <a:endParaRPr lang="tr-TR" sz="2400" dirty="0" smtClean="0"/>
          </a:p>
          <a:p>
            <a:pPr marL="0" indent="0">
              <a:buNone/>
            </a:pPr>
            <a:endParaRPr lang="tr-TR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81128"/>
            <a:ext cx="8424936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1545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718</Words>
  <PresentationFormat>Ekran Gösterisi (4:3)</PresentationFormat>
  <Paragraphs>100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THEME 6 OPEN YOUR HEART</vt:lpstr>
      <vt:lpstr>Work in pairs. Ask and answer: Have you complained about anything lately? What was it about? How did you solve it?  Match the following pictures with the complaints. Compare your answers with your classmates.</vt:lpstr>
      <vt:lpstr>Slayt 3</vt:lpstr>
      <vt:lpstr>Slayt 4</vt:lpstr>
      <vt:lpstr>Slayt 5</vt:lpstr>
      <vt:lpstr>Slayt 6</vt:lpstr>
      <vt:lpstr>6.Listen to the following dialogue between a student and his advisor teacher and underline the correct word or phrases.</vt:lpstr>
      <vt:lpstr>7.Listen again and answer the following questions.</vt:lpstr>
      <vt:lpstr>Slayt 9</vt:lpstr>
      <vt:lpstr>Slayt 10</vt:lpstr>
      <vt:lpstr>Slayt 11</vt:lpstr>
      <vt:lpstr>Slayt 12</vt:lpstr>
      <vt:lpstr>Slayt 13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2018-02-13T18:22:32Z</dcterms:created>
  <dcterms:modified xsi:type="dcterms:W3CDTF">2018-02-16T12:32:21Z</dcterms:modified>
  <cp:category>www.sorubak.com</cp:category>
</cp:coreProperties>
</file>