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0BE7A5F8-602C-4A84-822A-B673ACD37872}">
          <p14:sldIdLst>
            <p14:sldId id="256"/>
            <p14:sldId id="257"/>
            <p14:sldId id="259"/>
            <p14:sldId id="258"/>
            <p14:sldId id="260"/>
            <p14:sldId id="261"/>
            <p14:sldId id="262"/>
            <p14:sldId id="263"/>
            <p14:sldId id="264"/>
            <p14:sldId id="265"/>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BFE7"/>
    <a:srgbClr val="D3F0F9"/>
    <a:srgbClr val="FEF31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9" autoAdjust="0"/>
    <p:restoredTop sz="94660"/>
  </p:normalViewPr>
  <p:slideViewPr>
    <p:cSldViewPr snapToGrid="0">
      <p:cViewPr>
        <p:scale>
          <a:sx n="60" d="100"/>
          <a:sy n="60" d="100"/>
        </p:scale>
        <p:origin x="-2280" y="-13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xmlns=""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xmlns=""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pPr/>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xmlns=""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xmlns=""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1/10/2018</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67FFE6-BFC0-4433-8C7F-57C29CA957C2}"/>
              </a:ext>
            </a:extLst>
          </p:cNvPr>
          <p:cNvSpPr>
            <a:spLocks noGrp="1"/>
          </p:cNvSpPr>
          <p:nvPr>
            <p:ph type="ctrTitle"/>
          </p:nvPr>
        </p:nvSpPr>
        <p:spPr>
          <a:xfrm>
            <a:off x="2688165" y="-2068285"/>
            <a:ext cx="6815669" cy="2982685"/>
          </a:xfrm>
        </p:spPr>
        <p:txBody>
          <a:bodyPr/>
          <a:lstStyle/>
          <a:p>
            <a:r>
              <a:rPr lang="tr-TR" dirty="0"/>
              <a:t>VOLEYBOL</a:t>
            </a:r>
          </a:p>
        </p:txBody>
      </p:sp>
      <p:sp>
        <p:nvSpPr>
          <p:cNvPr id="3" name="Subtitle 2">
            <a:extLst>
              <a:ext uri="{FF2B5EF4-FFF2-40B4-BE49-F238E27FC236}">
                <a16:creationId xmlns:a16="http://schemas.microsoft.com/office/drawing/2014/main" xmlns="" id="{9B983121-8B18-4B5B-8324-FCA672885E91}"/>
              </a:ext>
            </a:extLst>
          </p:cNvPr>
          <p:cNvSpPr>
            <a:spLocks noGrp="1"/>
          </p:cNvSpPr>
          <p:nvPr>
            <p:ph type="subTitle" idx="1"/>
          </p:nvPr>
        </p:nvSpPr>
        <p:spPr/>
        <p:txBody>
          <a:bodyPr/>
          <a:lstStyle/>
          <a:p>
            <a:endParaRPr lang="tr-TR" dirty="0"/>
          </a:p>
        </p:txBody>
      </p:sp>
      <p:pic>
        <p:nvPicPr>
          <p:cNvPr id="5" name="Picture 4">
            <a:extLst>
              <a:ext uri="{FF2B5EF4-FFF2-40B4-BE49-F238E27FC236}">
                <a16:creationId xmlns:a16="http://schemas.microsoft.com/office/drawing/2014/main" xmlns="" id="{F6F2D3E6-FA74-4A46-B671-FE5B1A8BD6D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xmlns="" val="2507543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show="0">
  <p:cSld>
    <p:bg>
      <p:bgPr>
        <a:solidFill>
          <a:srgbClr val="C7BFE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97F33F-3F1F-4F50-9A26-0F76B8B06961}"/>
              </a:ext>
            </a:extLst>
          </p:cNvPr>
          <p:cNvSpPr>
            <a:spLocks noGrp="1"/>
          </p:cNvSpPr>
          <p:nvPr>
            <p:ph type="title"/>
          </p:nvPr>
        </p:nvSpPr>
        <p:spPr>
          <a:xfrm>
            <a:off x="1295402" y="982132"/>
            <a:ext cx="9601196" cy="5017615"/>
          </a:xfrm>
        </p:spPr>
        <p:txBody>
          <a:bodyPr/>
          <a:lstStyle/>
          <a:p>
            <a:endParaRPr lang="tr-TR" dirty="0"/>
          </a:p>
        </p:txBody>
      </p:sp>
      <p:sp>
        <p:nvSpPr>
          <p:cNvPr id="3" name="Content Placeholder 2">
            <a:extLst>
              <a:ext uri="{FF2B5EF4-FFF2-40B4-BE49-F238E27FC236}">
                <a16:creationId xmlns:a16="http://schemas.microsoft.com/office/drawing/2014/main" xmlns="" id="{4F66DCCF-8DDC-49DE-930D-83CFC2402789}"/>
              </a:ext>
            </a:extLst>
          </p:cNvPr>
          <p:cNvSpPr>
            <a:spLocks noGrp="1"/>
          </p:cNvSpPr>
          <p:nvPr>
            <p:ph idx="1"/>
          </p:nvPr>
        </p:nvSpPr>
        <p:spPr>
          <a:xfrm>
            <a:off x="1295401" y="982132"/>
            <a:ext cx="9601196" cy="5691384"/>
          </a:xfrm>
        </p:spPr>
        <p:txBody>
          <a:bodyPr>
            <a:normAutofit/>
          </a:bodyPr>
          <a:lstStyle/>
          <a:p>
            <a:pPr marL="0" indent="0">
              <a:buNone/>
            </a:pPr>
            <a:r>
              <a:rPr lang="tr-TR" sz="8800" dirty="0">
                <a:solidFill>
                  <a:srgbClr val="7030A0"/>
                </a:solidFill>
              </a:rPr>
              <a:t>İZLEDİĞİNİZ                       </a:t>
            </a:r>
          </a:p>
          <a:p>
            <a:pPr marL="0" indent="0">
              <a:buNone/>
            </a:pPr>
            <a:r>
              <a:rPr lang="tr-TR" sz="8800" dirty="0">
                <a:solidFill>
                  <a:srgbClr val="7030A0"/>
                </a:solidFill>
              </a:rPr>
              <a:t>          İÇİN TEŞEKKÜRLER</a:t>
            </a:r>
          </a:p>
        </p:txBody>
      </p:sp>
    </p:spTree>
    <p:extLst>
      <p:ext uri="{BB962C8B-B14F-4D97-AF65-F5344CB8AC3E}">
        <p14:creationId xmlns:p14="http://schemas.microsoft.com/office/powerpoint/2010/main" xmlns="" val="39353545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accent4">
              <a:lumMod val="40000"/>
              <a:lumOff val="60000"/>
            </a:schemeClr>
          </a:fgClr>
          <a:bgClr>
            <a:schemeClr val="tx2">
              <a:lumMod val="10000"/>
              <a:lumOff val="90000"/>
            </a:schemeClr>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73CF37-A5D2-4F2A-BE8A-59A2D6C975A4}"/>
              </a:ext>
            </a:extLst>
          </p:cNvPr>
          <p:cNvSpPr>
            <a:spLocks noGrp="1"/>
          </p:cNvSpPr>
          <p:nvPr>
            <p:ph type="title"/>
          </p:nvPr>
        </p:nvSpPr>
        <p:spPr>
          <a:xfrm>
            <a:off x="1799899" y="823466"/>
            <a:ext cx="7851908" cy="380669"/>
          </a:xfrm>
        </p:spPr>
        <p:txBody>
          <a:bodyPr>
            <a:normAutofit fontScale="90000"/>
          </a:bodyPr>
          <a:lstStyle/>
          <a:p>
            <a:endParaRPr lang="tr-TR" dirty="0"/>
          </a:p>
        </p:txBody>
      </p:sp>
      <p:sp>
        <p:nvSpPr>
          <p:cNvPr id="3" name="Content Placeholder 2">
            <a:extLst>
              <a:ext uri="{FF2B5EF4-FFF2-40B4-BE49-F238E27FC236}">
                <a16:creationId xmlns:a16="http://schemas.microsoft.com/office/drawing/2014/main" xmlns="" id="{25B88217-5EFE-4208-93B0-298717BBC370}"/>
              </a:ext>
            </a:extLst>
          </p:cNvPr>
          <p:cNvSpPr>
            <a:spLocks noGrp="1"/>
          </p:cNvSpPr>
          <p:nvPr>
            <p:ph idx="1"/>
          </p:nvPr>
        </p:nvSpPr>
        <p:spPr>
          <a:xfrm>
            <a:off x="0" y="3429000"/>
            <a:ext cx="12192000" cy="4648200"/>
          </a:xfrm>
        </p:spPr>
        <p:txBody>
          <a:bodyPr>
            <a:normAutofit/>
          </a:bodyPr>
          <a:lstStyle/>
          <a:p>
            <a:r>
              <a:rPr lang="tr-TR" b="1" dirty="0">
                <a:solidFill>
                  <a:srgbClr val="515151"/>
                </a:solidFill>
                <a:latin typeface="Roboto"/>
              </a:rPr>
              <a:t>                                     </a:t>
            </a:r>
            <a:r>
              <a:rPr lang="tr-TR" b="1" dirty="0">
                <a:solidFill>
                  <a:srgbClr val="0070C0"/>
                </a:solidFill>
                <a:latin typeface="Roboto"/>
              </a:rPr>
              <a:t>Voleybol Hakkında Bilgiler</a:t>
            </a:r>
            <a:r>
              <a:rPr lang="tr-TR" dirty="0"/>
              <a:t/>
            </a:r>
            <a:br>
              <a:rPr lang="tr-TR" dirty="0"/>
            </a:br>
            <a:r>
              <a:rPr lang="tr-TR" dirty="0">
                <a:solidFill>
                  <a:schemeClr val="bg2">
                    <a:lumMod val="10000"/>
                  </a:schemeClr>
                </a:solidFill>
                <a:latin typeface="Roboto"/>
              </a:rPr>
              <a:t>Altışar kişiden oluşan iki takımın topu üç pasta filenin üzerinden geçirmeye ve rakip takımın sahasına düşürmelerine dayanan spor dalı. Voleybol 1885 yılında Amerika’da icat edildi. Holyoke YMCA Okulun’da öğretmenli yapan William Morgan basketbol topunun iç lastiğiyle böyle bir oyunun oynanabileceğini düşündü ve ilk uygulamayı öğrencileri arasında yaptı. 1. Dünya savaşı yıllarında voleybol Uzakdoğu’ya ve Avrupa’ya yayıldı. 1964 Tokyo Olimpiyatlarından itibaren olimpiyat programına alınan voleybol’da 80′li yıllara kadar Sovyetler büyük üstünlük kurdu.</a:t>
            </a:r>
            <a:endParaRPr lang="tr-TR" dirty="0">
              <a:solidFill>
                <a:schemeClr val="bg2">
                  <a:lumMod val="10000"/>
                </a:schemeClr>
              </a:solidFill>
            </a:endParaRPr>
          </a:p>
        </p:txBody>
      </p:sp>
      <p:pic>
        <p:nvPicPr>
          <p:cNvPr id="1026" name="Picture 2" descr="voleybol duvar kağıtları ile ilgili görsel sonucu">
            <a:extLst>
              <a:ext uri="{FF2B5EF4-FFF2-40B4-BE49-F238E27FC236}">
                <a16:creationId xmlns:a16="http://schemas.microsoft.com/office/drawing/2014/main" xmlns="" id="{DAE6C7BC-99D4-4862-AE0A-8CF7190B23DA}"/>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95449" y="0"/>
            <a:ext cx="5234152" cy="3429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79057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3">
                <a:lumMod val="75000"/>
              </a:schemeClr>
            </a:gs>
            <a:gs pos="74000">
              <a:schemeClr val="accent3">
                <a:lumMod val="40000"/>
                <a:lumOff val="60000"/>
              </a:schemeClr>
            </a:gs>
            <a:gs pos="83000">
              <a:schemeClr val="accent3">
                <a:lumMod val="20000"/>
                <a:lumOff val="80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FA4F915D-8195-4266-92FB-6E9FCEE2A8BB}"/>
              </a:ext>
            </a:extLst>
          </p:cNvPr>
          <p:cNvPicPr>
            <a:picLocks noChangeAspect="1"/>
          </p:cNvPicPr>
          <p:nvPr/>
        </p:nvPicPr>
        <p:blipFill>
          <a:blip r:embed="rId2"/>
          <a:stretch>
            <a:fillRect/>
          </a:stretch>
        </p:blipFill>
        <p:spPr>
          <a:xfrm>
            <a:off x="5833849" y="3078449"/>
            <a:ext cx="524301" cy="701101"/>
          </a:xfrm>
          <a:prstGeom prst="rect">
            <a:avLst/>
          </a:prstGeom>
        </p:spPr>
      </p:pic>
      <p:sp>
        <p:nvSpPr>
          <p:cNvPr id="2" name="Title 1">
            <a:extLst>
              <a:ext uri="{FF2B5EF4-FFF2-40B4-BE49-F238E27FC236}">
                <a16:creationId xmlns:a16="http://schemas.microsoft.com/office/drawing/2014/main" xmlns="" id="{2C81AEFA-110E-4C9E-849F-5790012677A5}"/>
              </a:ext>
            </a:extLst>
          </p:cNvPr>
          <p:cNvSpPr>
            <a:spLocks noGrp="1"/>
          </p:cNvSpPr>
          <p:nvPr>
            <p:ph type="title"/>
          </p:nvPr>
        </p:nvSpPr>
        <p:spPr>
          <a:xfrm>
            <a:off x="1295401" y="1956501"/>
            <a:ext cx="10371081" cy="45719"/>
          </a:xfrm>
        </p:spPr>
        <p:txBody>
          <a:bodyPr>
            <a:normAutofit fontScale="90000"/>
          </a:bodyPr>
          <a:lstStyle/>
          <a:p>
            <a:pPr marL="0" indent="0"/>
            <a:r>
              <a:rPr lang="tr-TR" dirty="0"/>
              <a:t> </a:t>
            </a:r>
            <a:r>
              <a:rPr lang="tr-TR" sz="3100" dirty="0">
                <a:solidFill>
                  <a:schemeClr val="bg1"/>
                </a:solidFill>
              </a:rPr>
              <a:t>Voleybol her takımdan sahada 6 kişinin bulunduğu bir oyundur.Bu oyunda amaç topu kurallar dışında yere düşürmemeye çalışmaktır. Oyuncular saha içinde bir tarafta 3 oyuncu önde, 3 oyuncu arkada olacak şekilde yerleşir.</a:t>
            </a:r>
            <a:br>
              <a:rPr lang="tr-TR" sz="3100" dirty="0">
                <a:solidFill>
                  <a:schemeClr val="bg1"/>
                </a:solidFill>
              </a:rPr>
            </a:br>
            <a:r>
              <a:rPr lang="tr-TR" sz="3100" dirty="0">
                <a:solidFill>
                  <a:schemeClr val="bg1"/>
                </a:solidFill>
              </a:rPr>
              <a:t> Bir maç en  fazla 5 set oynanabilir. 3 set alan takım maçı kazanır.setler 25 sayıdan oluşur ancak son set 15 sayıdan oluşur.Setin bitmesi için iki takım arasında en az 2 sayı olması gerekir.</a:t>
            </a:r>
            <a:br>
              <a:rPr lang="tr-TR" sz="3100" dirty="0">
                <a:solidFill>
                  <a:schemeClr val="bg1"/>
                </a:solidFill>
              </a:rPr>
            </a:br>
            <a:r>
              <a:rPr lang="tr-TR" dirty="0">
                <a:solidFill>
                  <a:schemeClr val="bg1"/>
                </a:solidFill>
              </a:rPr>
              <a:t> </a:t>
            </a:r>
          </a:p>
        </p:txBody>
      </p:sp>
      <p:pic>
        <p:nvPicPr>
          <p:cNvPr id="5" name="Content Placeholder 4">
            <a:extLst>
              <a:ext uri="{FF2B5EF4-FFF2-40B4-BE49-F238E27FC236}">
                <a16:creationId xmlns:a16="http://schemas.microsoft.com/office/drawing/2014/main" xmlns="" id="{5C967B30-622B-4FC5-9140-FAA44D1CFB52}"/>
              </a:ext>
            </a:extLst>
          </p:cNvPr>
          <p:cNvPicPr>
            <a:picLocks noGrp="1" noChangeAspect="1"/>
          </p:cNvPicPr>
          <p:nvPr>
            <p:ph idx="1"/>
          </p:nvPr>
        </p:nvPicPr>
        <p:blipFill>
          <a:blip r:embed="rId3"/>
          <a:stretch>
            <a:fillRect/>
          </a:stretch>
        </p:blipFill>
        <p:spPr>
          <a:xfrm>
            <a:off x="2727434" y="3215610"/>
            <a:ext cx="7315200" cy="3642390"/>
          </a:xfrm>
          <a:effectLst>
            <a:glow>
              <a:schemeClr val="accent2">
                <a:lumMod val="20000"/>
                <a:lumOff val="80000"/>
              </a:schemeClr>
            </a:glow>
          </a:effectLst>
        </p:spPr>
      </p:pic>
    </p:spTree>
    <p:extLst>
      <p:ext uri="{BB962C8B-B14F-4D97-AF65-F5344CB8AC3E}">
        <p14:creationId xmlns:p14="http://schemas.microsoft.com/office/powerpoint/2010/main" xmlns="" val="696553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3E5DF4B-DF73-41E8-AE25-22C84DD6BA35}"/>
              </a:ext>
            </a:extLst>
          </p:cNvPr>
          <p:cNvSpPr/>
          <p:nvPr/>
        </p:nvSpPr>
        <p:spPr>
          <a:xfrm>
            <a:off x="5949165" y="3244334"/>
            <a:ext cx="293670" cy="369332"/>
          </a:xfrm>
          <a:prstGeom prst="rect">
            <a:avLst/>
          </a:prstGeom>
        </p:spPr>
        <p:txBody>
          <a:bodyPr wrap="none">
            <a:spAutoFit/>
          </a:bodyPr>
          <a:lstStyle/>
          <a:p>
            <a:r>
              <a:rPr lang="tr-TR" dirty="0"/>
              <a:t>5</a:t>
            </a:r>
          </a:p>
        </p:txBody>
      </p:sp>
      <p:pic>
        <p:nvPicPr>
          <p:cNvPr id="10" name="Content Placeholder 9">
            <a:extLst>
              <a:ext uri="{FF2B5EF4-FFF2-40B4-BE49-F238E27FC236}">
                <a16:creationId xmlns:a16="http://schemas.microsoft.com/office/drawing/2014/main" xmlns="" id="{1C973C94-3191-427C-876D-E2B6E05CC188}"/>
              </a:ext>
            </a:extLst>
          </p:cNvPr>
          <p:cNvPicPr>
            <a:picLocks noGrp="1" noChangeAspect="1"/>
          </p:cNvPicPr>
          <p:nvPr>
            <p:ph idx="1"/>
          </p:nvPr>
        </p:nvPicPr>
        <p:blipFill>
          <a:blip r:embed="rId3"/>
          <a:stretch>
            <a:fillRect/>
          </a:stretch>
        </p:blipFill>
        <p:spPr>
          <a:xfrm>
            <a:off x="2879834" y="3389586"/>
            <a:ext cx="6432331" cy="3361418"/>
          </a:xfrm>
          <a:noFill/>
          <a:effectLst>
            <a:glow rad="127000">
              <a:schemeClr val="tx2">
                <a:lumMod val="75000"/>
                <a:lumOff val="25000"/>
              </a:schemeClr>
            </a:glow>
          </a:effectLst>
        </p:spPr>
      </p:pic>
      <p:sp>
        <p:nvSpPr>
          <p:cNvPr id="8" name="Title 7">
            <a:extLst>
              <a:ext uri="{FF2B5EF4-FFF2-40B4-BE49-F238E27FC236}">
                <a16:creationId xmlns:a16="http://schemas.microsoft.com/office/drawing/2014/main" xmlns="" id="{CF541F8D-6B19-4EFE-B607-D6229355E405}"/>
              </a:ext>
            </a:extLst>
          </p:cNvPr>
          <p:cNvSpPr>
            <a:spLocks noGrp="1"/>
          </p:cNvSpPr>
          <p:nvPr>
            <p:ph type="title"/>
          </p:nvPr>
        </p:nvSpPr>
        <p:spPr>
          <a:xfrm>
            <a:off x="0" y="-1418897"/>
            <a:ext cx="11800114" cy="6574221"/>
          </a:xfrm>
        </p:spPr>
        <p:txBody>
          <a:bodyPr>
            <a:normAutofit/>
          </a:bodyPr>
          <a:lstStyle/>
          <a:p>
            <a:r>
              <a:rPr lang="tr-TR" sz="3200" dirty="0"/>
              <a:t>Bir voleybol maçında toplam 6 hakem görev yapar. Bunlar 1 baş hakem ,1 yardımcı hakem, </a:t>
            </a:r>
            <a:br>
              <a:rPr lang="tr-TR" sz="3200" dirty="0"/>
            </a:br>
            <a:r>
              <a:rPr lang="tr-TR" sz="3200" dirty="0"/>
              <a:t>2 yazı hakemi ,2 çizgi hakemi olmak üzere görev yaparlar. Baş hakemler maçı yönetir ve yardımcı hakem de onu tekrarlar.Çizgi hakemleri topun çizginin içinde veya dışında olduğunu belirler.Son olarak da yazı hakemleri belgeler tutar ve maçın sayılarını yazar.</a:t>
            </a:r>
          </a:p>
        </p:txBody>
      </p:sp>
    </p:spTree>
    <p:extLst>
      <p:ext uri="{BB962C8B-B14F-4D97-AF65-F5344CB8AC3E}">
        <p14:creationId xmlns:p14="http://schemas.microsoft.com/office/powerpoint/2010/main" xmlns="" val="4188797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EF31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2C3A1B-8196-4CB8-AA1C-EDE258FE73F9}"/>
              </a:ext>
            </a:extLst>
          </p:cNvPr>
          <p:cNvSpPr>
            <a:spLocks noGrp="1"/>
          </p:cNvSpPr>
          <p:nvPr>
            <p:ph type="title"/>
          </p:nvPr>
        </p:nvSpPr>
        <p:spPr>
          <a:xfrm>
            <a:off x="3908150" y="0"/>
            <a:ext cx="8136705" cy="6637283"/>
          </a:xfrm>
        </p:spPr>
        <p:txBody>
          <a:bodyPr>
            <a:normAutofit/>
          </a:bodyPr>
          <a:lstStyle/>
          <a:p>
            <a:r>
              <a:rPr lang="tr-TR" dirty="0"/>
              <a:t>PAS , PASÖR</a:t>
            </a:r>
            <a:br>
              <a:rPr lang="tr-TR" dirty="0"/>
            </a:br>
            <a:r>
              <a:rPr lang="tr-TR" dirty="0"/>
              <a:t>Pas;topu iki elin arasına alarak parmaklarla topu göndermektir .</a:t>
            </a:r>
            <a:br>
              <a:rPr lang="tr-TR" dirty="0"/>
            </a:br>
            <a:r>
              <a:rPr lang="tr-TR" dirty="0"/>
              <a:t>Eğer topu atarken topu tutarsak taşıma yapmış oluruz ve sayı karşı takıma verilir.</a:t>
            </a:r>
            <a:br>
              <a:rPr lang="tr-TR" dirty="0"/>
            </a:br>
            <a:r>
              <a:rPr lang="tr-TR" dirty="0"/>
              <a:t>Pasör  smaç vurmaz sadece smaç vurmaları için smaçörlere top kaldırır.</a:t>
            </a:r>
          </a:p>
        </p:txBody>
      </p:sp>
      <p:pic>
        <p:nvPicPr>
          <p:cNvPr id="8" name="Content Placeholder 7">
            <a:extLst>
              <a:ext uri="{FF2B5EF4-FFF2-40B4-BE49-F238E27FC236}">
                <a16:creationId xmlns:a16="http://schemas.microsoft.com/office/drawing/2014/main" xmlns="" id="{A72056B3-E4AB-47BA-8558-09F5A535A3A7}"/>
              </a:ext>
            </a:extLst>
          </p:cNvPr>
          <p:cNvPicPr>
            <a:picLocks noGrp="1" noChangeAspect="1"/>
          </p:cNvPicPr>
          <p:nvPr>
            <p:ph idx="1"/>
          </p:nvPr>
        </p:nvPicPr>
        <p:blipFill>
          <a:blip r:embed="rId2"/>
          <a:stretch>
            <a:fillRect/>
          </a:stretch>
        </p:blipFill>
        <p:spPr>
          <a:xfrm>
            <a:off x="0" y="0"/>
            <a:ext cx="3908151" cy="6858000"/>
          </a:xfrm>
        </p:spPr>
      </p:pic>
    </p:spTree>
    <p:extLst>
      <p:ext uri="{BB962C8B-B14F-4D97-AF65-F5344CB8AC3E}">
        <p14:creationId xmlns:p14="http://schemas.microsoft.com/office/powerpoint/2010/main" xmlns="" val="3435724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DD74F3-D3CA-4D3F-924F-91D8B47E6DDB}"/>
              </a:ext>
            </a:extLst>
          </p:cNvPr>
          <p:cNvSpPr>
            <a:spLocks noGrp="1"/>
          </p:cNvSpPr>
          <p:nvPr>
            <p:ph type="title"/>
          </p:nvPr>
        </p:nvSpPr>
        <p:spPr>
          <a:xfrm>
            <a:off x="3178629" y="-32657"/>
            <a:ext cx="9013371" cy="6890657"/>
          </a:xfrm>
        </p:spPr>
        <p:txBody>
          <a:bodyPr/>
          <a:lstStyle/>
          <a:p>
            <a:r>
              <a:rPr lang="tr-TR" dirty="0"/>
              <a:t>SMAÇ , SMAÇÖR</a:t>
            </a:r>
            <a:br>
              <a:rPr lang="tr-TR" dirty="0"/>
            </a:br>
            <a:r>
              <a:rPr lang="tr-TR" dirty="0"/>
              <a:t>Smaç;tek elin içiyle topa vurularak karşı sahaya gönderilir.Smaç sadece topu karşı tarafa gönderirken kullanılır.</a:t>
            </a:r>
            <a:br>
              <a:rPr lang="tr-TR" dirty="0"/>
            </a:br>
            <a:r>
              <a:rPr lang="tr-TR" dirty="0"/>
              <a:t>Smaçör;kendine gelen topu smaçla karşıya gönderir.smaçörler ön tarfta kenarlarda , ön ortada ve arka ortada bulunur</a:t>
            </a:r>
          </a:p>
        </p:txBody>
      </p:sp>
      <p:pic>
        <p:nvPicPr>
          <p:cNvPr id="5" name="Content Placeholder 4">
            <a:extLst>
              <a:ext uri="{FF2B5EF4-FFF2-40B4-BE49-F238E27FC236}">
                <a16:creationId xmlns:a16="http://schemas.microsoft.com/office/drawing/2014/main" xmlns="" id="{7848A081-9EE3-4626-8F5A-91299E4F8BA9}"/>
              </a:ext>
            </a:extLst>
          </p:cNvPr>
          <p:cNvPicPr>
            <a:picLocks noGrp="1" noChangeAspect="1"/>
          </p:cNvPicPr>
          <p:nvPr>
            <p:ph idx="1"/>
          </p:nvPr>
        </p:nvPicPr>
        <p:blipFill>
          <a:blip r:embed="rId2"/>
          <a:stretch>
            <a:fillRect/>
          </a:stretch>
        </p:blipFill>
        <p:spPr>
          <a:xfrm>
            <a:off x="0" y="-32657"/>
            <a:ext cx="3104746" cy="6857999"/>
          </a:xfrm>
        </p:spPr>
      </p:pic>
    </p:spTree>
    <p:extLst>
      <p:ext uri="{BB962C8B-B14F-4D97-AF65-F5344CB8AC3E}">
        <p14:creationId xmlns:p14="http://schemas.microsoft.com/office/powerpoint/2010/main" xmlns="" val="2990282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84C1B3-0389-47A1-97B9-4C7D6686A90F}"/>
              </a:ext>
            </a:extLst>
          </p:cNvPr>
          <p:cNvSpPr>
            <a:spLocks noGrp="1"/>
          </p:cNvSpPr>
          <p:nvPr>
            <p:ph type="title"/>
          </p:nvPr>
        </p:nvSpPr>
        <p:spPr>
          <a:xfrm>
            <a:off x="3178628" y="1"/>
            <a:ext cx="9013371" cy="6858000"/>
          </a:xfrm>
        </p:spPr>
        <p:txBody>
          <a:bodyPr/>
          <a:lstStyle/>
          <a:p>
            <a:r>
              <a:rPr lang="tr-TR" dirty="0"/>
              <a:t>MANŞET , LİBERO</a:t>
            </a:r>
            <a:br>
              <a:rPr lang="tr-TR" dirty="0"/>
            </a:br>
            <a:r>
              <a:rPr lang="tr-TR" dirty="0"/>
              <a:t>Manşet;iki kolu birleştirerek atılır.manşet atarken en önemli püf noltası çökmektir.</a:t>
            </a:r>
            <a:br>
              <a:rPr lang="tr-TR" dirty="0"/>
            </a:br>
            <a:r>
              <a:rPr lang="tr-TR" dirty="0"/>
              <a:t>Libero;genellikle pas manşet kullanır ama asıl işi manşet almaktır .Liberolar smaç veya servis atmazlar ve asla ön tarafta oynamazlar. Liberoların büyük bir kısmı kısa boyludur.</a:t>
            </a:r>
            <a:br>
              <a:rPr lang="tr-TR" dirty="0"/>
            </a:br>
            <a:endParaRPr lang="tr-TR" dirty="0"/>
          </a:p>
        </p:txBody>
      </p:sp>
      <p:pic>
        <p:nvPicPr>
          <p:cNvPr id="8" name="Content Placeholder 7">
            <a:extLst>
              <a:ext uri="{FF2B5EF4-FFF2-40B4-BE49-F238E27FC236}">
                <a16:creationId xmlns:a16="http://schemas.microsoft.com/office/drawing/2014/main" xmlns="" id="{36EBB8D6-EE5B-43DA-844F-E6D4ED7653F3}"/>
              </a:ext>
            </a:extLst>
          </p:cNvPr>
          <p:cNvPicPr>
            <a:picLocks noGrp="1" noChangeAspect="1"/>
          </p:cNvPicPr>
          <p:nvPr>
            <p:ph idx="1"/>
          </p:nvPr>
        </p:nvPicPr>
        <p:blipFill>
          <a:blip r:embed="rId3"/>
          <a:stretch>
            <a:fillRect/>
          </a:stretch>
        </p:blipFill>
        <p:spPr>
          <a:xfrm>
            <a:off x="-48983" y="0"/>
            <a:ext cx="3227612" cy="6857999"/>
          </a:xfrm>
        </p:spPr>
      </p:pic>
    </p:spTree>
    <p:extLst>
      <p:ext uri="{BB962C8B-B14F-4D97-AF65-F5344CB8AC3E}">
        <p14:creationId xmlns:p14="http://schemas.microsoft.com/office/powerpoint/2010/main" xmlns="" val="2104816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B5020D-1442-404D-9418-11B0C08F89E0}"/>
              </a:ext>
            </a:extLst>
          </p:cNvPr>
          <p:cNvSpPr>
            <a:spLocks noGrp="1"/>
          </p:cNvSpPr>
          <p:nvPr>
            <p:ph type="title"/>
          </p:nvPr>
        </p:nvSpPr>
        <p:spPr>
          <a:xfrm>
            <a:off x="3317874" y="0"/>
            <a:ext cx="8874125" cy="6858000"/>
          </a:xfrm>
        </p:spPr>
        <p:txBody>
          <a:bodyPr/>
          <a:lstStyle/>
          <a:p>
            <a:r>
              <a:rPr lang="tr-TR" dirty="0"/>
              <a:t>BLOK</a:t>
            </a:r>
            <a:br>
              <a:rPr lang="tr-TR" dirty="0"/>
            </a:br>
            <a:r>
              <a:rPr lang="tr-TR" dirty="0"/>
              <a:t>Libero dışınca bütün oyuncular blok yapabir. Blok gelen smaca karşı elleri düz tutup sıçrayarak yapılır . Burada önemli kural blok yapan oyuncunun ard arda iki kez topa deyememesidir.</a:t>
            </a:r>
          </a:p>
        </p:txBody>
      </p:sp>
      <p:pic>
        <p:nvPicPr>
          <p:cNvPr id="5" name="Content Placeholder 4">
            <a:extLst>
              <a:ext uri="{FF2B5EF4-FFF2-40B4-BE49-F238E27FC236}">
                <a16:creationId xmlns:a16="http://schemas.microsoft.com/office/drawing/2014/main" xmlns="" id="{4403F4A7-1048-450F-BB53-BC0EBD7766AA}"/>
              </a:ext>
            </a:extLst>
          </p:cNvPr>
          <p:cNvPicPr>
            <a:picLocks noGrp="1" noChangeAspect="1"/>
          </p:cNvPicPr>
          <p:nvPr>
            <p:ph idx="1"/>
          </p:nvPr>
        </p:nvPicPr>
        <p:blipFill>
          <a:blip r:embed="rId3"/>
          <a:stretch>
            <a:fillRect/>
          </a:stretch>
        </p:blipFill>
        <p:spPr>
          <a:xfrm>
            <a:off x="0" y="1"/>
            <a:ext cx="3317875" cy="6858000"/>
          </a:xfrm>
        </p:spPr>
      </p:pic>
    </p:spTree>
    <p:extLst>
      <p:ext uri="{BB962C8B-B14F-4D97-AF65-F5344CB8AC3E}">
        <p14:creationId xmlns:p14="http://schemas.microsoft.com/office/powerpoint/2010/main" xmlns="" val="468594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0BFC35-91B6-40B1-98E1-23DCDDA1A401}"/>
              </a:ext>
            </a:extLst>
          </p:cNvPr>
          <p:cNvSpPr>
            <a:spLocks noGrp="1"/>
          </p:cNvSpPr>
          <p:nvPr>
            <p:ph type="title"/>
          </p:nvPr>
        </p:nvSpPr>
        <p:spPr>
          <a:xfrm>
            <a:off x="2563538" y="0"/>
            <a:ext cx="9628461" cy="6857999"/>
          </a:xfrm>
        </p:spPr>
        <p:txBody>
          <a:bodyPr/>
          <a:lstStyle/>
          <a:p>
            <a:r>
              <a:rPr lang="tr-TR" dirty="0">
                <a:solidFill>
                  <a:schemeClr val="bg1"/>
                </a:solidFill>
              </a:rPr>
              <a:t>SERVİS</a:t>
            </a:r>
            <a:br>
              <a:rPr lang="tr-TR" dirty="0">
                <a:solidFill>
                  <a:schemeClr val="bg1"/>
                </a:solidFill>
              </a:rPr>
            </a:br>
            <a:r>
              <a:rPr lang="tr-TR" dirty="0">
                <a:solidFill>
                  <a:schemeClr val="bg1"/>
                </a:solidFill>
              </a:rPr>
              <a:t>Libero dışında tüm oyuncular servis atabilir.Servis oyunu başlatan atıştır.Servis alttan servis ve üstten servis olmak üzere ikiye ayrılır.</a:t>
            </a:r>
          </a:p>
        </p:txBody>
      </p:sp>
      <p:pic>
        <p:nvPicPr>
          <p:cNvPr id="5" name="Content Placeholder 4">
            <a:extLst>
              <a:ext uri="{FF2B5EF4-FFF2-40B4-BE49-F238E27FC236}">
                <a16:creationId xmlns:a16="http://schemas.microsoft.com/office/drawing/2014/main" xmlns="" id="{022F58B5-609F-42B5-8C08-B37CE8BD099F}"/>
              </a:ext>
            </a:extLst>
          </p:cNvPr>
          <p:cNvPicPr>
            <a:picLocks noGrp="1" noChangeAspect="1"/>
          </p:cNvPicPr>
          <p:nvPr>
            <p:ph idx="1"/>
          </p:nvPr>
        </p:nvPicPr>
        <p:blipFill>
          <a:blip r:embed="rId3"/>
          <a:stretch>
            <a:fillRect/>
          </a:stretch>
        </p:blipFill>
        <p:spPr>
          <a:xfrm>
            <a:off x="0" y="-1"/>
            <a:ext cx="2563538" cy="6857999"/>
          </a:xfrm>
        </p:spPr>
      </p:pic>
    </p:spTree>
    <p:extLst>
      <p:ext uri="{BB962C8B-B14F-4D97-AF65-F5344CB8AC3E}">
        <p14:creationId xmlns:p14="http://schemas.microsoft.com/office/powerpoint/2010/main" xmlns="" val="17989823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116</TotalTime>
  <Words>74</Words>
  <PresentationFormat>Özel</PresentationFormat>
  <Paragraphs>12</Paragraphs>
  <Slides>10</Slides>
  <Notes>0</Notes>
  <HiddenSlides>1</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Organic</vt:lpstr>
      <vt:lpstr>VOLEYBOL</vt:lpstr>
      <vt:lpstr>Slayt 2</vt:lpstr>
      <vt:lpstr> Voleybol her takımdan sahada 6 kişinin bulunduğu bir oyundur.Bu oyunda amaç topu kurallar dışında yere düşürmemeye çalışmaktır. Oyuncular saha içinde bir tarafta 3 oyuncu önde, 3 oyuncu arkada olacak şekilde yerleşir.  Bir maç en  fazla 5 set oynanabilir. 3 set alan takım maçı kazanır.setler 25 sayıdan oluşur ancak son set 15 sayıdan oluşur.Setin bitmesi için iki takım arasında en az 2 sayı olması gerekir.  </vt:lpstr>
      <vt:lpstr>Bir voleybol maçında toplam 6 hakem görev yapar. Bunlar 1 baş hakem ,1 yardımcı hakem,  2 yazı hakemi ,2 çizgi hakemi olmak üzere görev yaparlar. Baş hakemler maçı yönetir ve yardımcı hakem de onu tekrarlar.Çizgi hakemleri topun çizginin içinde veya dışında olduğunu belirler.Son olarak da yazı hakemleri belgeler tutar ve maçın sayılarını yazar.</vt:lpstr>
      <vt:lpstr>PAS , PASÖR Pas;topu iki elin arasına alarak parmaklarla topu göndermektir . Eğer topu atarken topu tutarsak taşıma yapmış oluruz ve sayı karşı takıma verilir. Pasör  smaç vurmaz sadece smaç vurmaları için smaçörlere top kaldırır.</vt:lpstr>
      <vt:lpstr>SMAÇ , SMAÇÖR Smaç;tek elin içiyle topa vurularak karşı sahaya gönderilir.Smaç sadece topu karşı tarafa gönderirken kullanılır. Smaçör;kendine gelen topu smaçla karşıya gönderir.smaçörler ön tarfta kenarlarda , ön ortada ve arka ortada bulunur</vt:lpstr>
      <vt:lpstr>MANŞET , LİBERO Manşet;iki kolu birleştirerek atılır.manşet atarken en önemli püf noltası çökmektir. Libero;genellikle pas manşet kullanır ama asıl işi manşet almaktır .Liberolar smaç veya servis atmazlar ve asla ön tarafta oynamazlar. Liberoların büyük bir kısmı kısa boyludur. </vt:lpstr>
      <vt:lpstr>BLOK Libero dışınca bütün oyuncular blok yapabir. Blok gelen smaca karşı elleri düz tutup sıçrayarak yapılır . Burada önemli kural blok yapan oyuncunun ard arda iki kez topa deyememesidir.</vt:lpstr>
      <vt:lpstr>SERVİS Libero dışında tüm oyuncular servis atabilir.Servis oyunu başlatan atıştır.Servis alttan servis ve üstten servis olmak üzere ikiye ayrılır.</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2017-12-20T20:16:00Z</dcterms:created>
  <dcterms:modified xsi:type="dcterms:W3CDTF">2018-01-10T14:20:15Z</dcterms:modified>
  <cp:category>www.sorubak.com</cp:category>
</cp:coreProperties>
</file>