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2" r:id="rId5"/>
    <p:sldId id="259" r:id="rId6"/>
    <p:sldId id="261" r:id="rId7"/>
    <p:sldId id="260" r:id="rId8"/>
    <p:sldId id="263" r:id="rId9"/>
    <p:sldId id="264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49E3C-08E9-49FA-9D9D-61616FE9124C}" type="datetimeFigureOut">
              <a:rPr lang="tr-TR" smtClean="0"/>
              <a:t>24/12/2017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55C33-03B8-47BA-BCD5-8F612C43108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55C33-03B8-47BA-BCD5-8F612C43108C}" type="slidenum">
              <a:rPr lang="tr-TR" smtClean="0"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4778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6363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51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6539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267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765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20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5837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07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3614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678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47001-7E45-4E05-AD03-AF032B9FC1B7}" type="datetimeFigureOut">
              <a:rPr lang="tr-TR" smtClean="0"/>
              <a:pPr/>
              <a:t>24/12/2017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EFE67-35A9-4A0E-B481-3F868FC775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411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41695" y="0"/>
            <a:ext cx="138934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33015" y="1214438"/>
            <a:ext cx="9144000" cy="2387600"/>
          </a:xfrm>
        </p:spPr>
        <p:txBody>
          <a:bodyPr/>
          <a:lstStyle/>
          <a:p>
            <a:r>
              <a:rPr lang="tr-TR" dirty="0" smtClean="0"/>
              <a:t>SÖZCÜKTE ANLAM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9352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Eş Sesli(Sesteş) Sözcükler: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56346" y="1201002"/>
            <a:ext cx="10035654" cy="5656997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Yazılış ve okunuşları farklı olup anlamları aynı olan sözcüklere </a:t>
            </a:r>
            <a:r>
              <a:rPr lang="tr-TR" sz="3200" dirty="0" smtClean="0">
                <a:solidFill>
                  <a:srgbClr val="00B0F0"/>
                </a:solidFill>
              </a:rPr>
              <a:t>eş sesli (sesteş) </a:t>
            </a:r>
            <a:r>
              <a:rPr lang="tr-TR" sz="3200" dirty="0" smtClean="0"/>
              <a:t>sözcükler denir.</a:t>
            </a:r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Örnek:</a:t>
            </a:r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                        </a:t>
            </a:r>
            <a:r>
              <a:rPr lang="tr-TR" sz="3200" dirty="0" smtClean="0"/>
              <a:t>Annem, çay içmeyi çok sever. (içecek)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7030A0"/>
                </a:solidFill>
              </a:rPr>
              <a:t>ÇAY               </a:t>
            </a:r>
            <a:r>
              <a:rPr lang="tr-TR" sz="3200" dirty="0" smtClean="0"/>
              <a:t>Çayın oralarda piknik yaptık. (akarsu)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7030A0"/>
                </a:solidFill>
              </a:rPr>
              <a:t>GÜL            </a:t>
            </a:r>
            <a:r>
              <a:rPr lang="tr-TR" sz="3200" dirty="0" smtClean="0"/>
              <a:t>Esprisi komik olmasa da çok güldüm.(eylem)</a:t>
            </a:r>
          </a:p>
          <a:p>
            <a:pPr algn="l"/>
            <a:r>
              <a:rPr lang="tr-TR" sz="3200" dirty="0"/>
              <a:t> </a:t>
            </a:r>
            <a:r>
              <a:rPr lang="tr-TR" sz="3200" dirty="0" smtClean="0"/>
              <a:t>                        Anneme gül aldım.(bitki)</a:t>
            </a:r>
            <a:endParaRPr lang="tr-TR" sz="3200" dirty="0"/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3418764" y="2906973"/>
            <a:ext cx="948520" cy="522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3418764" y="3563776"/>
            <a:ext cx="1071349" cy="175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3418764" y="4568589"/>
            <a:ext cx="948520" cy="716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3418764" y="4879075"/>
            <a:ext cx="948520" cy="255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5609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              Çok Anlamlılık: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69994" y="1201002"/>
            <a:ext cx="10022006" cy="5656997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Türkçe de bir sözcük birden fazla anlamda kullanılabilir. Buna </a:t>
            </a:r>
            <a:r>
              <a:rPr lang="tr-TR" sz="3200" dirty="0" smtClean="0">
                <a:solidFill>
                  <a:srgbClr val="00B0F0"/>
                </a:solidFill>
              </a:rPr>
              <a:t>çok anlamlılık </a:t>
            </a:r>
            <a:r>
              <a:rPr lang="tr-TR" sz="3200" dirty="0" smtClean="0"/>
              <a:t>denir.</a:t>
            </a:r>
          </a:p>
          <a:p>
            <a:pPr algn="l"/>
            <a:endParaRPr lang="tr-TR" sz="3200" dirty="0" smtClean="0"/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Örnek:</a:t>
            </a: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Ablam doğum günüm için harika bir hediye </a:t>
            </a:r>
            <a:r>
              <a:rPr lang="tr-TR" sz="3200" u="sng" dirty="0" smtClean="0">
                <a:solidFill>
                  <a:srgbClr val="7030A0"/>
                </a:solidFill>
              </a:rPr>
              <a:t>almış</a:t>
            </a:r>
            <a:r>
              <a:rPr lang="tr-TR" sz="3200" dirty="0" smtClean="0"/>
              <a:t>.</a:t>
            </a:r>
          </a:p>
          <a:p>
            <a:pPr algn="l"/>
            <a:r>
              <a:rPr lang="tr-TR" sz="3200" dirty="0" smtClean="0"/>
              <a:t>                                                                                  </a:t>
            </a:r>
            <a:r>
              <a:rPr lang="tr-TR" dirty="0" smtClean="0">
                <a:solidFill>
                  <a:srgbClr val="7030A0"/>
                </a:solidFill>
              </a:rPr>
              <a:t>satın almak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Çantam o kadar doldu ki başka hiçbir şey </a:t>
            </a:r>
            <a:r>
              <a:rPr lang="tr-TR" sz="3200" u="sng" dirty="0" smtClean="0">
                <a:solidFill>
                  <a:srgbClr val="7030A0"/>
                </a:solidFill>
              </a:rPr>
              <a:t>almadı</a:t>
            </a:r>
            <a:r>
              <a:rPr lang="tr-TR" sz="3200" dirty="0" smtClean="0"/>
              <a:t>.</a:t>
            </a:r>
          </a:p>
          <a:p>
            <a:pPr algn="l"/>
            <a:r>
              <a:rPr lang="tr-TR" dirty="0" smtClean="0"/>
              <a:t>                                                                                                          </a:t>
            </a:r>
            <a:r>
              <a:rPr lang="tr-TR" dirty="0" smtClean="0">
                <a:solidFill>
                  <a:srgbClr val="7030A0"/>
                </a:solidFill>
              </a:rPr>
              <a:t>sığmamak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Işık çok parlaktı, gözümü </a:t>
            </a:r>
            <a:r>
              <a:rPr lang="tr-TR" sz="3200" u="sng" dirty="0" smtClean="0">
                <a:solidFill>
                  <a:srgbClr val="7030A0"/>
                </a:solidFill>
              </a:rPr>
              <a:t>aldı</a:t>
            </a:r>
            <a:r>
              <a:rPr lang="tr-TR" sz="3200" dirty="0" smtClean="0"/>
              <a:t>.</a:t>
            </a:r>
          </a:p>
          <a:p>
            <a:pPr algn="l"/>
            <a:r>
              <a:rPr lang="tr-TR" sz="3200" dirty="0" smtClean="0"/>
              <a:t>                                              </a:t>
            </a:r>
            <a:r>
              <a:rPr lang="tr-TR" dirty="0" smtClean="0">
                <a:solidFill>
                  <a:srgbClr val="7030A0"/>
                </a:solidFill>
              </a:rPr>
              <a:t>kamaşmak</a:t>
            </a:r>
          </a:p>
          <a:p>
            <a:pPr algn="l"/>
            <a:endParaRPr lang="tr-TR" dirty="0" smtClean="0"/>
          </a:p>
          <a:p>
            <a:pPr algn="l"/>
            <a:endParaRPr lang="tr-TR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301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pPr algn="l"/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Yakın Anlamlılık: 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56346" y="1078174"/>
            <a:ext cx="10035654" cy="5779826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Cümleye göre birbirlerinin yerlerine göre kullanılabilen sözcüklere denir.</a:t>
            </a:r>
          </a:p>
          <a:p>
            <a:pPr algn="l"/>
            <a:endParaRPr lang="tr-TR" sz="3200" dirty="0" smtClean="0"/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küsmek- darılmak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görmek-bakmak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usanmak-bıkmak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duymak-işitmek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75557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BAŞLIKLAR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29050" y="1542197"/>
            <a:ext cx="10062949" cy="531580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Gerçek Anlamlı Sözcükler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Mecaz Anlamlı Sözcükler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Terim Anlamlı Sözcükler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Eş Anlamlı(Anlamdaş</a:t>
            </a:r>
            <a:r>
              <a:rPr lang="tr-TR" sz="3600" dirty="0"/>
              <a:t>)</a:t>
            </a:r>
            <a:r>
              <a:rPr lang="tr-TR" sz="3600" dirty="0" smtClean="0"/>
              <a:t> Sözcükler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Zıt</a:t>
            </a:r>
            <a:r>
              <a:rPr lang="tr-TR" sz="3600" dirty="0"/>
              <a:t>(Karşıt) </a:t>
            </a:r>
            <a:r>
              <a:rPr lang="tr-TR" sz="3600" dirty="0" smtClean="0"/>
              <a:t> Anlamlı Sözcükler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Eş Sesli (Sesteş) Sözcükler</a:t>
            </a:r>
          </a:p>
        </p:txBody>
      </p:sp>
    </p:spTree>
    <p:extLst>
      <p:ext uri="{BB962C8B-B14F-4D97-AF65-F5344CB8AC3E}">
        <p14:creationId xmlns:p14="http://schemas.microsoft.com/office/powerpoint/2010/main" xmlns="" val="158613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		  Gerçek Anlamlı Sözcükler: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201002"/>
            <a:ext cx="12192000" cy="5656997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		Bir sözcüğün akla gelen ilk anlamına ve resmiyete                   		    kavuşmuş olan sözcüklere </a:t>
            </a:r>
            <a:r>
              <a:rPr lang="tr-TR" sz="3200" dirty="0" smtClean="0">
                <a:solidFill>
                  <a:srgbClr val="002060"/>
                </a:solidFill>
              </a:rPr>
              <a:t>gerçek anlamlı sözcükler </a:t>
            </a:r>
            <a:r>
              <a:rPr lang="tr-TR" sz="3200" dirty="0" smtClean="0"/>
              <a:t>denir.</a:t>
            </a:r>
          </a:p>
          <a:p>
            <a:pPr algn="l"/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                        </a:t>
            </a:r>
          </a:p>
          <a:p>
            <a:pPr algn="l"/>
            <a:r>
              <a:rPr lang="tr-TR" sz="3200" dirty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		</a:t>
            </a:r>
            <a:r>
              <a:rPr lang="tr-TR" sz="3200" dirty="0" smtClean="0">
                <a:solidFill>
                  <a:srgbClr val="00B050"/>
                </a:solidFill>
              </a:rPr>
              <a:t>Örnek:</a:t>
            </a:r>
          </a:p>
          <a:p>
            <a:pPr marL="3657600" lvl="7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Hemşirenin yaptığı </a:t>
            </a:r>
            <a:r>
              <a:rPr lang="tr-TR" sz="3200" dirty="0" smtClean="0">
                <a:solidFill>
                  <a:srgbClr val="0070C0"/>
                </a:solidFill>
              </a:rPr>
              <a:t>iğne</a:t>
            </a:r>
            <a:r>
              <a:rPr lang="tr-TR" sz="3200" dirty="0" smtClean="0"/>
              <a:t> canımı çok acıttı.</a:t>
            </a:r>
          </a:p>
          <a:p>
            <a:pPr marL="3657600" lvl="7" indent="-457200" algn="l"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0070C0"/>
                </a:solidFill>
              </a:rPr>
              <a:t>Karanlık</a:t>
            </a:r>
            <a:r>
              <a:rPr lang="tr-TR" sz="3200" dirty="0" smtClean="0"/>
              <a:t>tan korkmak bana göre çok komik.</a:t>
            </a:r>
          </a:p>
          <a:p>
            <a:pPr marL="3657600" lvl="7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Öğretmenimin verdiği </a:t>
            </a:r>
            <a:r>
              <a:rPr lang="tr-TR" sz="3200" dirty="0" smtClean="0">
                <a:solidFill>
                  <a:srgbClr val="0070C0"/>
                </a:solidFill>
              </a:rPr>
              <a:t>ödev</a:t>
            </a:r>
            <a:r>
              <a:rPr lang="tr-TR" sz="3200" dirty="0" smtClean="0"/>
              <a:t>ler o kadar fazlaydı ki oyun oynayacak zamanım olmadı.</a:t>
            </a:r>
          </a:p>
          <a:p>
            <a:pPr marL="3657600" lvl="7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Dedem, bahçede </a:t>
            </a:r>
            <a:r>
              <a:rPr lang="tr-TR" sz="3200" dirty="0" smtClean="0">
                <a:solidFill>
                  <a:srgbClr val="0070C0"/>
                </a:solidFill>
              </a:rPr>
              <a:t>odun</a:t>
            </a:r>
            <a:r>
              <a:rPr lang="tr-TR" sz="3200" dirty="0" smtClean="0"/>
              <a:t>ları kırıyordu.</a:t>
            </a:r>
            <a:r>
              <a:rPr lang="tr-TR" sz="3200" dirty="0"/>
              <a:t>	</a:t>
            </a:r>
            <a:r>
              <a:rPr lang="tr-TR" sz="3200" dirty="0" smtClean="0"/>
              <a:t>		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10718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Mecaz Anlamlı Sözcükler: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42698" y="1201003"/>
            <a:ext cx="10049301" cy="5656996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Bir sözcüğün gerçek anlamından uzaklaşmasıyla, başka bir anlam kazanmasına</a:t>
            </a:r>
            <a:r>
              <a:rPr lang="tr-TR" sz="3200" dirty="0" smtClean="0">
                <a:solidFill>
                  <a:srgbClr val="002060"/>
                </a:solidFill>
              </a:rPr>
              <a:t> mecaz anlamlı sözcükler </a:t>
            </a:r>
            <a:r>
              <a:rPr lang="tr-TR" sz="3200" dirty="0" smtClean="0"/>
              <a:t>denir. Genelde soyut anlamlıdır.</a:t>
            </a:r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Onca yaşadığımız şeyden sonra bana çok </a:t>
            </a:r>
            <a:r>
              <a:rPr lang="tr-TR" sz="3200" dirty="0" smtClean="0">
                <a:solidFill>
                  <a:srgbClr val="0070C0"/>
                </a:solidFill>
              </a:rPr>
              <a:t>soğuk</a:t>
            </a:r>
            <a:r>
              <a:rPr lang="tr-TR" sz="3200" dirty="0" smtClean="0"/>
              <a:t> davrandı.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0070C0"/>
                </a:solidFill>
              </a:rPr>
              <a:t>Karanlık</a:t>
            </a:r>
            <a:r>
              <a:rPr lang="tr-TR" sz="3200" dirty="0" smtClean="0"/>
              <a:t> işlerden artık kurtulmak istiyordu.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O ormandan geçmek </a:t>
            </a:r>
            <a:r>
              <a:rPr lang="tr-TR" sz="3200" dirty="0" smtClean="0">
                <a:solidFill>
                  <a:srgbClr val="0070C0"/>
                </a:solidFill>
              </a:rPr>
              <a:t>yürek</a:t>
            </a:r>
            <a:r>
              <a:rPr lang="tr-TR" sz="3200" dirty="0" smtClean="0"/>
              <a:t> ister.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Son yaptığı hareketle </a:t>
            </a:r>
            <a:r>
              <a:rPr lang="tr-TR" sz="3200" dirty="0" smtClean="0">
                <a:solidFill>
                  <a:srgbClr val="0070C0"/>
                </a:solidFill>
              </a:rPr>
              <a:t>gözümden düştü</a:t>
            </a:r>
            <a:r>
              <a:rPr lang="tr-TR" sz="3200" dirty="0" smtClean="0"/>
              <a:t>.</a:t>
            </a:r>
          </a:p>
          <a:p>
            <a:pPr algn="l"/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51248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Terim Anlamlı Sözcükler: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033516" y="1064526"/>
            <a:ext cx="10158484" cy="5793474"/>
          </a:xfrm>
        </p:spPr>
        <p:txBody>
          <a:bodyPr/>
          <a:lstStyle/>
          <a:p>
            <a:pPr algn="l"/>
            <a:r>
              <a:rPr lang="tr-TR" dirty="0" smtClean="0"/>
              <a:t>	</a:t>
            </a:r>
            <a:r>
              <a:rPr lang="tr-TR" sz="3200" dirty="0" smtClean="0"/>
              <a:t>Bir sözcüğün sanat, spor, edebiyat, meslek gibi dalların özel kavramlarına terim anlamlı sözcükler denir.</a:t>
            </a:r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Ağaç </a:t>
            </a:r>
            <a:r>
              <a:rPr lang="tr-TR" sz="3200" dirty="0" smtClean="0">
                <a:solidFill>
                  <a:srgbClr val="0070C0"/>
                </a:solidFill>
              </a:rPr>
              <a:t>kök</a:t>
            </a:r>
            <a:r>
              <a:rPr lang="tr-TR" sz="3200" dirty="0" smtClean="0"/>
              <a:t>ünden sökülmüştü. – terim değil.-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Türkçe öğretmenimiz </a:t>
            </a:r>
            <a:r>
              <a:rPr lang="tr-TR" sz="3200" dirty="0" smtClean="0">
                <a:solidFill>
                  <a:srgbClr val="0070C0"/>
                </a:solidFill>
              </a:rPr>
              <a:t>kök</a:t>
            </a:r>
            <a:r>
              <a:rPr lang="tr-TR" sz="3200" dirty="0" smtClean="0"/>
              <a:t> ve ek konusunu anlattı. –terim-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Annem eski </a:t>
            </a:r>
            <a:r>
              <a:rPr lang="tr-TR" sz="3200" dirty="0" smtClean="0">
                <a:solidFill>
                  <a:srgbClr val="0070C0"/>
                </a:solidFill>
              </a:rPr>
              <a:t>perde</a:t>
            </a:r>
            <a:r>
              <a:rPr lang="tr-TR" sz="3200" dirty="0" smtClean="0"/>
              <a:t>leri görünce bu evden vazgeçti. –terim değil.-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Tiyatronun en azından ikinci </a:t>
            </a:r>
            <a:r>
              <a:rPr lang="tr-TR" sz="3200" dirty="0" smtClean="0">
                <a:solidFill>
                  <a:srgbClr val="0070C0"/>
                </a:solidFill>
              </a:rPr>
              <a:t>perde</a:t>
            </a:r>
            <a:r>
              <a:rPr lang="tr-TR" sz="3200" dirty="0" smtClean="0"/>
              <a:t>sine yetişebilmek beni mutlu etti. –terim-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56816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/>
              <a:t>            </a:t>
            </a:r>
            <a:r>
              <a:rPr lang="tr-TR" dirty="0" smtClean="0">
                <a:solidFill>
                  <a:srgbClr val="FF0000"/>
                </a:solidFill>
              </a:rPr>
              <a:t>Eş Anlamlı(Anlamdaş) Sözcükler: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56346" y="1064525"/>
            <a:ext cx="10035654" cy="5793474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Yazılış ve okunuşları farklı olup, aynı anlama gelen sözcüklere eş anlamlı(anlamdaş) sözcükler denir.</a:t>
            </a:r>
          </a:p>
          <a:p>
            <a:pPr algn="l"/>
            <a:r>
              <a:rPr lang="tr-TR" sz="32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uçak-</a:t>
            </a:r>
            <a:r>
              <a:rPr lang="tr-TR" sz="3200" dirty="0" err="1" smtClean="0"/>
              <a:t>teyyare</a:t>
            </a: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okul-mektep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öğretmen-muallim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al-kırmızı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ihtiyar-yaşlı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sonbahar-güz</a:t>
            </a:r>
          </a:p>
          <a:p>
            <a:pPr algn="l"/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28407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UYARI: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56346" y="1201002"/>
            <a:ext cx="10035654" cy="5656997"/>
          </a:xfrm>
        </p:spPr>
        <p:txBody>
          <a:bodyPr/>
          <a:lstStyle/>
          <a:p>
            <a:pPr algn="l"/>
            <a:endParaRPr lang="tr-TR" dirty="0" smtClean="0"/>
          </a:p>
          <a:p>
            <a:pPr algn="l"/>
            <a:r>
              <a:rPr lang="tr-TR" sz="3200" dirty="0"/>
              <a:t>	</a:t>
            </a:r>
            <a:r>
              <a:rPr lang="tr-TR" sz="4000" dirty="0" smtClean="0"/>
              <a:t>Bir cümlede eş anlamlı sözcüklerin sadece birini kullanmak gerekir.</a:t>
            </a:r>
          </a:p>
          <a:p>
            <a:pPr algn="l"/>
            <a:endParaRPr lang="tr-TR" sz="4000" dirty="0" smtClean="0"/>
          </a:p>
          <a:p>
            <a:pPr algn="l"/>
            <a:r>
              <a:rPr lang="tr-TR" sz="40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Söylediklerinden sonra hiçbir sorum, sualim kalmadı.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57721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Zıt (Karşıt) Anlamlı Sözcükler: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69994" y="1201002"/>
            <a:ext cx="10022006" cy="5656997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Birbirinin tam tersini ifade eden sözcüklere </a:t>
            </a:r>
            <a:r>
              <a:rPr lang="tr-TR" sz="3600" dirty="0" smtClean="0">
                <a:solidFill>
                  <a:srgbClr val="0070C0"/>
                </a:solidFill>
              </a:rPr>
              <a:t>zıt anlamlı sözcükler</a:t>
            </a:r>
            <a:r>
              <a:rPr lang="tr-TR" sz="3600" dirty="0" smtClean="0"/>
              <a:t> denir.</a:t>
            </a:r>
          </a:p>
          <a:p>
            <a:pPr algn="l"/>
            <a:r>
              <a:rPr lang="tr-TR" sz="36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uzun-kısa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bol-dar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soğuk-sıcak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ince-kalın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bayat-taze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60448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ürkçe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0100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UYARI: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10937" y="1433014"/>
            <a:ext cx="9981063" cy="5656997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Bir sözcüğün olumsuz ek almış (‘‘-me, -</a:t>
            </a:r>
            <a:r>
              <a:rPr lang="tr-TR" sz="3600" dirty="0" err="1" smtClean="0"/>
              <a:t>ma</a:t>
            </a:r>
            <a:r>
              <a:rPr lang="tr-TR" sz="3600" dirty="0" smtClean="0"/>
              <a:t>’’) hali, o sözcüğün zıt anlamlısı olmaz. O sözcüğü </a:t>
            </a:r>
            <a:r>
              <a:rPr lang="tr-TR" sz="3600" dirty="0" smtClean="0">
                <a:solidFill>
                  <a:srgbClr val="0070C0"/>
                </a:solidFill>
              </a:rPr>
              <a:t>olumsuzunu</a:t>
            </a:r>
            <a:r>
              <a:rPr lang="tr-TR" sz="3600" dirty="0" smtClean="0"/>
              <a:t> yapmış oluruz.</a:t>
            </a:r>
          </a:p>
          <a:p>
            <a:pPr algn="l"/>
            <a:r>
              <a:rPr lang="tr-TR" sz="3600" dirty="0" smtClean="0">
                <a:solidFill>
                  <a:srgbClr val="00B050"/>
                </a:solidFill>
              </a:rPr>
              <a:t>Örnek: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tatlı-</a:t>
            </a:r>
            <a:r>
              <a:rPr lang="tr-TR" sz="3600" dirty="0" smtClean="0">
                <a:solidFill>
                  <a:srgbClr val="7030A0"/>
                </a:solidFill>
              </a:rPr>
              <a:t>tatsız olmaz. </a:t>
            </a:r>
            <a:r>
              <a:rPr lang="tr-TR" sz="3600" dirty="0" smtClean="0"/>
              <a:t>tatlı-acı</a:t>
            </a:r>
            <a:r>
              <a:rPr lang="tr-TR" sz="3600" dirty="0" smtClean="0">
                <a:solidFill>
                  <a:srgbClr val="7030A0"/>
                </a:solidFill>
              </a:rPr>
              <a:t> olur.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git-</a:t>
            </a:r>
            <a:r>
              <a:rPr lang="tr-TR" sz="3600" dirty="0" smtClean="0">
                <a:solidFill>
                  <a:srgbClr val="7030A0"/>
                </a:solidFill>
              </a:rPr>
              <a:t>gitme olmaz. </a:t>
            </a:r>
            <a:r>
              <a:rPr lang="tr-TR" sz="3600" dirty="0" smtClean="0"/>
              <a:t>gel-git</a:t>
            </a:r>
            <a:r>
              <a:rPr lang="tr-TR" sz="3600" dirty="0" smtClean="0">
                <a:solidFill>
                  <a:srgbClr val="7030A0"/>
                </a:solidFill>
              </a:rPr>
              <a:t> olur.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33052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282</Words>
  <PresentationFormat>Özel</PresentationFormat>
  <Paragraphs>87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Office Teması</vt:lpstr>
      <vt:lpstr>SÖZCÜKTE ANLAM</vt:lpstr>
      <vt:lpstr>BAŞLIKLAR</vt:lpstr>
      <vt:lpstr>    Gerçek Anlamlı Sözcükler:</vt:lpstr>
      <vt:lpstr>Mecaz Anlamlı Sözcükler:</vt:lpstr>
      <vt:lpstr>Terim Anlamlı Sözcükler:</vt:lpstr>
      <vt:lpstr>            Eş Anlamlı(Anlamdaş) Sözcükler:</vt:lpstr>
      <vt:lpstr>UYARI:</vt:lpstr>
      <vt:lpstr>       Zıt (Karşıt) Anlamlı Sözcükler:</vt:lpstr>
      <vt:lpstr>UYARI:</vt:lpstr>
      <vt:lpstr> Eş Sesli(Sesteş) Sözcükler:</vt:lpstr>
      <vt:lpstr>              Çok Anlamlılık:</vt:lpstr>
      <vt:lpstr>             Yakın Anlamlılık: 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2017-12-06T22:15:59Z</dcterms:created>
  <dcterms:modified xsi:type="dcterms:W3CDTF">2017-12-24T11:37:49Z</dcterms:modified>
  <cp:category>www.sorubak.com</cp:category>
</cp:coreProperties>
</file>