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0" r:id="rId2"/>
    <p:sldId id="257" r:id="rId3"/>
    <p:sldId id="259" r:id="rId4"/>
    <p:sldId id="297" r:id="rId5"/>
    <p:sldId id="263" r:id="rId6"/>
    <p:sldId id="281" r:id="rId7"/>
    <p:sldId id="298" r:id="rId8"/>
    <p:sldId id="260" r:id="rId9"/>
    <p:sldId id="275" r:id="rId10"/>
    <p:sldId id="261" r:id="rId11"/>
    <p:sldId id="269" r:id="rId12"/>
    <p:sldId id="262" r:id="rId13"/>
    <p:sldId id="264" r:id="rId14"/>
    <p:sldId id="292" r:id="rId15"/>
    <p:sldId id="265" r:id="rId16"/>
    <p:sldId id="291" r:id="rId17"/>
    <p:sldId id="266" r:id="rId18"/>
    <p:sldId id="267" r:id="rId19"/>
    <p:sldId id="268" r:id="rId20"/>
    <p:sldId id="270" r:id="rId21"/>
    <p:sldId id="271" r:id="rId22"/>
    <p:sldId id="272" r:id="rId23"/>
    <p:sldId id="279" r:id="rId24"/>
    <p:sldId id="273" r:id="rId25"/>
    <p:sldId id="290" r:id="rId26"/>
    <p:sldId id="274" r:id="rId27"/>
    <p:sldId id="289" r:id="rId28"/>
    <p:sldId id="276" r:id="rId29"/>
    <p:sldId id="277" r:id="rId30"/>
    <p:sldId id="278" r:id="rId31"/>
    <p:sldId id="280" r:id="rId32"/>
    <p:sldId id="282" r:id="rId33"/>
    <p:sldId id="283" r:id="rId34"/>
    <p:sldId id="284" r:id="rId35"/>
    <p:sldId id="285" r:id="rId36"/>
    <p:sldId id="286" r:id="rId37"/>
    <p:sldId id="293" r:id="rId38"/>
    <p:sldId id="287" r:id="rId39"/>
    <p:sldId id="288" r:id="rId40"/>
    <p:sldId id="294" r:id="rId41"/>
    <p:sldId id="295" r:id="rId42"/>
    <p:sldId id="296" r:id="rId43"/>
    <p:sldId id="299" r:id="rId4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9966FF"/>
    <a:srgbClr val="FF9999"/>
    <a:srgbClr val="FF0066"/>
    <a:srgbClr val="CC99FF"/>
    <a:srgbClr val="993366"/>
    <a:srgbClr val="A50021"/>
    <a:srgbClr val="0DD7FF"/>
    <a:srgbClr val="FF6600"/>
    <a:srgbClr val="FFCC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14/01/2018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14/01/2018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2031864"/>
            <a:ext cx="6425863" cy="1754326"/>
          </a:xfrm>
          <a:prstGeom prst="rect">
            <a:avLst/>
          </a:prstGeom>
          <a:noFill/>
        </p:spPr>
        <p:txBody>
          <a:bodyPr wrap="none" lIns="91440" tIns="45720" rIns="91440" bIns="45720">
            <a:spAutoFit/>
          </a:bodyPr>
          <a:lstStyle/>
          <a:p>
            <a:pPr algn="ctr"/>
            <a:r>
              <a:rPr lang="tr-TR"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Osmanlı Devleti </a:t>
            </a:r>
          </a:p>
          <a:p>
            <a:pPr algn="ctr"/>
            <a:r>
              <a:rPr lang="tr-TR"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Kuruluş Devri Olayları</a:t>
            </a:r>
            <a:endParaRPr lang="tr-TR"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28596" y="428604"/>
            <a:ext cx="8286808" cy="914400"/>
          </a:xfrm>
          <a:prstGeom prst="roundRect">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b="1" dirty="0" smtClean="0">
                <a:solidFill>
                  <a:schemeClr val="tx1"/>
                </a:solidFill>
                <a:latin typeface="Comic Sans MS" pitchFamily="66" charset="0"/>
              </a:rPr>
              <a:t>1299’da adına para bastırarak bağımsızlığını ilan etti.</a:t>
            </a:r>
          </a:p>
          <a:p>
            <a:pPr algn="ctr"/>
            <a:endParaRPr lang="tr-TR" sz="2400" dirty="0">
              <a:solidFill>
                <a:schemeClr val="tx1"/>
              </a:solidFill>
              <a:latin typeface="Comic Sans MS" pitchFamily="66" charset="0"/>
            </a:endParaRPr>
          </a:p>
        </p:txBody>
      </p:sp>
      <p:sp>
        <p:nvSpPr>
          <p:cNvPr id="3" name="2 Sağ Ok"/>
          <p:cNvSpPr/>
          <p:nvPr/>
        </p:nvSpPr>
        <p:spPr>
          <a:xfrm>
            <a:off x="642910" y="1857364"/>
            <a:ext cx="2571768" cy="1270450"/>
          </a:xfrm>
          <a:prstGeom prst="righ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OSMANLI</a:t>
            </a:r>
            <a:endParaRPr lang="tr-TR" b="1" dirty="0">
              <a:solidFill>
                <a:schemeClr val="tx1"/>
              </a:solidFill>
              <a:latin typeface="Comic Sans MS" pitchFamily="66" charset="0"/>
            </a:endParaRPr>
          </a:p>
        </p:txBody>
      </p:sp>
      <p:sp>
        <p:nvSpPr>
          <p:cNvPr id="4" name="3 Patlama 1"/>
          <p:cNvSpPr/>
          <p:nvPr/>
        </p:nvSpPr>
        <p:spPr>
          <a:xfrm>
            <a:off x="3357554" y="1214422"/>
            <a:ext cx="3500462" cy="3143272"/>
          </a:xfrm>
          <a:prstGeom prst="irregularSeal1">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KOYUNHİSAR BAFEON  </a:t>
            </a:r>
          </a:p>
          <a:p>
            <a:pPr algn="ctr"/>
            <a:r>
              <a:rPr lang="tr-TR" sz="2000" b="1" dirty="0" smtClean="0">
                <a:solidFill>
                  <a:schemeClr val="tx1"/>
                </a:solidFill>
                <a:latin typeface="Comic Sans MS" pitchFamily="66" charset="0"/>
              </a:rPr>
              <a:t>SAVAŞI</a:t>
            </a:r>
            <a:endParaRPr lang="tr-TR" sz="2000" b="1" dirty="0">
              <a:solidFill>
                <a:schemeClr val="tx1"/>
              </a:solidFill>
              <a:latin typeface="Comic Sans MS" pitchFamily="66" charset="0"/>
            </a:endParaRPr>
          </a:p>
        </p:txBody>
      </p:sp>
      <p:sp>
        <p:nvSpPr>
          <p:cNvPr id="5" name="4 Sol Ok"/>
          <p:cNvSpPr/>
          <p:nvPr/>
        </p:nvSpPr>
        <p:spPr>
          <a:xfrm>
            <a:off x="6929454" y="2000240"/>
            <a:ext cx="2071702" cy="1214446"/>
          </a:xfrm>
          <a:prstGeom prst="leftArrow">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BİZANS</a:t>
            </a:r>
            <a:endParaRPr lang="tr-TR" sz="2800" b="1" dirty="0">
              <a:solidFill>
                <a:schemeClr val="tx1"/>
              </a:solidFill>
              <a:latin typeface="Comic Sans MS" pitchFamily="66" charset="0"/>
            </a:endParaRPr>
          </a:p>
        </p:txBody>
      </p:sp>
      <p:sp>
        <p:nvSpPr>
          <p:cNvPr id="6" name="5 Yukarı Ok Belirtme Çizgisi"/>
          <p:cNvSpPr/>
          <p:nvPr/>
        </p:nvSpPr>
        <p:spPr>
          <a:xfrm>
            <a:off x="785786" y="3929066"/>
            <a:ext cx="7715304" cy="1428760"/>
          </a:xfrm>
          <a:prstGeom prst="upArrowCallou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KOYUNHİSAR SAVAŞI İLK OSMANLI-BİZANS SAVAŞIDIR.</a:t>
            </a:r>
            <a:endParaRPr lang="tr-TR" sz="2400" b="1" dirty="0">
              <a:solidFill>
                <a:schemeClr val="tx1"/>
              </a:solidFill>
              <a:latin typeface="Comic Sans MS" pitchFamily="66" charset="0"/>
            </a:endParaRPr>
          </a:p>
        </p:txBody>
      </p:sp>
      <p:sp>
        <p:nvSpPr>
          <p:cNvPr id="7" name="6 Dikdörtgen"/>
          <p:cNvSpPr/>
          <p:nvPr/>
        </p:nvSpPr>
        <p:spPr>
          <a:xfrm>
            <a:off x="714348" y="5572140"/>
            <a:ext cx="3714776" cy="914400"/>
          </a:xfrm>
          <a:prstGeom prst="rect">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b="1" dirty="0" smtClean="0">
              <a:solidFill>
                <a:schemeClr val="tx1"/>
              </a:solidFill>
              <a:latin typeface="Comic Sans MS" pitchFamily="66" charset="0"/>
            </a:endParaRPr>
          </a:p>
          <a:p>
            <a:pPr lvl="0" algn="ctr"/>
            <a:r>
              <a:rPr lang="tr-TR" b="1" dirty="0" err="1" smtClean="0">
                <a:solidFill>
                  <a:schemeClr val="tx1"/>
                </a:solidFill>
                <a:latin typeface="Comic Sans MS" pitchFamily="66" charset="0"/>
              </a:rPr>
              <a:t>Harmankaya</a:t>
            </a:r>
            <a:r>
              <a:rPr lang="tr-TR" b="1" dirty="0" smtClean="0">
                <a:solidFill>
                  <a:schemeClr val="tx1"/>
                </a:solidFill>
                <a:latin typeface="Comic Sans MS" pitchFamily="66" charset="0"/>
              </a:rPr>
              <a:t>, </a:t>
            </a:r>
            <a:r>
              <a:rPr lang="tr-TR" b="1" dirty="0" err="1" smtClean="0">
                <a:solidFill>
                  <a:schemeClr val="tx1"/>
                </a:solidFill>
                <a:latin typeface="Comic Sans MS" pitchFamily="66" charset="0"/>
              </a:rPr>
              <a:t>Lefke</a:t>
            </a:r>
            <a:r>
              <a:rPr lang="tr-TR" b="1" dirty="0" smtClean="0">
                <a:solidFill>
                  <a:schemeClr val="tx1"/>
                </a:solidFill>
                <a:latin typeface="Comic Sans MS" pitchFamily="66" charset="0"/>
              </a:rPr>
              <a:t>, </a:t>
            </a:r>
            <a:r>
              <a:rPr lang="tr-TR" b="1" dirty="0" err="1" smtClean="0">
                <a:solidFill>
                  <a:schemeClr val="tx1"/>
                </a:solidFill>
                <a:latin typeface="Comic Sans MS" pitchFamily="66" charset="0"/>
              </a:rPr>
              <a:t>Mekece</a:t>
            </a:r>
            <a:r>
              <a:rPr lang="tr-TR" b="1" dirty="0" smtClean="0">
                <a:solidFill>
                  <a:schemeClr val="tx1"/>
                </a:solidFill>
                <a:latin typeface="Comic Sans MS" pitchFamily="66" charset="0"/>
              </a:rPr>
              <a:t>, Akhisar, Geyve, </a:t>
            </a:r>
            <a:r>
              <a:rPr lang="tr-TR" b="1" dirty="0" err="1" smtClean="0">
                <a:solidFill>
                  <a:schemeClr val="tx1"/>
                </a:solidFill>
                <a:latin typeface="Comic Sans MS" pitchFamily="66" charset="0"/>
              </a:rPr>
              <a:t>Lüblüce</a:t>
            </a:r>
            <a:r>
              <a:rPr lang="tr-TR" b="1" dirty="0" smtClean="0">
                <a:solidFill>
                  <a:schemeClr val="tx1"/>
                </a:solidFill>
                <a:latin typeface="Comic Sans MS" pitchFamily="66" charset="0"/>
              </a:rPr>
              <a:t> kaleleri alındı.</a:t>
            </a:r>
          </a:p>
          <a:p>
            <a:pPr algn="ctr"/>
            <a:endParaRPr lang="tr-TR" dirty="0"/>
          </a:p>
        </p:txBody>
      </p:sp>
      <p:sp>
        <p:nvSpPr>
          <p:cNvPr id="8" name="7 Dikdörtgen"/>
          <p:cNvSpPr/>
          <p:nvPr/>
        </p:nvSpPr>
        <p:spPr>
          <a:xfrm>
            <a:off x="4643438" y="5572140"/>
            <a:ext cx="3857652" cy="914400"/>
          </a:xfrm>
          <a:prstGeom prst="rect">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b="1" dirty="0" smtClean="0">
                <a:solidFill>
                  <a:schemeClr val="tx1"/>
                </a:solidFill>
                <a:latin typeface="Comic Sans MS" pitchFamily="66" charset="0"/>
              </a:rPr>
              <a:t>Bursa kuşatıldı ancak Osman Bey vefat etti.</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5"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anim calcmode="lin" valueType="num">
                                      <p:cBhvr>
                                        <p:cTn id="18" dur="2000" fill="hold"/>
                                        <p:tgtEl>
                                          <p:spTgt spid="3"/>
                                        </p:tgtEl>
                                        <p:attrNameLst>
                                          <p:attrName>style.rotation</p:attrName>
                                        </p:attrNameLst>
                                      </p:cBhvr>
                                      <p:tavLst>
                                        <p:tav tm="0">
                                          <p:val>
                                            <p:fltVal val="720"/>
                                          </p:val>
                                        </p:tav>
                                        <p:tav tm="100000">
                                          <p:val>
                                            <p:fltVal val="0"/>
                                          </p:val>
                                        </p:tav>
                                      </p:tavLst>
                                    </p:anim>
                                    <p:anim calcmode="lin" valueType="num">
                                      <p:cBhvr>
                                        <p:cTn id="19" dur="2000" fill="hold"/>
                                        <p:tgtEl>
                                          <p:spTgt spid="3"/>
                                        </p:tgtEl>
                                        <p:attrNameLst>
                                          <p:attrName>ppt_h</p:attrName>
                                        </p:attrNameLst>
                                      </p:cBhvr>
                                      <p:tavLst>
                                        <p:tav tm="0">
                                          <p:val>
                                            <p:fltVal val="0"/>
                                          </p:val>
                                        </p:tav>
                                        <p:tav tm="100000">
                                          <p:val>
                                            <p:strVal val="#ppt_h"/>
                                          </p:val>
                                        </p:tav>
                                      </p:tavLst>
                                    </p:anim>
                                    <p:anim calcmode="lin" valueType="num">
                                      <p:cBhvr>
                                        <p:cTn id="2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000"/>
                                        <p:tgtEl>
                                          <p:spTgt spid="5"/>
                                        </p:tgtEl>
                                      </p:cBhvr>
                                    </p:animEffect>
                                    <p:anim calcmode="lin" valueType="num">
                                      <p:cBhvr>
                                        <p:cTn id="26" dur="2000" fill="hold"/>
                                        <p:tgtEl>
                                          <p:spTgt spid="5"/>
                                        </p:tgtEl>
                                        <p:attrNameLst>
                                          <p:attrName>style.rotation</p:attrName>
                                        </p:attrNameLst>
                                      </p:cBhvr>
                                      <p:tavLst>
                                        <p:tav tm="0">
                                          <p:val>
                                            <p:fltVal val="720"/>
                                          </p:val>
                                        </p:tav>
                                        <p:tav tm="100000">
                                          <p:val>
                                            <p:fltVal val="0"/>
                                          </p:val>
                                        </p:tav>
                                      </p:tavLst>
                                    </p:anim>
                                    <p:anim calcmode="lin" valueType="num">
                                      <p:cBhvr>
                                        <p:cTn id="27" dur="2000" fill="hold"/>
                                        <p:tgtEl>
                                          <p:spTgt spid="5"/>
                                        </p:tgtEl>
                                        <p:attrNameLst>
                                          <p:attrName>ppt_h</p:attrName>
                                        </p:attrNameLst>
                                      </p:cBhvr>
                                      <p:tavLst>
                                        <p:tav tm="0">
                                          <p:val>
                                            <p:fltVal val="0"/>
                                          </p:val>
                                        </p:tav>
                                        <p:tav tm="100000">
                                          <p:val>
                                            <p:strVal val="#ppt_h"/>
                                          </p:val>
                                        </p:tav>
                                      </p:tavLst>
                                    </p:anim>
                                    <p:anim calcmode="lin" valueType="num">
                                      <p:cBhvr>
                                        <p:cTn id="28"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2000"/>
                                        <p:tgtEl>
                                          <p:spTgt spid="4"/>
                                        </p:tgtEl>
                                      </p:cBhvr>
                                    </p:animEffect>
                                    <p:anim calcmode="lin" valueType="num">
                                      <p:cBhvr>
                                        <p:cTn id="34" dur="2000" fill="hold"/>
                                        <p:tgtEl>
                                          <p:spTgt spid="4"/>
                                        </p:tgtEl>
                                        <p:attrNameLst>
                                          <p:attrName>style.rotation</p:attrName>
                                        </p:attrNameLst>
                                      </p:cBhvr>
                                      <p:tavLst>
                                        <p:tav tm="0">
                                          <p:val>
                                            <p:fltVal val="720"/>
                                          </p:val>
                                        </p:tav>
                                        <p:tav tm="100000">
                                          <p:val>
                                            <p:fltVal val="0"/>
                                          </p:val>
                                        </p:tav>
                                      </p:tavLst>
                                    </p:anim>
                                    <p:anim calcmode="lin" valueType="num">
                                      <p:cBhvr>
                                        <p:cTn id="35" dur="2000" fill="hold"/>
                                        <p:tgtEl>
                                          <p:spTgt spid="4"/>
                                        </p:tgtEl>
                                        <p:attrNameLst>
                                          <p:attrName>ppt_h</p:attrName>
                                        </p:attrNameLst>
                                      </p:cBhvr>
                                      <p:tavLst>
                                        <p:tav tm="0">
                                          <p:val>
                                            <p:fltVal val="0"/>
                                          </p:val>
                                        </p:tav>
                                        <p:tav tm="100000">
                                          <p:val>
                                            <p:strVal val="#ppt_h"/>
                                          </p:val>
                                        </p:tav>
                                      </p:tavLst>
                                    </p:anim>
                                    <p:anim calcmode="lin" valueType="num">
                                      <p:cBhvr>
                                        <p:cTn id="36"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80">
                                          <p:stCondLst>
                                            <p:cond delay="0"/>
                                          </p:stCondLst>
                                        </p:cTn>
                                        <p:tgtEl>
                                          <p:spTgt spid="6"/>
                                        </p:tgtEl>
                                      </p:cBhvr>
                                    </p:animEffect>
                                    <p:anim calcmode="lin" valueType="num">
                                      <p:cBhvr>
                                        <p:cTn id="4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7" dur="26">
                                          <p:stCondLst>
                                            <p:cond delay="650"/>
                                          </p:stCondLst>
                                        </p:cTn>
                                        <p:tgtEl>
                                          <p:spTgt spid="6"/>
                                        </p:tgtEl>
                                      </p:cBhvr>
                                      <p:to x="100000" y="60000"/>
                                    </p:animScale>
                                    <p:animScale>
                                      <p:cBhvr>
                                        <p:cTn id="48" dur="166" decel="50000">
                                          <p:stCondLst>
                                            <p:cond delay="676"/>
                                          </p:stCondLst>
                                        </p:cTn>
                                        <p:tgtEl>
                                          <p:spTgt spid="6"/>
                                        </p:tgtEl>
                                      </p:cBhvr>
                                      <p:to x="100000" y="100000"/>
                                    </p:animScale>
                                    <p:animScale>
                                      <p:cBhvr>
                                        <p:cTn id="49" dur="26">
                                          <p:stCondLst>
                                            <p:cond delay="1312"/>
                                          </p:stCondLst>
                                        </p:cTn>
                                        <p:tgtEl>
                                          <p:spTgt spid="6"/>
                                        </p:tgtEl>
                                      </p:cBhvr>
                                      <p:to x="100000" y="80000"/>
                                    </p:animScale>
                                    <p:animScale>
                                      <p:cBhvr>
                                        <p:cTn id="50" dur="166" decel="50000">
                                          <p:stCondLst>
                                            <p:cond delay="1338"/>
                                          </p:stCondLst>
                                        </p:cTn>
                                        <p:tgtEl>
                                          <p:spTgt spid="6"/>
                                        </p:tgtEl>
                                      </p:cBhvr>
                                      <p:to x="100000" y="100000"/>
                                    </p:animScale>
                                    <p:animScale>
                                      <p:cBhvr>
                                        <p:cTn id="51" dur="26">
                                          <p:stCondLst>
                                            <p:cond delay="1642"/>
                                          </p:stCondLst>
                                        </p:cTn>
                                        <p:tgtEl>
                                          <p:spTgt spid="6"/>
                                        </p:tgtEl>
                                      </p:cBhvr>
                                      <p:to x="100000" y="90000"/>
                                    </p:animScale>
                                    <p:animScale>
                                      <p:cBhvr>
                                        <p:cTn id="52" dur="166" decel="50000">
                                          <p:stCondLst>
                                            <p:cond delay="1668"/>
                                          </p:stCondLst>
                                        </p:cTn>
                                        <p:tgtEl>
                                          <p:spTgt spid="6"/>
                                        </p:tgtEl>
                                      </p:cBhvr>
                                      <p:to x="100000" y="100000"/>
                                    </p:animScale>
                                    <p:animScale>
                                      <p:cBhvr>
                                        <p:cTn id="53" dur="26">
                                          <p:stCondLst>
                                            <p:cond delay="1808"/>
                                          </p:stCondLst>
                                        </p:cTn>
                                        <p:tgtEl>
                                          <p:spTgt spid="6"/>
                                        </p:tgtEl>
                                      </p:cBhvr>
                                      <p:to x="100000" y="95000"/>
                                    </p:animScale>
                                    <p:animScale>
                                      <p:cBhvr>
                                        <p:cTn id="54" dur="166" decel="50000">
                                          <p:stCondLst>
                                            <p:cond delay="1834"/>
                                          </p:stCondLst>
                                        </p:cTn>
                                        <p:tgtEl>
                                          <p:spTgt spid="6"/>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down)">
                                      <p:cBhvr>
                                        <p:cTn id="6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zeyr\Desktop\Orhan-Gazi-unutmayalim.com_.jpg"/>
          <p:cNvPicPr>
            <a:picLocks noChangeAspect="1" noChangeArrowheads="1"/>
          </p:cNvPicPr>
          <p:nvPr/>
        </p:nvPicPr>
        <p:blipFill>
          <a:blip r:embed="rId2" cstate="print"/>
          <a:srcRect/>
          <a:stretch>
            <a:fillRect/>
          </a:stretch>
        </p:blipFill>
        <p:spPr bwMode="auto">
          <a:xfrm>
            <a:off x="642910" y="1643050"/>
            <a:ext cx="7885983" cy="4805274"/>
          </a:xfrm>
          <a:prstGeom prst="rect">
            <a:avLst/>
          </a:prstGeom>
          <a:ln w="228600" cap="sq" cmpd="thickThin">
            <a:solidFill>
              <a:srgbClr val="000000"/>
            </a:solidFill>
            <a:prstDash val="solid"/>
            <a:miter lim="800000"/>
          </a:ln>
          <a:effectLst>
            <a:innerShdw blurRad="76200">
              <a:srgbClr val="000000"/>
            </a:innerShdw>
          </a:effectLst>
        </p:spPr>
      </p:pic>
      <p:sp>
        <p:nvSpPr>
          <p:cNvPr id="3" name="2 Yuvarlatılmış Dikdörtgen"/>
          <p:cNvSpPr/>
          <p:nvPr/>
        </p:nvSpPr>
        <p:spPr>
          <a:xfrm>
            <a:off x="500034" y="214290"/>
            <a:ext cx="8215370" cy="914400"/>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chemeClr val="tx1"/>
                </a:solidFill>
                <a:latin typeface="Comic Sans MS" pitchFamily="66" charset="0"/>
              </a:rPr>
              <a:t>ORHAN BEY</a:t>
            </a:r>
            <a:endParaRPr lang="tr-TR" sz="6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00034" y="285728"/>
            <a:ext cx="3429024" cy="1857388"/>
          </a:xfrm>
          <a:prstGeom prst="rect">
            <a:avLst/>
          </a:prstGeom>
          <a:solidFill>
            <a:srgbClr val="9900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600" b="1" dirty="0" smtClean="0">
                <a:solidFill>
                  <a:schemeClr val="bg2"/>
                </a:solidFill>
                <a:latin typeface="Comic Sans MS" pitchFamily="66" charset="0"/>
              </a:rPr>
              <a:t>1326'da Bursa alınarak Başkent oldu.</a:t>
            </a:r>
          </a:p>
          <a:p>
            <a:pPr algn="ctr"/>
            <a:endParaRPr lang="tr-TR" dirty="0"/>
          </a:p>
        </p:txBody>
      </p:sp>
      <p:sp>
        <p:nvSpPr>
          <p:cNvPr id="4" name="3 Dikdörtgen"/>
          <p:cNvSpPr/>
          <p:nvPr/>
        </p:nvSpPr>
        <p:spPr>
          <a:xfrm>
            <a:off x="4071934" y="357166"/>
            <a:ext cx="4357718" cy="1714512"/>
          </a:xfrm>
          <a:prstGeom prst="rect">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3200" b="1" dirty="0" smtClean="0">
              <a:solidFill>
                <a:schemeClr val="tx1"/>
              </a:solidFill>
              <a:latin typeface="Comic Sans MS" pitchFamily="66" charset="0"/>
            </a:endParaRPr>
          </a:p>
          <a:p>
            <a:pPr lvl="0" algn="ctr"/>
            <a:r>
              <a:rPr lang="tr-TR" sz="3200" b="1" dirty="0" smtClean="0">
                <a:solidFill>
                  <a:schemeClr val="tx1"/>
                </a:solidFill>
                <a:latin typeface="Comic Sans MS" pitchFamily="66" charset="0"/>
              </a:rPr>
              <a:t>Yalova, Karamürsel, Kandıra ve Kartal Bizans'tan alındı</a:t>
            </a:r>
          </a:p>
          <a:p>
            <a:pPr algn="ctr"/>
            <a:endParaRPr lang="tr-TR" sz="3200" b="1" dirty="0">
              <a:solidFill>
                <a:schemeClr val="tx1"/>
              </a:solidFill>
              <a:latin typeface="Comic Sans MS" pitchFamily="66" charset="0"/>
            </a:endParaRPr>
          </a:p>
        </p:txBody>
      </p:sp>
      <p:sp>
        <p:nvSpPr>
          <p:cNvPr id="5" name="4 Sağ Ok"/>
          <p:cNvSpPr/>
          <p:nvPr/>
        </p:nvSpPr>
        <p:spPr>
          <a:xfrm>
            <a:off x="785786" y="3000372"/>
            <a:ext cx="2786082" cy="1285884"/>
          </a:xfrm>
          <a:prstGeom prst="rightArrow">
            <a:avLst/>
          </a:prstGeom>
          <a:solidFill>
            <a:srgbClr val="16F6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OSMANLI</a:t>
            </a:r>
            <a:endParaRPr lang="tr-TR" sz="3200" b="1" dirty="0">
              <a:solidFill>
                <a:schemeClr val="tx1"/>
              </a:solidFill>
              <a:latin typeface="Comic Sans MS" pitchFamily="66" charset="0"/>
            </a:endParaRPr>
          </a:p>
        </p:txBody>
      </p:sp>
      <p:sp>
        <p:nvSpPr>
          <p:cNvPr id="6" name="5 Patlama 1"/>
          <p:cNvSpPr/>
          <p:nvPr/>
        </p:nvSpPr>
        <p:spPr>
          <a:xfrm>
            <a:off x="3286116" y="1500174"/>
            <a:ext cx="3643338" cy="3643338"/>
          </a:xfrm>
          <a:prstGeom prst="irregularSeal1">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MALTEPE  PALEKANON SAVAŞ 1329</a:t>
            </a:r>
            <a:endParaRPr lang="tr-TR" sz="2400" b="1" dirty="0">
              <a:solidFill>
                <a:schemeClr val="tx1"/>
              </a:solidFill>
              <a:latin typeface="Comic Sans MS" pitchFamily="66" charset="0"/>
            </a:endParaRPr>
          </a:p>
        </p:txBody>
      </p:sp>
      <p:sp>
        <p:nvSpPr>
          <p:cNvPr id="7" name="6 Sol Ok"/>
          <p:cNvSpPr/>
          <p:nvPr/>
        </p:nvSpPr>
        <p:spPr>
          <a:xfrm>
            <a:off x="6715140" y="3000372"/>
            <a:ext cx="1785950" cy="1127574"/>
          </a:xfrm>
          <a:prstGeom prst="lef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BİZANS</a:t>
            </a:r>
            <a:endParaRPr lang="tr-TR" sz="2400" b="1" dirty="0">
              <a:solidFill>
                <a:schemeClr val="tx1"/>
              </a:solidFill>
              <a:latin typeface="Comic Sans MS" pitchFamily="66" charset="0"/>
            </a:endParaRPr>
          </a:p>
        </p:txBody>
      </p:sp>
      <p:sp>
        <p:nvSpPr>
          <p:cNvPr id="8" name="7 Dikdörtgen"/>
          <p:cNvSpPr/>
          <p:nvPr/>
        </p:nvSpPr>
        <p:spPr>
          <a:xfrm>
            <a:off x="642910" y="5000636"/>
            <a:ext cx="4000528" cy="1428760"/>
          </a:xfrm>
          <a:prstGeom prst="rect">
            <a:avLst/>
          </a:prstGeom>
          <a:solidFill>
            <a:schemeClr val="accent2">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800" b="1" dirty="0" smtClean="0">
              <a:solidFill>
                <a:schemeClr val="tx1"/>
              </a:solidFill>
              <a:latin typeface="Comic Sans MS" pitchFamily="66" charset="0"/>
            </a:endParaRPr>
          </a:p>
          <a:p>
            <a:pPr lvl="0" algn="ctr"/>
            <a:r>
              <a:rPr lang="tr-TR" sz="2800" b="1" dirty="0" smtClean="0">
                <a:solidFill>
                  <a:schemeClr val="tx1"/>
                </a:solidFill>
                <a:latin typeface="Comic Sans MS" pitchFamily="66" charset="0"/>
              </a:rPr>
              <a:t>İznik alındı, başkent oldu. 1337'de İzmit alındı.</a:t>
            </a:r>
          </a:p>
          <a:p>
            <a:pPr algn="ctr"/>
            <a:endParaRPr lang="tr-TR" sz="2800" b="1" dirty="0">
              <a:solidFill>
                <a:schemeClr val="tx1"/>
              </a:solidFill>
              <a:latin typeface="Comic Sans MS" pitchFamily="66" charset="0"/>
            </a:endParaRPr>
          </a:p>
        </p:txBody>
      </p:sp>
      <p:sp>
        <p:nvSpPr>
          <p:cNvPr id="9" name="8 Dikdörtgen"/>
          <p:cNvSpPr/>
          <p:nvPr/>
        </p:nvSpPr>
        <p:spPr>
          <a:xfrm>
            <a:off x="5000628" y="5000636"/>
            <a:ext cx="3714776" cy="1500198"/>
          </a:xfrm>
          <a:prstGeom prst="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Oğlu Murat'ı Bursa'da sancak beyi bırakarak şehzadelerin Sancağa çıkma usulünü başlatmıştır</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style.rotation</p:attrName>
                                        </p:attrNameLst>
                                      </p:cBhvr>
                                      <p:tavLst>
                                        <p:tav tm="0">
                                          <p:val>
                                            <p:fltVal val="720"/>
                                          </p:val>
                                        </p:tav>
                                        <p:tav tm="100000">
                                          <p:val>
                                            <p:fltVal val="0"/>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style.rotation</p:attrName>
                                        </p:attrNameLst>
                                      </p:cBhvr>
                                      <p:tavLst>
                                        <p:tav tm="0">
                                          <p:val>
                                            <p:fltVal val="720"/>
                                          </p:val>
                                        </p:tav>
                                        <p:tav tm="100000">
                                          <p:val>
                                            <p:fltVal val="0"/>
                                          </p:val>
                                        </p:tav>
                                      </p:tavLst>
                                    </p:anim>
                                    <p:anim calcmode="lin" valueType="num">
                                      <p:cBhvr>
                                        <p:cTn id="25" dur="2000" fill="hold"/>
                                        <p:tgtEl>
                                          <p:spTgt spid="5"/>
                                        </p:tgtEl>
                                        <p:attrNameLst>
                                          <p:attrName>ppt_h</p:attrName>
                                        </p:attrNameLst>
                                      </p:cBhvr>
                                      <p:tavLst>
                                        <p:tav tm="0">
                                          <p:val>
                                            <p:fltVal val="0"/>
                                          </p:val>
                                        </p:tav>
                                        <p:tav tm="100000">
                                          <p:val>
                                            <p:strVal val="#ppt_h"/>
                                          </p:val>
                                        </p:tav>
                                      </p:tavLst>
                                    </p:anim>
                                    <p:anim calcmode="lin" valueType="num">
                                      <p:cBhvr>
                                        <p:cTn id="2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style.rotation</p:attrName>
                                        </p:attrNameLst>
                                      </p:cBhvr>
                                      <p:tavLst>
                                        <p:tav tm="0">
                                          <p:val>
                                            <p:fltVal val="720"/>
                                          </p:val>
                                        </p:tav>
                                        <p:tav tm="100000">
                                          <p:val>
                                            <p:fltVal val="0"/>
                                          </p:val>
                                        </p:tav>
                                      </p:tavLst>
                                    </p:anim>
                                    <p:anim calcmode="lin" valueType="num">
                                      <p:cBhvr>
                                        <p:cTn id="33" dur="2000" fill="hold"/>
                                        <p:tgtEl>
                                          <p:spTgt spid="7"/>
                                        </p:tgtEl>
                                        <p:attrNameLst>
                                          <p:attrName>ppt_h</p:attrName>
                                        </p:attrNameLst>
                                      </p:cBhvr>
                                      <p:tavLst>
                                        <p:tav tm="0">
                                          <p:val>
                                            <p:fltVal val="0"/>
                                          </p:val>
                                        </p:tav>
                                        <p:tav tm="100000">
                                          <p:val>
                                            <p:strVal val="#ppt_h"/>
                                          </p:val>
                                        </p:tav>
                                      </p:tavLst>
                                    </p:anim>
                                    <p:anim calcmode="lin" valueType="num">
                                      <p:cBhvr>
                                        <p:cTn id="34"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80">
                                          <p:stCondLst>
                                            <p:cond delay="0"/>
                                          </p:stCondLst>
                                        </p:cTn>
                                        <p:tgtEl>
                                          <p:spTgt spid="6"/>
                                        </p:tgtEl>
                                      </p:cBhvr>
                                    </p:animEffect>
                                    <p:anim calcmode="lin" valueType="num">
                                      <p:cBhvr>
                                        <p:cTn id="4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5" dur="26">
                                          <p:stCondLst>
                                            <p:cond delay="650"/>
                                          </p:stCondLst>
                                        </p:cTn>
                                        <p:tgtEl>
                                          <p:spTgt spid="6"/>
                                        </p:tgtEl>
                                      </p:cBhvr>
                                      <p:to x="100000" y="60000"/>
                                    </p:animScale>
                                    <p:animScale>
                                      <p:cBhvr>
                                        <p:cTn id="46" dur="166" decel="50000">
                                          <p:stCondLst>
                                            <p:cond delay="676"/>
                                          </p:stCondLst>
                                        </p:cTn>
                                        <p:tgtEl>
                                          <p:spTgt spid="6"/>
                                        </p:tgtEl>
                                      </p:cBhvr>
                                      <p:to x="100000" y="100000"/>
                                    </p:animScale>
                                    <p:animScale>
                                      <p:cBhvr>
                                        <p:cTn id="47" dur="26">
                                          <p:stCondLst>
                                            <p:cond delay="1312"/>
                                          </p:stCondLst>
                                        </p:cTn>
                                        <p:tgtEl>
                                          <p:spTgt spid="6"/>
                                        </p:tgtEl>
                                      </p:cBhvr>
                                      <p:to x="100000" y="80000"/>
                                    </p:animScale>
                                    <p:animScale>
                                      <p:cBhvr>
                                        <p:cTn id="48" dur="166" decel="50000">
                                          <p:stCondLst>
                                            <p:cond delay="1338"/>
                                          </p:stCondLst>
                                        </p:cTn>
                                        <p:tgtEl>
                                          <p:spTgt spid="6"/>
                                        </p:tgtEl>
                                      </p:cBhvr>
                                      <p:to x="100000" y="100000"/>
                                    </p:animScale>
                                    <p:animScale>
                                      <p:cBhvr>
                                        <p:cTn id="49" dur="26">
                                          <p:stCondLst>
                                            <p:cond delay="1642"/>
                                          </p:stCondLst>
                                        </p:cTn>
                                        <p:tgtEl>
                                          <p:spTgt spid="6"/>
                                        </p:tgtEl>
                                      </p:cBhvr>
                                      <p:to x="100000" y="90000"/>
                                    </p:animScale>
                                    <p:animScale>
                                      <p:cBhvr>
                                        <p:cTn id="50" dur="166" decel="50000">
                                          <p:stCondLst>
                                            <p:cond delay="1668"/>
                                          </p:stCondLst>
                                        </p:cTn>
                                        <p:tgtEl>
                                          <p:spTgt spid="6"/>
                                        </p:tgtEl>
                                      </p:cBhvr>
                                      <p:to x="100000" y="100000"/>
                                    </p:animScale>
                                    <p:animScale>
                                      <p:cBhvr>
                                        <p:cTn id="51" dur="26">
                                          <p:stCondLst>
                                            <p:cond delay="1808"/>
                                          </p:stCondLst>
                                        </p:cTn>
                                        <p:tgtEl>
                                          <p:spTgt spid="6"/>
                                        </p:tgtEl>
                                      </p:cBhvr>
                                      <p:to x="100000" y="95000"/>
                                    </p:animScale>
                                    <p:animScale>
                                      <p:cBhvr>
                                        <p:cTn id="52" dur="166" decel="50000">
                                          <p:stCondLst>
                                            <p:cond delay="1834"/>
                                          </p:stCondLst>
                                        </p:cTn>
                                        <p:tgtEl>
                                          <p:spTgt spid="6"/>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214290"/>
            <a:ext cx="8358246" cy="1414442"/>
          </a:xfrm>
          <a:prstGeom prst="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Karesi Beyliğinin iç karışıklığından yararlanarak bu beyliği topraklarına kattı.1345 </a:t>
            </a:r>
            <a:endParaRPr lang="tr-TR" sz="2800" b="1" dirty="0">
              <a:solidFill>
                <a:schemeClr val="tx1"/>
              </a:solidFill>
              <a:latin typeface="Comic Sans MS" pitchFamily="66" charset="0"/>
            </a:endParaRPr>
          </a:p>
        </p:txBody>
      </p:sp>
      <p:sp>
        <p:nvSpPr>
          <p:cNvPr id="3" name="2 Aşağı Ok"/>
          <p:cNvSpPr/>
          <p:nvPr/>
        </p:nvSpPr>
        <p:spPr>
          <a:xfrm>
            <a:off x="4572000" y="1714488"/>
            <a:ext cx="484632" cy="642942"/>
          </a:xfrm>
          <a:prstGeom prst="downArrow">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Dikdörtgen"/>
          <p:cNvSpPr/>
          <p:nvPr/>
        </p:nvSpPr>
        <p:spPr>
          <a:xfrm>
            <a:off x="642910" y="2357430"/>
            <a:ext cx="8143932" cy="914400"/>
          </a:xfrm>
          <a:prstGeom prst="rect">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 Osmanlılara katılan ilk Türk beyliği</a:t>
            </a:r>
            <a:endParaRPr lang="tr-TR" sz="2400" b="1" dirty="0">
              <a:solidFill>
                <a:schemeClr val="tx1"/>
              </a:solidFill>
              <a:latin typeface="Comic Sans MS" pitchFamily="66" charset="0"/>
            </a:endParaRPr>
          </a:p>
        </p:txBody>
      </p:sp>
      <p:sp>
        <p:nvSpPr>
          <p:cNvPr id="5" name="4 Dikdörtgen"/>
          <p:cNvSpPr/>
          <p:nvPr/>
        </p:nvSpPr>
        <p:spPr>
          <a:xfrm>
            <a:off x="785786" y="5715016"/>
            <a:ext cx="7929618" cy="914400"/>
          </a:xfrm>
          <a:prstGeom prst="rect">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 Karesi beyliğinin donanma gücü Osmanlılara geçti </a:t>
            </a:r>
            <a:endParaRPr lang="tr-TR" sz="3200" dirty="0">
              <a:solidFill>
                <a:schemeClr val="tx1"/>
              </a:solidFill>
              <a:latin typeface="Comic Sans MS" pitchFamily="66" charset="0"/>
            </a:endParaRPr>
          </a:p>
        </p:txBody>
      </p:sp>
      <p:sp>
        <p:nvSpPr>
          <p:cNvPr id="6" name="5 Dikdörtgen"/>
          <p:cNvSpPr/>
          <p:nvPr/>
        </p:nvSpPr>
        <p:spPr>
          <a:xfrm>
            <a:off x="785786" y="4000504"/>
            <a:ext cx="7929618" cy="914400"/>
          </a:xfrm>
          <a:prstGeom prst="rect">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tr-TR" sz="2400" b="1" dirty="0" smtClean="0">
                <a:solidFill>
                  <a:schemeClr val="tx1"/>
                </a:solidFill>
                <a:latin typeface="Comic Sans MS" pitchFamily="66" charset="0"/>
              </a:rPr>
              <a:t>Böylece Anadolu Siyasal birliğini kurma çalışmaları başlatıldı.</a:t>
            </a:r>
            <a:endParaRPr lang="tr-TR" sz="2400" dirty="0" smtClean="0">
              <a:solidFill>
                <a:schemeClr val="tx1"/>
              </a:solidFill>
              <a:latin typeface="Comic Sans MS" pitchFamily="66" charset="0"/>
            </a:endParaRPr>
          </a:p>
        </p:txBody>
      </p:sp>
      <p:sp>
        <p:nvSpPr>
          <p:cNvPr id="7" name="6 Aşağı Ok"/>
          <p:cNvSpPr/>
          <p:nvPr/>
        </p:nvSpPr>
        <p:spPr>
          <a:xfrm>
            <a:off x="4572000" y="3357562"/>
            <a:ext cx="484632" cy="642942"/>
          </a:xfrm>
          <a:prstGeom prst="downArrow">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Aşağı Ok"/>
          <p:cNvSpPr/>
          <p:nvPr/>
        </p:nvSpPr>
        <p:spPr>
          <a:xfrm>
            <a:off x="4572000" y="5000636"/>
            <a:ext cx="484632" cy="642942"/>
          </a:xfrm>
          <a:prstGeom prst="downArrow">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anim calcmode="lin" valueType="num">
                                      <p:cBhvr>
                                        <p:cTn id="26" dur="2000" fill="hold"/>
                                        <p:tgtEl>
                                          <p:spTgt spid="4"/>
                                        </p:tgtEl>
                                        <p:attrNameLst>
                                          <p:attrName>style.rotation</p:attrName>
                                        </p:attrNameLst>
                                      </p:cBhvr>
                                      <p:tavLst>
                                        <p:tav tm="0">
                                          <p:val>
                                            <p:fltVal val="720"/>
                                          </p:val>
                                        </p:tav>
                                        <p:tav tm="100000">
                                          <p:val>
                                            <p:fltVal val="0"/>
                                          </p:val>
                                        </p:tav>
                                      </p:tavLst>
                                    </p:anim>
                                    <p:anim calcmode="lin" valueType="num">
                                      <p:cBhvr>
                                        <p:cTn id="27" dur="2000" fill="hold"/>
                                        <p:tgtEl>
                                          <p:spTgt spid="4"/>
                                        </p:tgtEl>
                                        <p:attrNameLst>
                                          <p:attrName>ppt_h</p:attrName>
                                        </p:attrNameLst>
                                      </p:cBhvr>
                                      <p:tavLst>
                                        <p:tav tm="0">
                                          <p:val>
                                            <p:fltVal val="0"/>
                                          </p:val>
                                        </p:tav>
                                        <p:tav tm="100000">
                                          <p:val>
                                            <p:strVal val="#ppt_h"/>
                                          </p:val>
                                        </p:tav>
                                      </p:tavLst>
                                    </p:anim>
                                    <p:anim calcmode="lin" valueType="num">
                                      <p:cBhvr>
                                        <p:cTn id="2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2000"/>
                                        <p:tgtEl>
                                          <p:spTgt spid="7"/>
                                        </p:tgtEl>
                                      </p:cBhvr>
                                    </p:animEffect>
                                    <p:anim calcmode="lin" valueType="num">
                                      <p:cBhvr>
                                        <p:cTn id="34" dur="2000" fill="hold"/>
                                        <p:tgtEl>
                                          <p:spTgt spid="7"/>
                                        </p:tgtEl>
                                        <p:attrNameLst>
                                          <p:attrName>style.rotation</p:attrName>
                                        </p:attrNameLst>
                                      </p:cBhvr>
                                      <p:tavLst>
                                        <p:tav tm="0">
                                          <p:val>
                                            <p:fltVal val="720"/>
                                          </p:val>
                                        </p:tav>
                                        <p:tav tm="100000">
                                          <p:val>
                                            <p:fltVal val="0"/>
                                          </p:val>
                                        </p:tav>
                                      </p:tavLst>
                                    </p:anim>
                                    <p:anim calcmode="lin" valueType="num">
                                      <p:cBhvr>
                                        <p:cTn id="35" dur="2000" fill="hold"/>
                                        <p:tgtEl>
                                          <p:spTgt spid="7"/>
                                        </p:tgtEl>
                                        <p:attrNameLst>
                                          <p:attrName>ppt_h</p:attrName>
                                        </p:attrNameLst>
                                      </p:cBhvr>
                                      <p:tavLst>
                                        <p:tav tm="0">
                                          <p:val>
                                            <p:fltVal val="0"/>
                                          </p:val>
                                        </p:tav>
                                        <p:tav tm="100000">
                                          <p:val>
                                            <p:strVal val="#ppt_h"/>
                                          </p:val>
                                        </p:tav>
                                      </p:tavLst>
                                    </p:anim>
                                    <p:anim calcmode="lin" valueType="num">
                                      <p:cBhvr>
                                        <p:cTn id="36"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2000"/>
                                        <p:tgtEl>
                                          <p:spTgt spid="6"/>
                                        </p:tgtEl>
                                      </p:cBhvr>
                                    </p:animEffect>
                                    <p:anim calcmode="lin" valueType="num">
                                      <p:cBhvr>
                                        <p:cTn id="42" dur="2000" fill="hold"/>
                                        <p:tgtEl>
                                          <p:spTgt spid="6"/>
                                        </p:tgtEl>
                                        <p:attrNameLst>
                                          <p:attrName>style.rotation</p:attrName>
                                        </p:attrNameLst>
                                      </p:cBhvr>
                                      <p:tavLst>
                                        <p:tav tm="0">
                                          <p:val>
                                            <p:fltVal val="720"/>
                                          </p:val>
                                        </p:tav>
                                        <p:tav tm="100000">
                                          <p:val>
                                            <p:fltVal val="0"/>
                                          </p:val>
                                        </p:tav>
                                      </p:tavLst>
                                    </p:anim>
                                    <p:anim calcmode="lin" valueType="num">
                                      <p:cBhvr>
                                        <p:cTn id="43" dur="2000" fill="hold"/>
                                        <p:tgtEl>
                                          <p:spTgt spid="6"/>
                                        </p:tgtEl>
                                        <p:attrNameLst>
                                          <p:attrName>ppt_h</p:attrName>
                                        </p:attrNameLst>
                                      </p:cBhvr>
                                      <p:tavLst>
                                        <p:tav tm="0">
                                          <p:val>
                                            <p:fltVal val="0"/>
                                          </p:val>
                                        </p:tav>
                                        <p:tav tm="100000">
                                          <p:val>
                                            <p:strVal val="#ppt_h"/>
                                          </p:val>
                                        </p:tav>
                                      </p:tavLst>
                                    </p:anim>
                                    <p:anim calcmode="lin" valueType="num">
                                      <p:cBhvr>
                                        <p:cTn id="44"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45" fill="hold">
                      <p:stCondLst>
                        <p:cond delay="indefinite"/>
                      </p:stCondLst>
                      <p:childTnLst>
                        <p:par>
                          <p:cTn id="46" fill="hold">
                            <p:stCondLst>
                              <p:cond delay="0"/>
                            </p:stCondLst>
                            <p:childTnLst>
                              <p:par>
                                <p:cTn id="47" presetID="30"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800" decel="100000"/>
                                        <p:tgtEl>
                                          <p:spTgt spid="8"/>
                                        </p:tgtEl>
                                      </p:cBhvr>
                                    </p:animEffect>
                                    <p:anim calcmode="lin" valueType="num">
                                      <p:cBhvr>
                                        <p:cTn id="50" dur="800" decel="100000" fill="hold"/>
                                        <p:tgtEl>
                                          <p:spTgt spid="8"/>
                                        </p:tgtEl>
                                        <p:attrNameLst>
                                          <p:attrName>style.rotation</p:attrName>
                                        </p:attrNameLst>
                                      </p:cBhvr>
                                      <p:tavLst>
                                        <p:tav tm="0">
                                          <p:val>
                                            <p:fltVal val="-90"/>
                                          </p:val>
                                        </p:tav>
                                        <p:tav tm="100000">
                                          <p:val>
                                            <p:fltVal val="0"/>
                                          </p:val>
                                        </p:tav>
                                      </p:tavLst>
                                    </p:anim>
                                    <p:anim calcmode="lin" valueType="num">
                                      <p:cBhvr>
                                        <p:cTn id="51" dur="800" decel="100000" fill="hold"/>
                                        <p:tgtEl>
                                          <p:spTgt spid="8"/>
                                        </p:tgtEl>
                                        <p:attrNameLst>
                                          <p:attrName>ppt_x</p:attrName>
                                        </p:attrNameLst>
                                      </p:cBhvr>
                                      <p:tavLst>
                                        <p:tav tm="0">
                                          <p:val>
                                            <p:strVal val="#ppt_x+0.4"/>
                                          </p:val>
                                        </p:tav>
                                        <p:tav tm="100000">
                                          <p:val>
                                            <p:strVal val="#ppt_x-0.05"/>
                                          </p:val>
                                        </p:tav>
                                      </p:tavLst>
                                    </p:anim>
                                    <p:anim calcmode="lin" valueType="num">
                                      <p:cBhvr>
                                        <p:cTn id="52" dur="800" decel="100000" fill="hold"/>
                                        <p:tgtEl>
                                          <p:spTgt spid="8"/>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0"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800" decel="100000"/>
                                        <p:tgtEl>
                                          <p:spTgt spid="5"/>
                                        </p:tgtEl>
                                      </p:cBhvr>
                                    </p:animEffect>
                                    <p:anim calcmode="lin" valueType="num">
                                      <p:cBhvr>
                                        <p:cTn id="60" dur="800" decel="100000" fill="hold"/>
                                        <p:tgtEl>
                                          <p:spTgt spid="5"/>
                                        </p:tgtEl>
                                        <p:attrNameLst>
                                          <p:attrName>style.rotation</p:attrName>
                                        </p:attrNameLst>
                                      </p:cBhvr>
                                      <p:tavLst>
                                        <p:tav tm="0">
                                          <p:val>
                                            <p:fltVal val="-90"/>
                                          </p:val>
                                        </p:tav>
                                        <p:tav tm="100000">
                                          <p:val>
                                            <p:fltVal val="0"/>
                                          </p:val>
                                        </p:tav>
                                      </p:tavLst>
                                    </p:anim>
                                    <p:anim calcmode="lin" valueType="num">
                                      <p:cBhvr>
                                        <p:cTn id="61" dur="800" decel="100000" fill="hold"/>
                                        <p:tgtEl>
                                          <p:spTgt spid="5"/>
                                        </p:tgtEl>
                                        <p:attrNameLst>
                                          <p:attrName>ppt_x</p:attrName>
                                        </p:attrNameLst>
                                      </p:cBhvr>
                                      <p:tavLst>
                                        <p:tav tm="0">
                                          <p:val>
                                            <p:strVal val="#ppt_x+0.4"/>
                                          </p:val>
                                        </p:tav>
                                        <p:tav tm="100000">
                                          <p:val>
                                            <p:strVal val="#ppt_x-0.05"/>
                                          </p:val>
                                        </p:tav>
                                      </p:tavLst>
                                    </p:anim>
                                    <p:anim calcmode="lin" valueType="num">
                                      <p:cBhvr>
                                        <p:cTn id="62" dur="800" decel="100000" fill="hold"/>
                                        <p:tgtEl>
                                          <p:spTgt spid="5"/>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orhan-gazi-donemi-osmanli-haritasi.jpg"/>
          <p:cNvPicPr>
            <a:picLocks noChangeAspect="1" noChangeArrowheads="1"/>
          </p:cNvPicPr>
          <p:nvPr/>
        </p:nvPicPr>
        <p:blipFill>
          <a:blip r:embed="rId2" cstate="print"/>
          <a:stretch>
            <a:fillRect/>
          </a:stretch>
        </p:blipFill>
        <p:spPr bwMode="auto">
          <a:xfrm>
            <a:off x="74221" y="0"/>
            <a:ext cx="8995558" cy="6858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71472" y="0"/>
            <a:ext cx="3357586" cy="3571900"/>
          </a:xfrm>
          <a:prstGeom prst="roundRec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dirty="0" smtClean="0">
                <a:solidFill>
                  <a:schemeClr val="tx1"/>
                </a:solidFill>
                <a:latin typeface="Comic Sans MS" pitchFamily="66" charset="0"/>
              </a:rPr>
              <a:t>İmparator olmak isteyen </a:t>
            </a:r>
            <a:r>
              <a:rPr lang="tr-TR" dirty="0" err="1" smtClean="0">
                <a:solidFill>
                  <a:schemeClr val="tx1"/>
                </a:solidFill>
                <a:latin typeface="Comic Sans MS" pitchFamily="66" charset="0"/>
              </a:rPr>
              <a:t>Kantakuzen'in</a:t>
            </a:r>
            <a:r>
              <a:rPr lang="tr-TR" dirty="0" smtClean="0">
                <a:solidFill>
                  <a:schemeClr val="tx1"/>
                </a:solidFill>
                <a:latin typeface="Comic Sans MS" pitchFamily="66" charset="0"/>
              </a:rPr>
              <a:t> yardım talebi üzerine Osmanlılar ilk kez Rumeli'ye geçtiler.</a:t>
            </a:r>
            <a:r>
              <a:rPr lang="tr-TR" b="1" dirty="0" smtClean="0">
                <a:solidFill>
                  <a:schemeClr val="tx1"/>
                </a:solidFill>
                <a:latin typeface="Comic Sans MS" pitchFamily="66" charset="0"/>
              </a:rPr>
              <a:t>   Osmanlılar ilk kez Bizans'ın içişlerine karıştı.</a:t>
            </a:r>
            <a:endParaRPr lang="tr-TR" dirty="0" smtClean="0">
              <a:solidFill>
                <a:schemeClr val="tx1"/>
              </a:solidFill>
              <a:latin typeface="Comic Sans MS" pitchFamily="66" charset="0"/>
            </a:endParaRPr>
          </a:p>
          <a:p>
            <a:r>
              <a:rPr lang="tr-TR" dirty="0" smtClean="0">
                <a:solidFill>
                  <a:schemeClr val="tx1"/>
                </a:solidFill>
                <a:latin typeface="Comic Sans MS" pitchFamily="66" charset="0"/>
              </a:rPr>
              <a:t>Bizans İmparatoru </a:t>
            </a:r>
            <a:r>
              <a:rPr lang="tr-TR" dirty="0" err="1" smtClean="0">
                <a:solidFill>
                  <a:schemeClr val="tx1"/>
                </a:solidFill>
                <a:latin typeface="Comic Sans MS" pitchFamily="66" charset="0"/>
              </a:rPr>
              <a:t>Kantakuzen'in</a:t>
            </a:r>
            <a:r>
              <a:rPr lang="tr-TR" dirty="0" smtClean="0">
                <a:solidFill>
                  <a:schemeClr val="tx1"/>
                </a:solidFill>
                <a:latin typeface="Comic Sans MS" pitchFamily="66" charset="0"/>
              </a:rPr>
              <a:t> Sırp ve Bulgar Krallıklarına karşı yardım istemesi üzerine </a:t>
            </a:r>
            <a:r>
              <a:rPr lang="tr-TR" dirty="0" err="1" smtClean="0">
                <a:solidFill>
                  <a:schemeClr val="tx1"/>
                </a:solidFill>
                <a:latin typeface="Comic Sans MS" pitchFamily="66" charset="0"/>
              </a:rPr>
              <a:t>Çimpe</a:t>
            </a:r>
            <a:r>
              <a:rPr lang="tr-TR" dirty="0" smtClean="0">
                <a:solidFill>
                  <a:schemeClr val="tx1"/>
                </a:solidFill>
                <a:latin typeface="Comic Sans MS" pitchFamily="66" charset="0"/>
              </a:rPr>
              <a:t> Kalesi Osmanlılara verildi.(1353 )</a:t>
            </a:r>
            <a:endParaRPr lang="tr-TR" dirty="0">
              <a:solidFill>
                <a:schemeClr val="tx1"/>
              </a:solidFill>
              <a:latin typeface="Comic Sans MS" pitchFamily="66" charset="0"/>
            </a:endParaRPr>
          </a:p>
        </p:txBody>
      </p:sp>
      <p:sp>
        <p:nvSpPr>
          <p:cNvPr id="3" name="2 Sağ Ok"/>
          <p:cNvSpPr/>
          <p:nvPr/>
        </p:nvSpPr>
        <p:spPr>
          <a:xfrm>
            <a:off x="4143372" y="285728"/>
            <a:ext cx="978408" cy="484632"/>
          </a:xfrm>
          <a:prstGeom prst="righ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Yuvarlatılmış Dikdörtgen"/>
          <p:cNvSpPr/>
          <p:nvPr/>
        </p:nvSpPr>
        <p:spPr>
          <a:xfrm>
            <a:off x="5286380" y="0"/>
            <a:ext cx="3571900" cy="914400"/>
          </a:xfrm>
          <a:prstGeom prst="roundRect">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Rumeli'deki ilk askeri üs</a:t>
            </a:r>
            <a:r>
              <a:rPr lang="tr-TR" sz="2800" dirty="0" smtClean="0">
                <a:solidFill>
                  <a:schemeClr val="tx1"/>
                </a:solidFill>
                <a:latin typeface="Comic Sans MS" pitchFamily="66" charset="0"/>
              </a:rPr>
              <a:t>. </a:t>
            </a:r>
            <a:endParaRPr lang="tr-TR" sz="2800" dirty="0">
              <a:solidFill>
                <a:schemeClr val="tx1"/>
              </a:solidFill>
              <a:latin typeface="Comic Sans MS" pitchFamily="66" charset="0"/>
            </a:endParaRPr>
          </a:p>
        </p:txBody>
      </p:sp>
      <p:sp>
        <p:nvSpPr>
          <p:cNvPr id="5" name="4 Yuvarlatılmış Dikdörtgen"/>
          <p:cNvSpPr/>
          <p:nvPr/>
        </p:nvSpPr>
        <p:spPr>
          <a:xfrm>
            <a:off x="5286380" y="1071546"/>
            <a:ext cx="3643338" cy="914400"/>
          </a:xfrm>
          <a:prstGeom prst="roundRect">
            <a:avLst/>
          </a:prstGeom>
          <a:solidFill>
            <a:srgbClr val="0DD7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 Osmanlılar bundan sonra Rumeli'de fetihlere giriştiler</a:t>
            </a:r>
            <a:endParaRPr lang="tr-TR" sz="2000" b="1" dirty="0">
              <a:solidFill>
                <a:schemeClr val="tx1"/>
              </a:solidFill>
              <a:latin typeface="Comic Sans MS" pitchFamily="66" charset="0"/>
            </a:endParaRPr>
          </a:p>
        </p:txBody>
      </p:sp>
      <p:sp>
        <p:nvSpPr>
          <p:cNvPr id="6" name="5 Yuvarlatılmış Dikdörtgen"/>
          <p:cNvSpPr/>
          <p:nvPr/>
        </p:nvSpPr>
        <p:spPr>
          <a:xfrm>
            <a:off x="5357818" y="2143116"/>
            <a:ext cx="3429024" cy="985838"/>
          </a:xfrm>
          <a:prstGeom prst="roundRect">
            <a:avLst/>
          </a:prstGeom>
          <a:solidFill>
            <a:srgbClr val="9900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latin typeface="Comic Sans MS" pitchFamily="66" charset="0"/>
              </a:rPr>
              <a:t>Gelibolu, Malkara,Keşan,Tekirdağ,Çorlu ele geçirildi.</a:t>
            </a:r>
            <a:endParaRPr lang="tr-TR" sz="2000" b="1" dirty="0">
              <a:latin typeface="Comic Sans MS" pitchFamily="66" charset="0"/>
            </a:endParaRPr>
          </a:p>
        </p:txBody>
      </p:sp>
      <p:sp>
        <p:nvSpPr>
          <p:cNvPr id="7" name="6 Dikdörtgen"/>
          <p:cNvSpPr/>
          <p:nvPr/>
        </p:nvSpPr>
        <p:spPr>
          <a:xfrm>
            <a:off x="214282" y="3714752"/>
            <a:ext cx="8786874" cy="1643074"/>
          </a:xfrm>
          <a:prstGeom prst="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latin typeface="Comic Sans MS" pitchFamily="66" charset="0"/>
              </a:rPr>
              <a:t> İSKÂN POLİTİKASI;</a:t>
            </a:r>
          </a:p>
          <a:p>
            <a:r>
              <a:rPr lang="tr-TR" dirty="0" smtClean="0">
                <a:solidFill>
                  <a:schemeClr val="tx1"/>
                </a:solidFill>
                <a:latin typeface="Comic Sans MS" pitchFamily="66" charset="0"/>
              </a:rPr>
              <a:t>Fethedilen bölgelere Anadolu'dan getirilen Türkmen aşiretlerinin yerleştirilmesiyle gerçekleştirilmiştir. Özellikle   anlaşmazlık bulunan aşiretlerin birinin yerleştirilmesi, Anadolu'daki çatışmaları önlemiştir. Yerleştirilen Türkmenlerden bir süre vergi alınmaz ve geri dönmelerine izin verilmezdi.</a:t>
            </a:r>
          </a:p>
          <a:p>
            <a:pPr algn="ctr"/>
            <a:endParaRPr lang="tr-TR" dirty="0"/>
          </a:p>
        </p:txBody>
      </p:sp>
      <p:sp>
        <p:nvSpPr>
          <p:cNvPr id="8" name="7 Dikdörtgen"/>
          <p:cNvSpPr/>
          <p:nvPr/>
        </p:nvSpPr>
        <p:spPr>
          <a:xfrm>
            <a:off x="214282" y="5429264"/>
            <a:ext cx="8786874" cy="1428736"/>
          </a:xfrm>
          <a:prstGeom prst="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t> </a:t>
            </a:r>
            <a:endParaRPr lang="tr-TR" dirty="0" smtClean="0"/>
          </a:p>
          <a:p>
            <a:r>
              <a:rPr lang="tr-TR" b="1" dirty="0" smtClean="0">
                <a:solidFill>
                  <a:schemeClr val="tx1"/>
                </a:solidFill>
                <a:latin typeface="Comic Sans MS" pitchFamily="66" charset="0"/>
              </a:rPr>
              <a:t>Fethedilen bölgelere Anadolu'dan getirilen Türkmen aşiretlerinin yerleştirilmesiyle gerçekleştirilmiştir. Özellikle   anlaşmazlık bulunan aşiretlerin birinin yerleştirilmesi, Anadolu'daki çatışmaları önlemiştir. Yerleştirilen Türkmenlerden bir süre vergi alınmaz ve geri dönmelerine izin verilmezdi.</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anim calcmode="lin" valueType="num">
                                      <p:cBhvr>
                                        <p:cTn id="26" dur="2000" fill="hold"/>
                                        <p:tgtEl>
                                          <p:spTgt spid="4"/>
                                        </p:tgtEl>
                                        <p:attrNameLst>
                                          <p:attrName>style.rotation</p:attrName>
                                        </p:attrNameLst>
                                      </p:cBhvr>
                                      <p:tavLst>
                                        <p:tav tm="0">
                                          <p:val>
                                            <p:fltVal val="720"/>
                                          </p:val>
                                        </p:tav>
                                        <p:tav tm="100000">
                                          <p:val>
                                            <p:fltVal val="0"/>
                                          </p:val>
                                        </p:tav>
                                      </p:tavLst>
                                    </p:anim>
                                    <p:anim calcmode="lin" valueType="num">
                                      <p:cBhvr>
                                        <p:cTn id="27" dur="2000" fill="hold"/>
                                        <p:tgtEl>
                                          <p:spTgt spid="4"/>
                                        </p:tgtEl>
                                        <p:attrNameLst>
                                          <p:attrName>ppt_h</p:attrName>
                                        </p:attrNameLst>
                                      </p:cBhvr>
                                      <p:tavLst>
                                        <p:tav tm="0">
                                          <p:val>
                                            <p:fltVal val="0"/>
                                          </p:val>
                                        </p:tav>
                                        <p:tav tm="100000">
                                          <p:val>
                                            <p:strVal val="#ppt_h"/>
                                          </p:val>
                                        </p:tav>
                                      </p:tavLst>
                                    </p:anim>
                                    <p:anim calcmode="lin" valueType="num">
                                      <p:cBhvr>
                                        <p:cTn id="2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2000"/>
                                        <p:tgtEl>
                                          <p:spTgt spid="5"/>
                                        </p:tgtEl>
                                      </p:cBhvr>
                                    </p:animEffect>
                                    <p:anim calcmode="lin" valueType="num">
                                      <p:cBhvr>
                                        <p:cTn id="34" dur="2000" fill="hold"/>
                                        <p:tgtEl>
                                          <p:spTgt spid="5"/>
                                        </p:tgtEl>
                                        <p:attrNameLst>
                                          <p:attrName>style.rotation</p:attrName>
                                        </p:attrNameLst>
                                      </p:cBhvr>
                                      <p:tavLst>
                                        <p:tav tm="0">
                                          <p:val>
                                            <p:fltVal val="720"/>
                                          </p:val>
                                        </p:tav>
                                        <p:tav tm="100000">
                                          <p:val>
                                            <p:fltVal val="0"/>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2000"/>
                                        <p:tgtEl>
                                          <p:spTgt spid="6"/>
                                        </p:tgtEl>
                                      </p:cBhvr>
                                    </p:animEffect>
                                    <p:anim calcmode="lin" valueType="num">
                                      <p:cBhvr>
                                        <p:cTn id="42" dur="2000" fill="hold"/>
                                        <p:tgtEl>
                                          <p:spTgt spid="6"/>
                                        </p:tgtEl>
                                        <p:attrNameLst>
                                          <p:attrName>style.rotation</p:attrName>
                                        </p:attrNameLst>
                                      </p:cBhvr>
                                      <p:tavLst>
                                        <p:tav tm="0">
                                          <p:val>
                                            <p:fltVal val="720"/>
                                          </p:val>
                                        </p:tav>
                                        <p:tav tm="100000">
                                          <p:val>
                                            <p:fltVal val="0"/>
                                          </p:val>
                                        </p:tav>
                                      </p:tavLst>
                                    </p:anim>
                                    <p:anim calcmode="lin" valueType="num">
                                      <p:cBhvr>
                                        <p:cTn id="43" dur="2000" fill="hold"/>
                                        <p:tgtEl>
                                          <p:spTgt spid="6"/>
                                        </p:tgtEl>
                                        <p:attrNameLst>
                                          <p:attrName>ppt_h</p:attrName>
                                        </p:attrNameLst>
                                      </p:cBhvr>
                                      <p:tavLst>
                                        <p:tav tm="0">
                                          <p:val>
                                            <p:fltVal val="0"/>
                                          </p:val>
                                        </p:tav>
                                        <p:tav tm="100000">
                                          <p:val>
                                            <p:strVal val="#ppt_h"/>
                                          </p:val>
                                        </p:tav>
                                      </p:tavLst>
                                    </p:anim>
                                    <p:anim calcmode="lin" valueType="num">
                                      <p:cBhvr>
                                        <p:cTn id="44"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7"/>
                                        </p:tgtEl>
                                        <p:attrNameLst>
                                          <p:attrName>ppt_y</p:attrName>
                                        </p:attrNameLst>
                                      </p:cBhvr>
                                      <p:tavLst>
                                        <p:tav tm="0">
                                          <p:val>
                                            <p:strVal val="#ppt_y"/>
                                          </p:val>
                                        </p:tav>
                                        <p:tav tm="100000">
                                          <p:val>
                                            <p:strVal val="#ppt_y"/>
                                          </p:val>
                                        </p:tav>
                                      </p:tavLst>
                                    </p:anim>
                                    <p:anim calcmode="lin" valueType="num">
                                      <p:cBhvr>
                                        <p:cTn id="5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down)">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0"/>
            <a:ext cx="9143999" cy="6857999"/>
          </a:xfrm>
          <a:prstGeom prst="rect">
            <a:avLst/>
          </a:prstGeom>
          <a:ln w="228600" cap="sq" cmpd="thickThin">
            <a:solidFill>
              <a:srgbClr val="000000"/>
            </a:solidFill>
            <a:prstDash val="solid"/>
            <a:miter lim="800000"/>
          </a:ln>
          <a:effectLst>
            <a:innerShdw blurRad="76200">
              <a:srgbClr val="000000"/>
            </a:innerShdw>
          </a:effectLst>
        </p:spPr>
      </p:pic>
      <p:sp>
        <p:nvSpPr>
          <p:cNvPr id="3" name="2 Aşağı Ok"/>
          <p:cNvSpPr/>
          <p:nvPr/>
        </p:nvSpPr>
        <p:spPr>
          <a:xfrm>
            <a:off x="3357554" y="2643182"/>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from="(-#ppt_w/2)" to="(#ppt_x)" calcmode="lin" valueType="num">
                                      <p:cBhvr>
                                        <p:cTn id="25" dur="600" fill="hold">
                                          <p:stCondLst>
                                            <p:cond delay="0"/>
                                          </p:stCondLst>
                                        </p:cTn>
                                        <p:tgtEl>
                                          <p:spTgt spid="3"/>
                                        </p:tgtEl>
                                        <p:attrNameLst>
                                          <p:attrName>ppt_x</p:attrName>
                                        </p:attrNameLst>
                                      </p:cBhvr>
                                    </p:anim>
                                    <p:anim from="0" to="-1.0" calcmode="lin" valueType="num">
                                      <p:cBhvr>
                                        <p:cTn id="26" dur="200" decel="50000" autoRev="1" fill="hold">
                                          <p:stCondLst>
                                            <p:cond delay="600"/>
                                          </p:stCondLst>
                                        </p:cTn>
                                        <p:tgtEl>
                                          <p:spTgt spid="3"/>
                                        </p:tgtEl>
                                        <p:attrNameLst>
                                          <p:attrName>xshear</p:attrName>
                                        </p:attrNameLst>
                                      </p:cBhvr>
                                    </p:anim>
                                    <p:animScale>
                                      <p:cBhvr>
                                        <p:cTn id="27" dur="200" decel="100000" autoRev="1" fill="hold">
                                          <p:stCondLst>
                                            <p:cond delay="600"/>
                                          </p:stCondLst>
                                        </p:cTn>
                                        <p:tgtEl>
                                          <p:spTgt spid="3"/>
                                        </p:tgtEl>
                                      </p:cBhvr>
                                      <p:from x="100000" y="100000"/>
                                      <p:to x="80000" y="100000"/>
                                    </p:animScale>
                                    <p:anim by="(#ppt_h/3+#ppt_w*0.1)" calcmode="lin" valueType="num">
                                      <p:cBhvr additive="sum">
                                        <p:cTn id="28"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28596" y="214290"/>
            <a:ext cx="8429684" cy="914400"/>
          </a:xfrm>
          <a:prstGeom prst="round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I. MURAT DÖNEMİ</a:t>
            </a:r>
            <a:endParaRPr lang="tr-TR" sz="4400" b="1" dirty="0">
              <a:solidFill>
                <a:schemeClr val="tx1"/>
              </a:solidFill>
              <a:latin typeface="Comic Sans MS" pitchFamily="66" charset="0"/>
            </a:endParaRPr>
          </a:p>
        </p:txBody>
      </p:sp>
      <p:sp>
        <p:nvSpPr>
          <p:cNvPr id="3" name="2 Yuvarlatılmış Dikdörtgen"/>
          <p:cNvSpPr/>
          <p:nvPr/>
        </p:nvSpPr>
        <p:spPr>
          <a:xfrm>
            <a:off x="357158" y="4429132"/>
            <a:ext cx="8572560" cy="2428868"/>
          </a:xfrm>
          <a:prstGeom prst="roundRect">
            <a:avLst/>
          </a:prstGeom>
          <a:solidFill>
            <a:srgbClr val="9900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800" b="1" dirty="0" smtClean="0">
              <a:solidFill>
                <a:schemeClr val="tx1"/>
              </a:solidFill>
              <a:latin typeface="Comic Sans MS" pitchFamily="66" charset="0"/>
            </a:endParaRPr>
          </a:p>
          <a:p>
            <a:pPr lvl="0"/>
            <a:r>
              <a:rPr lang="tr-TR" sz="2800" b="1" dirty="0" smtClean="0">
                <a:solidFill>
                  <a:schemeClr val="bg1"/>
                </a:solidFill>
                <a:latin typeface="Comic Sans MS" pitchFamily="66" charset="0"/>
              </a:rPr>
              <a:t>Edirne'nin alınması Türklere Balkanlar yolunu açmıştır.</a:t>
            </a:r>
          </a:p>
          <a:p>
            <a:pPr lvl="0"/>
            <a:r>
              <a:rPr lang="tr-TR" sz="2800" b="1" dirty="0" smtClean="0">
                <a:solidFill>
                  <a:schemeClr val="bg1"/>
                </a:solidFill>
                <a:latin typeface="Comic Sans MS" pitchFamily="66" charset="0"/>
              </a:rPr>
              <a:t>Sırp ve Bulgarların Bizans’la bağlantısı kesildi.</a:t>
            </a:r>
          </a:p>
          <a:p>
            <a:pPr lvl="0"/>
            <a:r>
              <a:rPr lang="tr-TR" sz="2800" b="1" dirty="0" smtClean="0">
                <a:solidFill>
                  <a:schemeClr val="bg1"/>
                </a:solidFill>
                <a:latin typeface="Comic Sans MS" pitchFamily="66" charset="0"/>
              </a:rPr>
              <a:t>Filibe ve </a:t>
            </a:r>
            <a:r>
              <a:rPr lang="tr-TR" sz="2800" b="1" dirty="0" err="1" smtClean="0">
                <a:solidFill>
                  <a:schemeClr val="bg1"/>
                </a:solidFill>
                <a:latin typeface="Comic Sans MS" pitchFamily="66" charset="0"/>
              </a:rPr>
              <a:t>Gümülcine</a:t>
            </a:r>
            <a:r>
              <a:rPr lang="tr-TR" sz="2800" b="1" dirty="0" smtClean="0">
                <a:solidFill>
                  <a:schemeClr val="bg1"/>
                </a:solidFill>
                <a:latin typeface="Comic Sans MS" pitchFamily="66" charset="0"/>
              </a:rPr>
              <a:t> alındı</a:t>
            </a:r>
            <a:r>
              <a:rPr lang="tr-TR" sz="2800" b="1" dirty="0" smtClean="0">
                <a:solidFill>
                  <a:schemeClr val="tx1"/>
                </a:solidFill>
                <a:latin typeface="Comic Sans MS" pitchFamily="66" charset="0"/>
              </a:rPr>
              <a:t>.</a:t>
            </a:r>
          </a:p>
          <a:p>
            <a:pPr algn="ctr"/>
            <a:endParaRPr lang="tr-TR" sz="2800" b="1" dirty="0">
              <a:solidFill>
                <a:schemeClr val="tx1"/>
              </a:solidFill>
              <a:latin typeface="Comic Sans MS" pitchFamily="66" charset="0"/>
            </a:endParaRPr>
          </a:p>
        </p:txBody>
      </p:sp>
      <p:sp>
        <p:nvSpPr>
          <p:cNvPr id="4" name="3 Sağ Ok"/>
          <p:cNvSpPr/>
          <p:nvPr/>
        </p:nvSpPr>
        <p:spPr>
          <a:xfrm>
            <a:off x="500034" y="2000240"/>
            <a:ext cx="2428892" cy="1071570"/>
          </a:xfrm>
          <a:prstGeom prst="rightArrow">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OSMANLI</a:t>
            </a:r>
            <a:endParaRPr lang="tr-TR" sz="2800" b="1" dirty="0">
              <a:solidFill>
                <a:schemeClr val="tx1"/>
              </a:solidFill>
              <a:latin typeface="Comic Sans MS" pitchFamily="66" charset="0"/>
            </a:endParaRPr>
          </a:p>
        </p:txBody>
      </p:sp>
      <p:sp>
        <p:nvSpPr>
          <p:cNvPr id="5" name="4 Patlama 1"/>
          <p:cNvSpPr/>
          <p:nvPr/>
        </p:nvSpPr>
        <p:spPr>
          <a:xfrm>
            <a:off x="2714612" y="1357298"/>
            <a:ext cx="3429024" cy="3071834"/>
          </a:xfrm>
          <a:prstGeom prst="irregularSeal1">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SAZLIDERE SAVAŞI 1363</a:t>
            </a:r>
            <a:endParaRPr lang="tr-TR" sz="2000" b="1" dirty="0">
              <a:solidFill>
                <a:schemeClr val="tx1"/>
              </a:solidFill>
              <a:latin typeface="Comic Sans MS" pitchFamily="66" charset="0"/>
            </a:endParaRPr>
          </a:p>
        </p:txBody>
      </p:sp>
      <p:sp>
        <p:nvSpPr>
          <p:cNvPr id="6" name="5 Sol Ok"/>
          <p:cNvSpPr/>
          <p:nvPr/>
        </p:nvSpPr>
        <p:spPr>
          <a:xfrm>
            <a:off x="6143604" y="2000240"/>
            <a:ext cx="2714676" cy="1143008"/>
          </a:xfrm>
          <a:prstGeom prst="leftArrow">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BİZANS + BULGAR</a:t>
            </a:r>
            <a:endParaRPr lang="tr-TR"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from="(-#ppt_w/2)" to="(#ppt_x)" calcmode="lin" valueType="num">
                                      <p:cBhvr>
                                        <p:cTn id="15" dur="600" fill="hold">
                                          <p:stCondLst>
                                            <p:cond delay="0"/>
                                          </p:stCondLst>
                                        </p:cTn>
                                        <p:tgtEl>
                                          <p:spTgt spid="4"/>
                                        </p:tgtEl>
                                        <p:attrNameLst>
                                          <p:attrName>ppt_x</p:attrName>
                                        </p:attrNameLst>
                                      </p:cBhvr>
                                    </p:anim>
                                    <p:anim from="0" to="-1.0" calcmode="lin" valueType="num">
                                      <p:cBhvr>
                                        <p:cTn id="16" dur="200" decel="50000" autoRev="1" fill="hold">
                                          <p:stCondLst>
                                            <p:cond delay="600"/>
                                          </p:stCondLst>
                                        </p:cTn>
                                        <p:tgtEl>
                                          <p:spTgt spid="4"/>
                                        </p:tgtEl>
                                        <p:attrNameLst>
                                          <p:attrName>xshear</p:attrName>
                                        </p:attrNameLst>
                                      </p:cBhvr>
                                    </p:anim>
                                    <p:animScale>
                                      <p:cBhvr>
                                        <p:cTn id="17" dur="200" decel="100000" autoRev="1" fill="hold">
                                          <p:stCondLst>
                                            <p:cond delay="600"/>
                                          </p:stCondLst>
                                        </p:cTn>
                                        <p:tgtEl>
                                          <p:spTgt spid="4"/>
                                        </p:tgtEl>
                                      </p:cBhvr>
                                      <p:from x="100000" y="100000"/>
                                      <p:to x="80000" y="100000"/>
                                    </p:animScale>
                                    <p:anim by="(#ppt_h/3+#ppt_w*0.1)" calcmode="lin" valueType="num">
                                      <p:cBhvr additive="sum">
                                        <p:cTn id="18" dur="200" decel="100000" autoRev="1" fill="hold">
                                          <p:stCondLst>
                                            <p:cond delay="600"/>
                                          </p:stCondLst>
                                        </p:cTn>
                                        <p:tgtEl>
                                          <p:spTgt spid="4"/>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from="(-#ppt_w/2)" to="(#ppt_x)" calcmode="lin" valueType="num">
                                      <p:cBhvr>
                                        <p:cTn id="23" dur="600" fill="hold">
                                          <p:stCondLst>
                                            <p:cond delay="0"/>
                                          </p:stCondLst>
                                        </p:cTn>
                                        <p:tgtEl>
                                          <p:spTgt spid="6"/>
                                        </p:tgtEl>
                                        <p:attrNameLst>
                                          <p:attrName>ppt_x</p:attrName>
                                        </p:attrNameLst>
                                      </p:cBhvr>
                                    </p:anim>
                                    <p:anim from="0" to="-1.0" calcmode="lin" valueType="num">
                                      <p:cBhvr>
                                        <p:cTn id="24" dur="200" decel="50000" autoRev="1" fill="hold">
                                          <p:stCondLst>
                                            <p:cond delay="600"/>
                                          </p:stCondLst>
                                        </p:cTn>
                                        <p:tgtEl>
                                          <p:spTgt spid="6"/>
                                        </p:tgtEl>
                                        <p:attrNameLst>
                                          <p:attrName>xshear</p:attrName>
                                        </p:attrNameLst>
                                      </p:cBhvr>
                                    </p:anim>
                                    <p:animScale>
                                      <p:cBhvr>
                                        <p:cTn id="25" dur="200" decel="100000" autoRev="1" fill="hold">
                                          <p:stCondLst>
                                            <p:cond delay="600"/>
                                          </p:stCondLst>
                                        </p:cTn>
                                        <p:tgtEl>
                                          <p:spTgt spid="6"/>
                                        </p:tgtEl>
                                      </p:cBhvr>
                                      <p:from x="100000" y="100000"/>
                                      <p:to x="80000" y="100000"/>
                                    </p:animScale>
                                    <p:anim by="(#ppt_h/3+#ppt_w*0.1)" calcmode="lin" valueType="num">
                                      <p:cBhvr additive="sum">
                                        <p:cTn id="26" dur="200" decel="100000" autoRev="1" fill="hold">
                                          <p:stCondLst>
                                            <p:cond delay="600"/>
                                          </p:stCondLst>
                                        </p:cTn>
                                        <p:tgtEl>
                                          <p:spTgt spid="6"/>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Bottom)">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80">
                                          <p:stCondLst>
                                            <p:cond delay="0"/>
                                          </p:stCondLst>
                                        </p:cTn>
                                        <p:tgtEl>
                                          <p:spTgt spid="3"/>
                                        </p:tgtEl>
                                      </p:cBhvr>
                                    </p:animEffect>
                                    <p:anim calcmode="lin" valueType="num">
                                      <p:cBhvr>
                                        <p:cTn id="3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2" dur="26">
                                          <p:stCondLst>
                                            <p:cond delay="650"/>
                                          </p:stCondLst>
                                        </p:cTn>
                                        <p:tgtEl>
                                          <p:spTgt spid="3"/>
                                        </p:tgtEl>
                                      </p:cBhvr>
                                      <p:to x="100000" y="60000"/>
                                    </p:animScale>
                                    <p:animScale>
                                      <p:cBhvr>
                                        <p:cTn id="43" dur="166" decel="50000">
                                          <p:stCondLst>
                                            <p:cond delay="676"/>
                                          </p:stCondLst>
                                        </p:cTn>
                                        <p:tgtEl>
                                          <p:spTgt spid="3"/>
                                        </p:tgtEl>
                                      </p:cBhvr>
                                      <p:to x="100000" y="100000"/>
                                    </p:animScale>
                                    <p:animScale>
                                      <p:cBhvr>
                                        <p:cTn id="44" dur="26">
                                          <p:stCondLst>
                                            <p:cond delay="1312"/>
                                          </p:stCondLst>
                                        </p:cTn>
                                        <p:tgtEl>
                                          <p:spTgt spid="3"/>
                                        </p:tgtEl>
                                      </p:cBhvr>
                                      <p:to x="100000" y="80000"/>
                                    </p:animScale>
                                    <p:animScale>
                                      <p:cBhvr>
                                        <p:cTn id="45" dur="166" decel="50000">
                                          <p:stCondLst>
                                            <p:cond delay="1338"/>
                                          </p:stCondLst>
                                        </p:cTn>
                                        <p:tgtEl>
                                          <p:spTgt spid="3"/>
                                        </p:tgtEl>
                                      </p:cBhvr>
                                      <p:to x="100000" y="100000"/>
                                    </p:animScale>
                                    <p:animScale>
                                      <p:cBhvr>
                                        <p:cTn id="46" dur="26">
                                          <p:stCondLst>
                                            <p:cond delay="1642"/>
                                          </p:stCondLst>
                                        </p:cTn>
                                        <p:tgtEl>
                                          <p:spTgt spid="3"/>
                                        </p:tgtEl>
                                      </p:cBhvr>
                                      <p:to x="100000" y="90000"/>
                                    </p:animScale>
                                    <p:animScale>
                                      <p:cBhvr>
                                        <p:cTn id="47" dur="166" decel="50000">
                                          <p:stCondLst>
                                            <p:cond delay="1668"/>
                                          </p:stCondLst>
                                        </p:cTn>
                                        <p:tgtEl>
                                          <p:spTgt spid="3"/>
                                        </p:tgtEl>
                                      </p:cBhvr>
                                      <p:to x="100000" y="100000"/>
                                    </p:animScale>
                                    <p:animScale>
                                      <p:cBhvr>
                                        <p:cTn id="48" dur="26">
                                          <p:stCondLst>
                                            <p:cond delay="1808"/>
                                          </p:stCondLst>
                                        </p:cTn>
                                        <p:tgtEl>
                                          <p:spTgt spid="3"/>
                                        </p:tgtEl>
                                      </p:cBhvr>
                                      <p:to x="100000" y="95000"/>
                                    </p:animScale>
                                    <p:animScale>
                                      <p:cBhvr>
                                        <p:cTn id="49"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214290"/>
            <a:ext cx="8215370" cy="1428760"/>
          </a:xfrm>
          <a:prstGeom prst="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 </a:t>
            </a:r>
            <a:r>
              <a:rPr lang="tr-TR" sz="2800" b="1" dirty="0" smtClean="0">
                <a:solidFill>
                  <a:schemeClr val="tx1"/>
                </a:solidFill>
                <a:latin typeface="Comic Sans MS" pitchFamily="66" charset="0"/>
              </a:rPr>
              <a:t>Edirne ve Filibe’nin alınarak Türklerin Balkanlarda ilerlemesinden rahatsız olan Balkan devletleri papa liderliğinde birleşti</a:t>
            </a:r>
            <a:endParaRPr lang="tr-TR" sz="2800" b="1" dirty="0">
              <a:solidFill>
                <a:schemeClr val="tx1"/>
              </a:solidFill>
              <a:latin typeface="Comic Sans MS" pitchFamily="66" charset="0"/>
            </a:endParaRPr>
          </a:p>
        </p:txBody>
      </p:sp>
      <p:sp>
        <p:nvSpPr>
          <p:cNvPr id="3" name="2 Yuvarlatılmış Dikdörtgen"/>
          <p:cNvSpPr/>
          <p:nvPr/>
        </p:nvSpPr>
        <p:spPr>
          <a:xfrm>
            <a:off x="500034" y="2071678"/>
            <a:ext cx="2214578" cy="2143140"/>
          </a:xfrm>
          <a:prstGeom prst="roundRect">
            <a:avLst/>
          </a:prstGeom>
          <a:solidFill>
            <a:srgbClr val="66CC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OSMANLILAR</a:t>
            </a:r>
            <a:endParaRPr lang="tr-TR" sz="2000" b="1" dirty="0">
              <a:solidFill>
                <a:schemeClr val="tx1"/>
              </a:solidFill>
              <a:latin typeface="Comic Sans MS" pitchFamily="66" charset="0"/>
            </a:endParaRPr>
          </a:p>
        </p:txBody>
      </p:sp>
      <p:sp>
        <p:nvSpPr>
          <p:cNvPr id="4" name="3 Yuvarlatılmış Dikdörtgen"/>
          <p:cNvSpPr/>
          <p:nvPr/>
        </p:nvSpPr>
        <p:spPr>
          <a:xfrm>
            <a:off x="6215074" y="1785926"/>
            <a:ext cx="2428892" cy="2714644"/>
          </a:xfrm>
          <a:prstGeom prst="roundRect">
            <a:avLst/>
          </a:prstGeom>
          <a:solidFill>
            <a:schemeClr val="accent6">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HAÇLILAR</a:t>
            </a:r>
          </a:p>
          <a:p>
            <a:pPr lvl="0" algn="ctr"/>
            <a:r>
              <a:rPr lang="tr-TR" sz="2400" b="1" dirty="0" smtClean="0">
                <a:solidFill>
                  <a:schemeClr val="tx1"/>
                </a:solidFill>
                <a:latin typeface="Comic Sans MS" pitchFamily="66" charset="0"/>
              </a:rPr>
              <a:t>Sırp</a:t>
            </a:r>
          </a:p>
          <a:p>
            <a:pPr lvl="0" algn="ctr"/>
            <a:r>
              <a:rPr lang="tr-TR" sz="2400" b="1" dirty="0" smtClean="0">
                <a:solidFill>
                  <a:schemeClr val="tx1"/>
                </a:solidFill>
                <a:latin typeface="Comic Sans MS" pitchFamily="66" charset="0"/>
              </a:rPr>
              <a:t> Bulgar</a:t>
            </a:r>
          </a:p>
          <a:p>
            <a:pPr lvl="0" algn="ctr"/>
            <a:r>
              <a:rPr lang="tr-TR" sz="2400" b="1" dirty="0" smtClean="0">
                <a:solidFill>
                  <a:schemeClr val="tx1"/>
                </a:solidFill>
                <a:latin typeface="Comic Sans MS" pitchFamily="66" charset="0"/>
              </a:rPr>
              <a:t>Eflak</a:t>
            </a:r>
          </a:p>
          <a:p>
            <a:pPr lvl="0" algn="ctr"/>
            <a:r>
              <a:rPr lang="tr-TR" sz="2400" b="1" dirty="0" smtClean="0">
                <a:solidFill>
                  <a:schemeClr val="tx1"/>
                </a:solidFill>
                <a:latin typeface="Comic Sans MS" pitchFamily="66" charset="0"/>
              </a:rPr>
              <a:t>Bosna</a:t>
            </a:r>
          </a:p>
          <a:p>
            <a:pPr lvl="0" algn="ctr"/>
            <a:r>
              <a:rPr lang="tr-TR" sz="2400" b="1" dirty="0" smtClean="0">
                <a:solidFill>
                  <a:schemeClr val="tx1"/>
                </a:solidFill>
                <a:latin typeface="Comic Sans MS" pitchFamily="66" charset="0"/>
              </a:rPr>
              <a:t>Macar</a:t>
            </a:r>
          </a:p>
          <a:p>
            <a:pPr algn="ctr"/>
            <a:endParaRPr lang="tr-TR" dirty="0"/>
          </a:p>
        </p:txBody>
      </p:sp>
      <p:sp>
        <p:nvSpPr>
          <p:cNvPr id="5" name="4 Sol Sağ Ok"/>
          <p:cNvSpPr/>
          <p:nvPr/>
        </p:nvSpPr>
        <p:spPr>
          <a:xfrm>
            <a:off x="2786050" y="2214554"/>
            <a:ext cx="3357586" cy="1928826"/>
          </a:xfrm>
          <a:prstGeom prst="leftRightArrow">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1364 SIRPSINDIĞI SAVAŞI</a:t>
            </a:r>
            <a:endParaRPr lang="tr-TR" b="1" dirty="0">
              <a:solidFill>
                <a:schemeClr val="tx1"/>
              </a:solidFill>
              <a:latin typeface="Comic Sans MS" pitchFamily="66" charset="0"/>
            </a:endParaRPr>
          </a:p>
        </p:txBody>
      </p:sp>
      <p:sp>
        <p:nvSpPr>
          <p:cNvPr id="8" name="7 Yuvarlatılmış Dikdörtgen"/>
          <p:cNvSpPr/>
          <p:nvPr/>
        </p:nvSpPr>
        <p:spPr>
          <a:xfrm>
            <a:off x="428596" y="4572008"/>
            <a:ext cx="8286808" cy="1128714"/>
          </a:xfrm>
          <a:prstGeom prst="roundRect">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dirty="0" smtClean="0"/>
          </a:p>
          <a:p>
            <a:pPr lvl="0"/>
            <a:r>
              <a:rPr lang="tr-TR" sz="2000" b="1" dirty="0" smtClean="0">
                <a:solidFill>
                  <a:schemeClr val="tx1"/>
                </a:solidFill>
                <a:latin typeface="Comic Sans MS" pitchFamily="66" charset="0"/>
              </a:rPr>
              <a:t>Savaş Osmanlının galibiyeti ile sonuçlandı.</a:t>
            </a:r>
          </a:p>
          <a:p>
            <a:pPr lvl="0"/>
            <a:r>
              <a:rPr lang="tr-TR" sz="2000" b="1" dirty="0" smtClean="0">
                <a:solidFill>
                  <a:schemeClr val="tx1"/>
                </a:solidFill>
                <a:latin typeface="Comic Sans MS" pitchFamily="66" charset="0"/>
              </a:rPr>
              <a:t>Macarların balkanlardaki etkisi azaldı.</a:t>
            </a:r>
          </a:p>
          <a:p>
            <a:pPr lvl="0"/>
            <a:r>
              <a:rPr lang="tr-TR" sz="2000" b="1" dirty="0" smtClean="0">
                <a:solidFill>
                  <a:schemeClr val="tx1"/>
                </a:solidFill>
                <a:latin typeface="Comic Sans MS" pitchFamily="66" charset="0"/>
              </a:rPr>
              <a:t>Bulgar krallığı Osmanlıya vergi vermeye başladı.</a:t>
            </a:r>
          </a:p>
          <a:p>
            <a:pPr algn="ctr"/>
            <a:endParaRPr lang="tr-TR" dirty="0"/>
          </a:p>
        </p:txBody>
      </p:sp>
      <p:sp>
        <p:nvSpPr>
          <p:cNvPr id="9" name="8 Yuvarlatılmış Dikdörtgen"/>
          <p:cNvSpPr/>
          <p:nvPr/>
        </p:nvSpPr>
        <p:spPr>
          <a:xfrm>
            <a:off x="428596" y="5786454"/>
            <a:ext cx="8286808" cy="914400"/>
          </a:xfrm>
          <a:prstGeom prst="round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b="1" dirty="0" smtClean="0"/>
              <a:t> </a:t>
            </a:r>
          </a:p>
          <a:p>
            <a:pPr lvl="0" algn="ctr"/>
            <a:r>
              <a:rPr lang="tr-TR" sz="3200" b="1" dirty="0" err="1" smtClean="0">
                <a:solidFill>
                  <a:schemeClr val="tx1"/>
                </a:solidFill>
                <a:latin typeface="Comic Sans MS" pitchFamily="66" charset="0"/>
              </a:rPr>
              <a:t>Sırpsındığı</a:t>
            </a:r>
            <a:r>
              <a:rPr lang="tr-TR" sz="3200" b="1" dirty="0" smtClean="0">
                <a:solidFill>
                  <a:schemeClr val="tx1"/>
                </a:solidFill>
                <a:latin typeface="Comic Sans MS" pitchFamily="66" charset="0"/>
              </a:rPr>
              <a:t> Savaşı ilk Osmanlı- Haçlı savaşıdır</a:t>
            </a:r>
            <a:endParaRPr lang="tr-TR" sz="3200" dirty="0" smtClean="0">
              <a:solidFill>
                <a:schemeClr val="tx1"/>
              </a:solidFill>
              <a:latin typeface="Comic Sans MS" pitchFamily="66" charset="0"/>
            </a:endParaRP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lide(fromBottom)">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Bottom)">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lide(fromBottom)">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Effect transition="in" filter="fade">
                                      <p:cBhvr>
                                        <p:cTn id="34" dur="2000"/>
                                        <p:tgtEl>
                                          <p:spTgt spid="9"/>
                                        </p:tgtEl>
                                      </p:cBhvr>
                                    </p:animEffect>
                                    <p:anim calcmode="lin" valueType="num">
                                      <p:cBhvr>
                                        <p:cTn id="35" dur="2000" fill="hold"/>
                                        <p:tgtEl>
                                          <p:spTgt spid="9"/>
                                        </p:tgtEl>
                                        <p:attrNameLst>
                                          <p:attrName>ppt_w</p:attrName>
                                        </p:attrNameLst>
                                      </p:cBhvr>
                                      <p:tavLst>
                                        <p:tav tm="0" fmla="#ppt_w*sin(2.5*pi*$)">
                                          <p:val>
                                            <p:fltVal val="0"/>
                                          </p:val>
                                        </p:tav>
                                        <p:tav tm="100000">
                                          <p:val>
                                            <p:fltVal val="1"/>
                                          </p:val>
                                        </p:tav>
                                      </p:tavLst>
                                    </p:anim>
                                    <p:anim calcmode="lin" valueType="num">
                                      <p:cBhvr>
                                        <p:cTn id="36"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14282" y="285728"/>
            <a:ext cx="2357454" cy="914400"/>
          </a:xfrm>
          <a:prstGeom prst="roundRect">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OSMANLI</a:t>
            </a:r>
            <a:endParaRPr lang="tr-TR" sz="3200" b="1" dirty="0">
              <a:solidFill>
                <a:schemeClr val="tx1"/>
              </a:solidFill>
              <a:latin typeface="Comic Sans MS" pitchFamily="66" charset="0"/>
            </a:endParaRPr>
          </a:p>
        </p:txBody>
      </p:sp>
      <p:sp>
        <p:nvSpPr>
          <p:cNvPr id="3" name="2 Sol Sağ Ok"/>
          <p:cNvSpPr/>
          <p:nvPr/>
        </p:nvSpPr>
        <p:spPr>
          <a:xfrm>
            <a:off x="2714612" y="0"/>
            <a:ext cx="3929090" cy="1571612"/>
          </a:xfrm>
          <a:prstGeom prst="leftRightArrow">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ÇİRMEN SAVAŞI-1371</a:t>
            </a:r>
            <a:endParaRPr lang="tr-TR" sz="2800" b="1" dirty="0">
              <a:solidFill>
                <a:schemeClr val="tx1"/>
              </a:solidFill>
              <a:latin typeface="Comic Sans MS" pitchFamily="66" charset="0"/>
            </a:endParaRPr>
          </a:p>
        </p:txBody>
      </p:sp>
      <p:sp>
        <p:nvSpPr>
          <p:cNvPr id="4" name="3 Yuvarlatılmış Dikdörtgen"/>
          <p:cNvSpPr/>
          <p:nvPr/>
        </p:nvSpPr>
        <p:spPr>
          <a:xfrm>
            <a:off x="6715140" y="428604"/>
            <a:ext cx="2214578" cy="914400"/>
          </a:xfrm>
          <a:prstGeom prst="roundRect">
            <a:avLst/>
          </a:prstGeom>
          <a:solidFill>
            <a:srgbClr val="00B0F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SIRP</a:t>
            </a:r>
            <a:endParaRPr lang="tr-TR" sz="4400" b="1" dirty="0">
              <a:solidFill>
                <a:schemeClr val="tx1"/>
              </a:solidFill>
              <a:latin typeface="Comic Sans MS" pitchFamily="66" charset="0"/>
            </a:endParaRPr>
          </a:p>
        </p:txBody>
      </p:sp>
      <p:sp>
        <p:nvSpPr>
          <p:cNvPr id="5" name="4 Yuvarlatılmış Dikdörtgen"/>
          <p:cNvSpPr/>
          <p:nvPr/>
        </p:nvSpPr>
        <p:spPr>
          <a:xfrm>
            <a:off x="285720" y="1500174"/>
            <a:ext cx="4643470" cy="1500198"/>
          </a:xfrm>
          <a:prstGeom prst="roundRect">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sz="2000" b="1" dirty="0" smtClean="0">
              <a:solidFill>
                <a:schemeClr val="tx1"/>
              </a:solidFill>
              <a:latin typeface="Comic Sans MS" pitchFamily="66" charset="0"/>
            </a:endParaRPr>
          </a:p>
          <a:p>
            <a:pPr lvl="0"/>
            <a:r>
              <a:rPr lang="tr-TR" sz="2000" b="1" dirty="0" smtClean="0">
                <a:solidFill>
                  <a:schemeClr val="tx1"/>
                </a:solidFill>
                <a:latin typeface="Comic Sans MS" pitchFamily="66" charset="0"/>
              </a:rPr>
              <a:t>Savaş Osmanlının galibiyeti ile sonuçlandı.</a:t>
            </a:r>
          </a:p>
          <a:p>
            <a:pPr lvl="0"/>
            <a:r>
              <a:rPr lang="tr-TR" sz="2000" b="1" dirty="0" smtClean="0">
                <a:solidFill>
                  <a:schemeClr val="tx1"/>
                </a:solidFill>
                <a:latin typeface="Comic Sans MS" pitchFamily="66" charset="0"/>
              </a:rPr>
              <a:t>Sırp Krallığı Osmanlı egemenliğini kabul etti</a:t>
            </a:r>
          </a:p>
          <a:p>
            <a:pPr algn="ctr"/>
            <a:endParaRPr lang="tr-TR" dirty="0"/>
          </a:p>
        </p:txBody>
      </p:sp>
      <p:sp>
        <p:nvSpPr>
          <p:cNvPr id="6" name="5 Dikey Kaydırma"/>
          <p:cNvSpPr/>
          <p:nvPr/>
        </p:nvSpPr>
        <p:spPr>
          <a:xfrm>
            <a:off x="5072066" y="1500174"/>
            <a:ext cx="3429024" cy="1500198"/>
          </a:xfrm>
          <a:prstGeom prst="verticalScroll">
            <a:avLst/>
          </a:prstGeom>
          <a:solidFill>
            <a:srgbClr val="9900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err="1" smtClean="0">
                <a:latin typeface="Comic Sans MS" pitchFamily="66" charset="0"/>
              </a:rPr>
              <a:t>Çirmen</a:t>
            </a:r>
            <a:r>
              <a:rPr lang="tr-TR" sz="2400" b="1" dirty="0" smtClean="0">
                <a:latin typeface="Comic Sans MS" pitchFamily="66" charset="0"/>
              </a:rPr>
              <a:t> savaşı ile Makedonya yolu Osmanlıya açıldı.</a:t>
            </a:r>
            <a:endParaRPr lang="tr-TR" sz="2400" dirty="0">
              <a:latin typeface="Comic Sans MS" pitchFamily="66" charset="0"/>
            </a:endParaRPr>
          </a:p>
        </p:txBody>
      </p:sp>
      <p:sp>
        <p:nvSpPr>
          <p:cNvPr id="7" name="6 Yuvarlatılmış Dikdörtgen"/>
          <p:cNvSpPr/>
          <p:nvPr/>
        </p:nvSpPr>
        <p:spPr>
          <a:xfrm>
            <a:off x="214282" y="3429000"/>
            <a:ext cx="1928826" cy="785818"/>
          </a:xfrm>
          <a:prstGeom prst="roundRect">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OSMANLI</a:t>
            </a:r>
            <a:endParaRPr lang="tr-TR" sz="2400" b="1" dirty="0">
              <a:solidFill>
                <a:schemeClr val="tx1"/>
              </a:solidFill>
              <a:latin typeface="Comic Sans MS" pitchFamily="66" charset="0"/>
            </a:endParaRPr>
          </a:p>
        </p:txBody>
      </p:sp>
      <p:sp>
        <p:nvSpPr>
          <p:cNvPr id="8" name="7 Sol Sağ Ok"/>
          <p:cNvSpPr/>
          <p:nvPr/>
        </p:nvSpPr>
        <p:spPr>
          <a:xfrm>
            <a:off x="2143108" y="3214686"/>
            <a:ext cx="3929090" cy="1357322"/>
          </a:xfrm>
          <a:prstGeom prst="leftRightArrow">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I. KOSOVA SAVAŞI-1389</a:t>
            </a:r>
            <a:endParaRPr lang="tr-TR" sz="2000" b="1" dirty="0">
              <a:solidFill>
                <a:schemeClr val="tx1"/>
              </a:solidFill>
              <a:latin typeface="Comic Sans MS" pitchFamily="66" charset="0"/>
            </a:endParaRPr>
          </a:p>
        </p:txBody>
      </p:sp>
      <p:sp>
        <p:nvSpPr>
          <p:cNvPr id="9" name="8 Yuvarlatılmış Dikdörtgen"/>
          <p:cNvSpPr/>
          <p:nvPr/>
        </p:nvSpPr>
        <p:spPr>
          <a:xfrm>
            <a:off x="6215074" y="3143248"/>
            <a:ext cx="2571768" cy="2357454"/>
          </a:xfrm>
          <a:prstGeom prst="round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Hırvat</a:t>
            </a:r>
          </a:p>
          <a:p>
            <a:pPr algn="ctr"/>
            <a:r>
              <a:rPr lang="tr-TR" sz="2400" b="1" dirty="0" smtClean="0">
                <a:solidFill>
                  <a:schemeClr val="tx1"/>
                </a:solidFill>
                <a:latin typeface="Comic Sans MS" pitchFamily="66" charset="0"/>
              </a:rPr>
              <a:t>Leh</a:t>
            </a:r>
          </a:p>
          <a:p>
            <a:pPr algn="ctr"/>
            <a:r>
              <a:rPr lang="tr-TR" sz="2400" b="1" dirty="0" smtClean="0">
                <a:solidFill>
                  <a:schemeClr val="tx1"/>
                </a:solidFill>
                <a:latin typeface="Comic Sans MS" pitchFamily="66" charset="0"/>
              </a:rPr>
              <a:t>Macar</a:t>
            </a:r>
          </a:p>
          <a:p>
            <a:pPr algn="ctr"/>
            <a:r>
              <a:rPr lang="tr-TR" sz="2400" b="1" dirty="0" smtClean="0">
                <a:solidFill>
                  <a:schemeClr val="tx1"/>
                </a:solidFill>
                <a:latin typeface="Comic Sans MS" pitchFamily="66" charset="0"/>
              </a:rPr>
              <a:t>Sırp</a:t>
            </a:r>
          </a:p>
          <a:p>
            <a:pPr algn="ctr"/>
            <a:r>
              <a:rPr lang="tr-TR" sz="2400" b="1" dirty="0" smtClean="0">
                <a:solidFill>
                  <a:schemeClr val="tx1"/>
                </a:solidFill>
                <a:latin typeface="Comic Sans MS" pitchFamily="66" charset="0"/>
              </a:rPr>
              <a:t>Arnavut</a:t>
            </a:r>
          </a:p>
          <a:p>
            <a:pPr algn="ctr"/>
            <a:r>
              <a:rPr lang="tr-TR" sz="2400" b="1" dirty="0" smtClean="0">
                <a:solidFill>
                  <a:schemeClr val="tx1"/>
                </a:solidFill>
                <a:latin typeface="Comic Sans MS" pitchFamily="66" charset="0"/>
              </a:rPr>
              <a:t>HAÇLI</a:t>
            </a:r>
            <a:endParaRPr lang="tr-TR" sz="2400" b="1" dirty="0">
              <a:solidFill>
                <a:schemeClr val="tx1"/>
              </a:solidFill>
              <a:latin typeface="Comic Sans MS" pitchFamily="66" charset="0"/>
            </a:endParaRPr>
          </a:p>
        </p:txBody>
      </p:sp>
      <p:sp>
        <p:nvSpPr>
          <p:cNvPr id="10" name="9 Dikdörtgen"/>
          <p:cNvSpPr/>
          <p:nvPr/>
        </p:nvSpPr>
        <p:spPr>
          <a:xfrm>
            <a:off x="214282" y="4572008"/>
            <a:ext cx="5929354" cy="2285992"/>
          </a:xfrm>
          <a:prstGeom prst="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tr-TR" dirty="0" smtClean="0"/>
          </a:p>
          <a:p>
            <a:pPr lvl="0"/>
            <a:r>
              <a:rPr lang="tr-TR" b="1" dirty="0" smtClean="0">
                <a:solidFill>
                  <a:schemeClr val="tx1"/>
                </a:solidFill>
                <a:latin typeface="Comic Sans MS" pitchFamily="66" charset="0"/>
              </a:rPr>
              <a:t>I.Murat savaş alnını gezerken bir Sırplı tarafından şehit edildi.</a:t>
            </a:r>
            <a:endParaRPr lang="tr-TR" dirty="0" smtClean="0">
              <a:solidFill>
                <a:schemeClr val="tx1"/>
              </a:solidFill>
              <a:latin typeface="Comic Sans MS" pitchFamily="66" charset="0"/>
            </a:endParaRPr>
          </a:p>
          <a:p>
            <a:pPr lvl="0"/>
            <a:r>
              <a:rPr lang="tr-TR" dirty="0" smtClean="0">
                <a:solidFill>
                  <a:schemeClr val="tx1"/>
                </a:solidFill>
                <a:latin typeface="Comic Sans MS" pitchFamily="66" charset="0"/>
              </a:rPr>
              <a:t>Osmanlılar Haçlılara karşı ilk büyük meydan savaşını kazandı.</a:t>
            </a:r>
          </a:p>
          <a:p>
            <a:pPr lvl="0"/>
            <a:r>
              <a:rPr lang="tr-TR" dirty="0" smtClean="0">
                <a:solidFill>
                  <a:schemeClr val="tx1"/>
                </a:solidFill>
                <a:latin typeface="Comic Sans MS" pitchFamily="66" charset="0"/>
              </a:rPr>
              <a:t>Sınırlar Tuna’ya kadar uzandı.</a:t>
            </a:r>
          </a:p>
          <a:p>
            <a:pPr lvl="0"/>
            <a:r>
              <a:rPr lang="tr-TR" b="1" dirty="0" smtClean="0">
                <a:solidFill>
                  <a:schemeClr val="tx1"/>
                </a:solidFill>
                <a:latin typeface="Comic Sans MS" pitchFamily="66" charset="0"/>
              </a:rPr>
              <a:t>Osmanlılar ilk defa top kullandı</a:t>
            </a:r>
            <a:r>
              <a:rPr lang="tr-TR" dirty="0" smtClean="0">
                <a:solidFill>
                  <a:schemeClr val="tx1"/>
                </a:solidFill>
                <a:latin typeface="Comic Sans MS" pitchFamily="66" charset="0"/>
              </a:rPr>
              <a:t>.</a:t>
            </a:r>
          </a:p>
          <a:p>
            <a:pPr lvl="0"/>
            <a:r>
              <a:rPr lang="tr-TR" dirty="0" smtClean="0">
                <a:solidFill>
                  <a:schemeClr val="tx1"/>
                </a:solidFill>
                <a:latin typeface="Comic Sans MS" pitchFamily="66" charset="0"/>
              </a:rPr>
              <a:t>Sırplar Osmanlı egemenliğine yeniden girdi ve Kuzey Sırbistan yolu açıldı.</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from="(-#ppt_w/2)" to="(#ppt_x)" calcmode="lin" valueType="num">
                                      <p:cBhvr>
                                        <p:cTn id="17" dur="600" fill="hold">
                                          <p:stCondLst>
                                            <p:cond delay="0"/>
                                          </p:stCondLst>
                                        </p:cTn>
                                        <p:tgtEl>
                                          <p:spTgt spid="4"/>
                                        </p:tgtEl>
                                        <p:attrNameLst>
                                          <p:attrName>ppt_x</p:attrName>
                                        </p:attrNameLst>
                                      </p:cBhvr>
                                    </p:anim>
                                    <p:anim from="0" to="-1.0" calcmode="lin" valueType="num">
                                      <p:cBhvr>
                                        <p:cTn id="18" dur="200" decel="50000" autoRev="1" fill="hold">
                                          <p:stCondLst>
                                            <p:cond delay="600"/>
                                          </p:stCondLst>
                                        </p:cTn>
                                        <p:tgtEl>
                                          <p:spTgt spid="4"/>
                                        </p:tgtEl>
                                        <p:attrNameLst>
                                          <p:attrName>xshear</p:attrName>
                                        </p:attrNameLst>
                                      </p:cBhvr>
                                    </p:anim>
                                    <p:animScale>
                                      <p:cBhvr>
                                        <p:cTn id="19" dur="200" decel="100000" autoRev="1" fill="hold">
                                          <p:stCondLst>
                                            <p:cond delay="600"/>
                                          </p:stCondLst>
                                        </p:cTn>
                                        <p:tgtEl>
                                          <p:spTgt spid="4"/>
                                        </p:tgtEl>
                                      </p:cBhvr>
                                      <p:from x="100000" y="100000"/>
                                      <p:to x="80000" y="100000"/>
                                    </p:animScale>
                                    <p:anim by="(#ppt_h/3+#ppt_w*0.1)" calcmode="lin" valueType="num">
                                      <p:cBhvr additive="sum">
                                        <p:cTn id="20" dur="200" decel="100000" autoRev="1" fill="hold">
                                          <p:stCondLst>
                                            <p:cond delay="600"/>
                                          </p:stCondLst>
                                        </p:cTn>
                                        <p:tgtEl>
                                          <p:spTgt spid="4"/>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lide(fromBottom)">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Effect transition="in" filter="fade">
                                      <p:cBhvr>
                                        <p:cTn id="39" dur="2000"/>
                                        <p:tgtEl>
                                          <p:spTgt spid="6"/>
                                        </p:tgtEl>
                                      </p:cBhvr>
                                    </p:animEffect>
                                    <p:anim calcmode="lin" valueType="num">
                                      <p:cBhvr>
                                        <p:cTn id="40" dur="2000" fill="hold"/>
                                        <p:tgtEl>
                                          <p:spTgt spid="6"/>
                                        </p:tgtEl>
                                        <p:attrNameLst>
                                          <p:attrName>ppt_w</p:attrName>
                                        </p:attrNameLst>
                                      </p:cBhvr>
                                      <p:tavLst>
                                        <p:tav tm="0" fmla="#ppt_w*sin(2.5*pi*$)">
                                          <p:val>
                                            <p:fltVal val="0"/>
                                          </p:val>
                                        </p:tav>
                                        <p:tav tm="100000">
                                          <p:val>
                                            <p:fltVal val="1"/>
                                          </p:val>
                                        </p:tav>
                                      </p:tavLst>
                                    </p:anim>
                                    <p:anim calcmode="lin" valueType="num">
                                      <p:cBhvr>
                                        <p:cTn id="41"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4"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from="(-#ppt_w/2)" to="(#ppt_x)" calcmode="lin" valueType="num">
                                      <p:cBhvr>
                                        <p:cTn id="46" dur="600" fill="hold">
                                          <p:stCondLst>
                                            <p:cond delay="0"/>
                                          </p:stCondLst>
                                        </p:cTn>
                                        <p:tgtEl>
                                          <p:spTgt spid="7"/>
                                        </p:tgtEl>
                                        <p:attrNameLst>
                                          <p:attrName>ppt_x</p:attrName>
                                        </p:attrNameLst>
                                      </p:cBhvr>
                                    </p:anim>
                                    <p:anim from="0" to="-1.0" calcmode="lin" valueType="num">
                                      <p:cBhvr>
                                        <p:cTn id="47" dur="200" decel="50000" autoRev="1" fill="hold">
                                          <p:stCondLst>
                                            <p:cond delay="600"/>
                                          </p:stCondLst>
                                        </p:cTn>
                                        <p:tgtEl>
                                          <p:spTgt spid="7"/>
                                        </p:tgtEl>
                                        <p:attrNameLst>
                                          <p:attrName>xshear</p:attrName>
                                        </p:attrNameLst>
                                      </p:cBhvr>
                                    </p:anim>
                                    <p:animScale>
                                      <p:cBhvr>
                                        <p:cTn id="48" dur="200" decel="100000" autoRev="1" fill="hold">
                                          <p:stCondLst>
                                            <p:cond delay="600"/>
                                          </p:stCondLst>
                                        </p:cTn>
                                        <p:tgtEl>
                                          <p:spTgt spid="7"/>
                                        </p:tgtEl>
                                      </p:cBhvr>
                                      <p:from x="100000" y="100000"/>
                                      <p:to x="80000" y="100000"/>
                                    </p:animScale>
                                    <p:anim by="(#ppt_h/3+#ppt_w*0.1)" calcmode="lin" valueType="num">
                                      <p:cBhvr additive="sum">
                                        <p:cTn id="49" dur="200" decel="100000" autoRev="1" fill="hold">
                                          <p:stCondLst>
                                            <p:cond delay="600"/>
                                          </p:stCondLst>
                                        </p:cTn>
                                        <p:tgtEl>
                                          <p:spTgt spid="7"/>
                                        </p:tgtEl>
                                        <p:attrNameLst>
                                          <p:attrName>ppt_x</p:attrName>
                                        </p:attrNameLst>
                                      </p:cBhvr>
                                    </p:anim>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from="(-#ppt_w/2)" to="(#ppt_x)" calcmode="lin" valueType="num">
                                      <p:cBhvr>
                                        <p:cTn id="54" dur="600" fill="hold">
                                          <p:stCondLst>
                                            <p:cond delay="0"/>
                                          </p:stCondLst>
                                        </p:cTn>
                                        <p:tgtEl>
                                          <p:spTgt spid="9"/>
                                        </p:tgtEl>
                                        <p:attrNameLst>
                                          <p:attrName>ppt_x</p:attrName>
                                        </p:attrNameLst>
                                      </p:cBhvr>
                                    </p:anim>
                                    <p:anim from="0" to="-1.0" calcmode="lin" valueType="num">
                                      <p:cBhvr>
                                        <p:cTn id="55" dur="200" decel="50000" autoRev="1" fill="hold">
                                          <p:stCondLst>
                                            <p:cond delay="600"/>
                                          </p:stCondLst>
                                        </p:cTn>
                                        <p:tgtEl>
                                          <p:spTgt spid="9"/>
                                        </p:tgtEl>
                                        <p:attrNameLst>
                                          <p:attrName>xshear</p:attrName>
                                        </p:attrNameLst>
                                      </p:cBhvr>
                                    </p:anim>
                                    <p:animScale>
                                      <p:cBhvr>
                                        <p:cTn id="56" dur="200" decel="100000" autoRev="1" fill="hold">
                                          <p:stCondLst>
                                            <p:cond delay="600"/>
                                          </p:stCondLst>
                                        </p:cTn>
                                        <p:tgtEl>
                                          <p:spTgt spid="9"/>
                                        </p:tgtEl>
                                      </p:cBhvr>
                                      <p:from x="100000" y="100000"/>
                                      <p:to x="80000" y="100000"/>
                                    </p:animScale>
                                    <p:anim by="(#ppt_h/3+#ppt_w*0.1)" calcmode="lin" valueType="num">
                                      <p:cBhvr additive="sum">
                                        <p:cTn id="57" dur="200" decel="100000" autoRev="1" fill="hold">
                                          <p:stCondLst>
                                            <p:cond delay="600"/>
                                          </p:stCondLst>
                                        </p:cTn>
                                        <p:tgtEl>
                                          <p:spTgt spid="9"/>
                                        </p:tgtEl>
                                        <p:attrNameLst>
                                          <p:attrName>ppt_x</p:attrName>
                                        </p:attrNameLst>
                                      </p:cBhvr>
                                    </p:anim>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slide(fromBottom)">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45" presetClass="entr" presetSubtype="0" fill="hold" grpId="0" nodeType="clickEffect">
                                  <p:stCondLst>
                                    <p:cond delay="0"/>
                                  </p:stCondLst>
                                  <p:iterate type="lt">
                                    <p:tmPct val="10000"/>
                                  </p:iterate>
                                  <p:childTnLst>
                                    <p:set>
                                      <p:cBhvr>
                                        <p:cTn id="66" dur="1" fill="hold">
                                          <p:stCondLst>
                                            <p:cond delay="0"/>
                                          </p:stCondLst>
                                        </p:cTn>
                                        <p:tgtEl>
                                          <p:spTgt spid="10"/>
                                        </p:tgtEl>
                                        <p:attrNameLst>
                                          <p:attrName>style.visibility</p:attrName>
                                        </p:attrNameLst>
                                      </p:cBhvr>
                                      <p:to>
                                        <p:strVal val="visible"/>
                                      </p:to>
                                    </p:set>
                                    <p:animEffect transition="in" filter="fade">
                                      <p:cBhvr>
                                        <p:cTn id="67" dur="2000"/>
                                        <p:tgtEl>
                                          <p:spTgt spid="10"/>
                                        </p:tgtEl>
                                      </p:cBhvr>
                                    </p:animEffect>
                                    <p:anim calcmode="lin" valueType="num">
                                      <p:cBhvr>
                                        <p:cTn id="68" dur="2000" fill="hold"/>
                                        <p:tgtEl>
                                          <p:spTgt spid="10"/>
                                        </p:tgtEl>
                                        <p:attrNameLst>
                                          <p:attrName>ppt_w</p:attrName>
                                        </p:attrNameLst>
                                      </p:cBhvr>
                                      <p:tavLst>
                                        <p:tav tm="0" fmla="#ppt_w*sin(2.5*pi*$)">
                                          <p:val>
                                            <p:fltVal val="0"/>
                                          </p:val>
                                        </p:tav>
                                        <p:tav tm="100000">
                                          <p:val>
                                            <p:fltVal val="1"/>
                                          </p:val>
                                        </p:tav>
                                      </p:tavLst>
                                    </p:anim>
                                    <p:anim calcmode="lin" valueType="num">
                                      <p:cBhvr>
                                        <p:cTn id="6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71472" y="428604"/>
            <a:ext cx="8072494" cy="1071570"/>
          </a:xfrm>
          <a:prstGeom prst="roundRect">
            <a:avLst/>
          </a:prstGeom>
          <a:solidFill>
            <a:srgbClr val="16F6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OSMANLILARIN KÖKENİ</a:t>
            </a:r>
          </a:p>
          <a:p>
            <a:pPr algn="ctr"/>
            <a:endParaRPr lang="tr-TR" b="1" dirty="0"/>
          </a:p>
        </p:txBody>
      </p:sp>
      <p:sp>
        <p:nvSpPr>
          <p:cNvPr id="3" name="2 Dikdörtgen"/>
          <p:cNvSpPr/>
          <p:nvPr/>
        </p:nvSpPr>
        <p:spPr>
          <a:xfrm>
            <a:off x="1928794" y="1643050"/>
            <a:ext cx="4572032" cy="914400"/>
          </a:xfrm>
          <a:prstGeom prst="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chemeClr val="tx1"/>
                </a:solidFill>
                <a:latin typeface="Comic Sans MS" pitchFamily="66" charset="0"/>
              </a:rPr>
              <a:t>OĞUZ</a:t>
            </a:r>
            <a:endParaRPr lang="tr-TR" sz="6000" b="1" dirty="0">
              <a:solidFill>
                <a:schemeClr val="tx1"/>
              </a:solidFill>
              <a:latin typeface="Comic Sans MS" pitchFamily="66" charset="0"/>
            </a:endParaRPr>
          </a:p>
        </p:txBody>
      </p:sp>
      <p:sp>
        <p:nvSpPr>
          <p:cNvPr id="5" name="4 Dikdörtgen"/>
          <p:cNvSpPr/>
          <p:nvPr/>
        </p:nvSpPr>
        <p:spPr>
          <a:xfrm>
            <a:off x="1928794" y="2643182"/>
            <a:ext cx="4572032" cy="914400"/>
          </a:xfrm>
          <a:prstGeom prst="rect">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chemeClr val="tx1"/>
                </a:solidFill>
                <a:latin typeface="Comic Sans MS" pitchFamily="66" charset="0"/>
              </a:rPr>
              <a:t>BOZOK</a:t>
            </a:r>
            <a:endParaRPr lang="tr-TR" sz="6000" b="1" dirty="0">
              <a:solidFill>
                <a:schemeClr val="tx1"/>
              </a:solidFill>
              <a:latin typeface="Comic Sans MS" pitchFamily="66" charset="0"/>
            </a:endParaRPr>
          </a:p>
        </p:txBody>
      </p:sp>
      <p:sp>
        <p:nvSpPr>
          <p:cNvPr id="6" name="5 Dikdörtgen"/>
          <p:cNvSpPr/>
          <p:nvPr/>
        </p:nvSpPr>
        <p:spPr>
          <a:xfrm>
            <a:off x="2000232" y="3714752"/>
            <a:ext cx="4500594" cy="914400"/>
          </a:xfrm>
          <a:prstGeom prst="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solidFill>
                  <a:schemeClr val="tx1"/>
                </a:solidFill>
                <a:latin typeface="Comic Sans MS" pitchFamily="66" charset="0"/>
              </a:rPr>
              <a:t>GÜNHAN</a:t>
            </a:r>
            <a:endParaRPr lang="tr-TR" sz="4800" b="1" dirty="0">
              <a:solidFill>
                <a:schemeClr val="tx1"/>
              </a:solidFill>
              <a:latin typeface="Comic Sans MS" pitchFamily="66" charset="0"/>
            </a:endParaRPr>
          </a:p>
        </p:txBody>
      </p:sp>
      <p:sp>
        <p:nvSpPr>
          <p:cNvPr id="7" name="6 Dikdörtgen"/>
          <p:cNvSpPr/>
          <p:nvPr/>
        </p:nvSpPr>
        <p:spPr>
          <a:xfrm>
            <a:off x="2071670" y="5857892"/>
            <a:ext cx="4357718" cy="914400"/>
          </a:xfrm>
          <a:prstGeom prst="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solidFill>
                  <a:schemeClr val="tx1"/>
                </a:solidFill>
                <a:latin typeface="Comic Sans MS" pitchFamily="66" charset="0"/>
              </a:rPr>
              <a:t>KARAKEÇİLİ</a:t>
            </a:r>
            <a:endParaRPr lang="tr-TR" sz="4800" b="1" dirty="0">
              <a:solidFill>
                <a:schemeClr val="tx1"/>
              </a:solidFill>
              <a:latin typeface="Comic Sans MS" pitchFamily="66" charset="0"/>
            </a:endParaRPr>
          </a:p>
        </p:txBody>
      </p:sp>
      <p:sp>
        <p:nvSpPr>
          <p:cNvPr id="8" name="7 Dikdörtgen"/>
          <p:cNvSpPr/>
          <p:nvPr/>
        </p:nvSpPr>
        <p:spPr>
          <a:xfrm>
            <a:off x="2071670" y="4786322"/>
            <a:ext cx="4429156" cy="914400"/>
          </a:xfrm>
          <a:prstGeom prst="rect">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chemeClr val="tx1"/>
                </a:solidFill>
                <a:latin typeface="Comic Sans MS" pitchFamily="66" charset="0"/>
              </a:rPr>
              <a:t>KAYI</a:t>
            </a:r>
            <a:endParaRPr lang="tr-TR" sz="6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Bottom)">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Bottom)">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slide(fromBottom)">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slide(fromBottom)">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714348" y="571480"/>
            <a:ext cx="8001056" cy="928694"/>
          </a:xfrm>
          <a:prstGeom prst="roundRect">
            <a:avLst/>
          </a:prstGeom>
          <a:solidFill>
            <a:srgbClr val="EC206E"/>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b="1" dirty="0" smtClean="0">
                <a:solidFill>
                  <a:schemeClr val="tx1"/>
                </a:solidFill>
                <a:latin typeface="Comic Sans MS" pitchFamily="66" charset="0"/>
              </a:rPr>
              <a:t>Ahilerden Ankara’yı ikinci kez aldı.</a:t>
            </a:r>
          </a:p>
          <a:p>
            <a:pPr algn="ctr"/>
            <a:endParaRPr lang="tr-TR" dirty="0"/>
          </a:p>
        </p:txBody>
      </p:sp>
      <p:sp>
        <p:nvSpPr>
          <p:cNvPr id="4" name="3 Yuvarlatılmış Dikdörtgen"/>
          <p:cNvSpPr/>
          <p:nvPr/>
        </p:nvSpPr>
        <p:spPr>
          <a:xfrm>
            <a:off x="642910" y="1928802"/>
            <a:ext cx="8072494" cy="914400"/>
          </a:xfrm>
          <a:prstGeom prst="roundRect">
            <a:avLst/>
          </a:prstGeom>
          <a:solidFill>
            <a:srgbClr val="93A76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err="1" smtClean="0">
                <a:solidFill>
                  <a:schemeClr val="tx1"/>
                </a:solidFill>
                <a:latin typeface="Comic Sans MS" pitchFamily="66" charset="0"/>
              </a:rPr>
              <a:t>Hamitoğullarından</a:t>
            </a:r>
            <a:r>
              <a:rPr lang="tr-TR" sz="2000" b="1" dirty="0" smtClean="0">
                <a:solidFill>
                  <a:schemeClr val="tx1"/>
                </a:solidFill>
                <a:latin typeface="Comic Sans MS" pitchFamily="66" charset="0"/>
              </a:rPr>
              <a:t> Yalvaç, Isparta, Akşehir, Beyşehir, Seydişehir ve Karaağaç’ı 80 bin altın karşılığında satın aldı.</a:t>
            </a:r>
            <a:endParaRPr lang="tr-TR" sz="2000" b="1" dirty="0">
              <a:solidFill>
                <a:schemeClr val="tx1"/>
              </a:solidFill>
              <a:latin typeface="Comic Sans MS" pitchFamily="66" charset="0"/>
            </a:endParaRPr>
          </a:p>
        </p:txBody>
      </p:sp>
      <p:sp>
        <p:nvSpPr>
          <p:cNvPr id="5" name="4 Yuvarlatılmış Dikdörtgen"/>
          <p:cNvSpPr/>
          <p:nvPr/>
        </p:nvSpPr>
        <p:spPr>
          <a:xfrm>
            <a:off x="714348" y="3429000"/>
            <a:ext cx="8001056" cy="914400"/>
          </a:xfrm>
          <a:prstGeom prst="round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800" b="1" dirty="0" smtClean="0">
              <a:solidFill>
                <a:schemeClr val="tx1"/>
              </a:solidFill>
              <a:latin typeface="Comic Sans MS" pitchFamily="66" charset="0"/>
            </a:endParaRPr>
          </a:p>
          <a:p>
            <a:pPr lvl="0" algn="ctr"/>
            <a:r>
              <a:rPr lang="tr-TR" sz="2400" b="1" dirty="0" err="1" smtClean="0">
                <a:solidFill>
                  <a:schemeClr val="tx1"/>
                </a:solidFill>
                <a:latin typeface="Comic Sans MS" pitchFamily="66" charset="0"/>
              </a:rPr>
              <a:t>Germiyanoğullarından</a:t>
            </a:r>
            <a:r>
              <a:rPr lang="tr-TR" sz="2400" b="1" dirty="0" smtClean="0">
                <a:solidFill>
                  <a:schemeClr val="tx1"/>
                </a:solidFill>
                <a:latin typeface="Comic Sans MS" pitchFamily="66" charset="0"/>
              </a:rPr>
              <a:t> Kütahya, Emet, Tavşanlı, Simav çeyiz olarak alındı.</a:t>
            </a:r>
          </a:p>
          <a:p>
            <a:pPr algn="ctr"/>
            <a:endParaRPr lang="tr-TR" dirty="0"/>
          </a:p>
        </p:txBody>
      </p:sp>
      <p:sp>
        <p:nvSpPr>
          <p:cNvPr id="6" name="5 Yuvarlatılmış Dikdörtgen"/>
          <p:cNvSpPr/>
          <p:nvPr/>
        </p:nvSpPr>
        <p:spPr>
          <a:xfrm>
            <a:off x="714348" y="5000636"/>
            <a:ext cx="7929618" cy="914400"/>
          </a:xfrm>
          <a:prstGeom prst="round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İlk kez </a:t>
            </a:r>
            <a:r>
              <a:rPr lang="tr-TR" sz="2800" b="1" dirty="0" err="1" smtClean="0">
                <a:solidFill>
                  <a:schemeClr val="tx1"/>
                </a:solidFill>
                <a:latin typeface="Comic Sans MS" pitchFamily="66" charset="0"/>
              </a:rPr>
              <a:t>Karamanoğulları</a:t>
            </a:r>
            <a:r>
              <a:rPr lang="tr-TR" sz="2800" dirty="0" smtClean="0">
                <a:solidFill>
                  <a:schemeClr val="tx1"/>
                </a:solidFill>
                <a:latin typeface="Comic Sans MS" pitchFamily="66" charset="0"/>
              </a:rPr>
              <a:t> ile savaştı ve kazandı.</a:t>
            </a:r>
            <a:endParaRPr lang="tr-TR" sz="2800"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71472" y="500042"/>
            <a:ext cx="8143932" cy="914400"/>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YILDIRIM BAYEZİD DÖNEMİ</a:t>
            </a:r>
            <a:endParaRPr lang="tr-TR" sz="3600" b="1" dirty="0">
              <a:solidFill>
                <a:schemeClr val="tx1"/>
              </a:solidFill>
              <a:latin typeface="Comic Sans MS" pitchFamily="66" charset="0"/>
            </a:endParaRPr>
          </a:p>
        </p:txBody>
      </p:sp>
      <p:sp>
        <p:nvSpPr>
          <p:cNvPr id="3" name="2 Dikdörtgen"/>
          <p:cNvSpPr/>
          <p:nvPr/>
        </p:nvSpPr>
        <p:spPr>
          <a:xfrm>
            <a:off x="714348" y="1500174"/>
            <a:ext cx="8001056" cy="1128714"/>
          </a:xfrm>
          <a:prstGeom prst="rect">
            <a:avLst/>
          </a:prstGeom>
          <a:solidFill>
            <a:srgbClr val="9900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b="1" dirty="0" smtClean="0">
              <a:latin typeface="Comic Sans MS" pitchFamily="66" charset="0"/>
            </a:endParaRPr>
          </a:p>
          <a:p>
            <a:pPr lvl="0" algn="ctr"/>
            <a:r>
              <a:rPr lang="tr-TR" b="1" dirty="0" err="1" smtClean="0">
                <a:latin typeface="Comic Sans MS" pitchFamily="66" charset="0"/>
              </a:rPr>
              <a:t>Germiyan</a:t>
            </a:r>
            <a:r>
              <a:rPr lang="tr-TR" b="1" dirty="0" smtClean="0">
                <a:latin typeface="Comic Sans MS" pitchFamily="66" charset="0"/>
              </a:rPr>
              <a:t>, Aydın, Saruhan ve Menteşe beyliklerine son verdi. ( 1390 </a:t>
            </a:r>
          </a:p>
          <a:p>
            <a:pPr lvl="0" algn="ctr"/>
            <a:r>
              <a:rPr lang="tr-TR" b="1" dirty="0" err="1" smtClean="0">
                <a:latin typeface="Comic Sans MS" pitchFamily="66" charset="0"/>
              </a:rPr>
              <a:t>Germiyan</a:t>
            </a:r>
            <a:r>
              <a:rPr lang="tr-TR" b="1" dirty="0" smtClean="0">
                <a:latin typeface="Comic Sans MS" pitchFamily="66" charset="0"/>
              </a:rPr>
              <a:t> beyliği alındıktan sonra Kütahya merkezli Anadolu Beylerbeyliği kuruldu</a:t>
            </a:r>
          </a:p>
          <a:p>
            <a:pPr algn="ctr"/>
            <a:endParaRPr lang="tr-TR" dirty="0"/>
          </a:p>
        </p:txBody>
      </p:sp>
      <p:sp>
        <p:nvSpPr>
          <p:cNvPr id="4" name="3 Dikdörtgen"/>
          <p:cNvSpPr/>
          <p:nvPr/>
        </p:nvSpPr>
        <p:spPr>
          <a:xfrm>
            <a:off x="714348" y="2714620"/>
            <a:ext cx="8001056" cy="1214446"/>
          </a:xfrm>
          <a:prstGeom prst="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000" b="1" dirty="0" err="1" smtClean="0">
                <a:solidFill>
                  <a:schemeClr val="tx1"/>
                </a:solidFill>
                <a:latin typeface="Comic Sans MS" pitchFamily="66" charset="0"/>
              </a:rPr>
              <a:t>Hamitoğulları</a:t>
            </a:r>
            <a:r>
              <a:rPr lang="tr-TR" sz="2000" b="1" dirty="0" smtClean="0">
                <a:solidFill>
                  <a:schemeClr val="tx1"/>
                </a:solidFill>
                <a:latin typeface="Comic Sans MS" pitchFamily="66" charset="0"/>
              </a:rPr>
              <a:t> beyliğine son vererek, </a:t>
            </a:r>
            <a:r>
              <a:rPr lang="tr-TR" sz="2000" b="1" dirty="0" err="1" smtClean="0">
                <a:solidFill>
                  <a:schemeClr val="tx1"/>
                </a:solidFill>
                <a:latin typeface="Comic Sans MS" pitchFamily="66" charset="0"/>
              </a:rPr>
              <a:t>Karamanoğullarının</a:t>
            </a:r>
            <a:r>
              <a:rPr lang="tr-TR" sz="2000" b="1" dirty="0" smtClean="0">
                <a:solidFill>
                  <a:schemeClr val="tx1"/>
                </a:solidFill>
                <a:latin typeface="Comic Sans MS" pitchFamily="66" charset="0"/>
              </a:rPr>
              <a:t> başkenti Konya kuşatıldı.( 1391 ) Ancak, Balkanlarda başlayan haçlı tehlikesi üzerine kuşatmaya son verdi.</a:t>
            </a:r>
          </a:p>
          <a:p>
            <a:pPr algn="ctr"/>
            <a:endParaRPr lang="tr-TR" dirty="0"/>
          </a:p>
        </p:txBody>
      </p:sp>
      <p:sp>
        <p:nvSpPr>
          <p:cNvPr id="5" name="4 Dikdörtgen"/>
          <p:cNvSpPr/>
          <p:nvPr/>
        </p:nvSpPr>
        <p:spPr>
          <a:xfrm>
            <a:off x="714348" y="4071942"/>
            <a:ext cx="8072494" cy="914400"/>
          </a:xfrm>
          <a:prstGeom prst="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solidFill>
                  <a:schemeClr val="tx1"/>
                </a:solidFill>
                <a:latin typeface="Comic Sans MS" pitchFamily="66" charset="0"/>
              </a:rPr>
              <a:t>1392 de </a:t>
            </a:r>
            <a:r>
              <a:rPr lang="tr-TR" sz="3200" dirty="0" err="1" smtClean="0">
                <a:solidFill>
                  <a:schemeClr val="tx1"/>
                </a:solidFill>
                <a:latin typeface="Comic Sans MS" pitchFamily="66" charset="0"/>
              </a:rPr>
              <a:t>Candaroğullarına</a:t>
            </a:r>
            <a:r>
              <a:rPr lang="tr-TR" sz="3200" dirty="0" smtClean="0">
                <a:solidFill>
                  <a:schemeClr val="tx1"/>
                </a:solidFill>
                <a:latin typeface="Comic Sans MS" pitchFamily="66" charset="0"/>
              </a:rPr>
              <a:t> son verildi. </a:t>
            </a:r>
            <a:endParaRPr lang="tr-TR" sz="3200" dirty="0">
              <a:solidFill>
                <a:schemeClr val="tx1"/>
              </a:solidFill>
              <a:latin typeface="Comic Sans MS" pitchFamily="66" charset="0"/>
            </a:endParaRPr>
          </a:p>
        </p:txBody>
      </p:sp>
      <p:sp>
        <p:nvSpPr>
          <p:cNvPr id="6" name="5 Dikdörtgen"/>
          <p:cNvSpPr/>
          <p:nvPr/>
        </p:nvSpPr>
        <p:spPr>
          <a:xfrm>
            <a:off x="785786" y="5214950"/>
            <a:ext cx="7929618" cy="1357322"/>
          </a:xfrm>
          <a:prstGeom prst="rect">
            <a:avLst/>
          </a:prstGeom>
          <a:solidFill>
            <a:srgbClr val="9933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dirty="0" smtClean="0">
              <a:latin typeface="Comic Sans MS" pitchFamily="66" charset="0"/>
            </a:endParaRPr>
          </a:p>
          <a:p>
            <a:pPr lvl="0" algn="ctr"/>
            <a:r>
              <a:rPr lang="tr-TR" sz="2400" b="1" dirty="0" smtClean="0">
                <a:latin typeface="Comic Sans MS" pitchFamily="66" charset="0"/>
              </a:rPr>
              <a:t>1397’de </a:t>
            </a:r>
            <a:r>
              <a:rPr lang="tr-TR" sz="2400" b="1" dirty="0" err="1" smtClean="0">
                <a:latin typeface="Comic Sans MS" pitchFamily="66" charset="0"/>
              </a:rPr>
              <a:t>Karamanoğulları</a:t>
            </a:r>
            <a:r>
              <a:rPr lang="tr-TR" sz="2400" b="1" dirty="0" smtClean="0">
                <a:latin typeface="Comic Sans MS" pitchFamily="66" charset="0"/>
              </a:rPr>
              <a:t> ile yapılan Akçay savaşı sonucunda Karaman topraklarının bir bölümü ele geçirdi.</a:t>
            </a:r>
          </a:p>
          <a:p>
            <a:pPr algn="ct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80">
                                          <p:stCondLst>
                                            <p:cond delay="0"/>
                                          </p:stCondLst>
                                        </p:cTn>
                                        <p:tgtEl>
                                          <p:spTgt spid="5"/>
                                        </p:tgtEl>
                                      </p:cBhvr>
                                    </p:animEffect>
                                    <p:anim calcmode="lin" valueType="num">
                                      <p:cBhvr>
                                        <p:cTn id="6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gtEl>
                                      </p:cBhvr>
                                      <p:to x="100000" y="60000"/>
                                    </p:animScale>
                                    <p:animScale>
                                      <p:cBhvr>
                                        <p:cTn id="68" dur="166" decel="50000">
                                          <p:stCondLst>
                                            <p:cond delay="676"/>
                                          </p:stCondLst>
                                        </p:cTn>
                                        <p:tgtEl>
                                          <p:spTgt spid="5"/>
                                        </p:tgtEl>
                                      </p:cBhvr>
                                      <p:to x="100000" y="100000"/>
                                    </p:animScale>
                                    <p:animScale>
                                      <p:cBhvr>
                                        <p:cTn id="69" dur="26">
                                          <p:stCondLst>
                                            <p:cond delay="1312"/>
                                          </p:stCondLst>
                                        </p:cTn>
                                        <p:tgtEl>
                                          <p:spTgt spid="5"/>
                                        </p:tgtEl>
                                      </p:cBhvr>
                                      <p:to x="100000" y="80000"/>
                                    </p:animScale>
                                    <p:animScale>
                                      <p:cBhvr>
                                        <p:cTn id="70" dur="166" decel="50000">
                                          <p:stCondLst>
                                            <p:cond delay="1338"/>
                                          </p:stCondLst>
                                        </p:cTn>
                                        <p:tgtEl>
                                          <p:spTgt spid="5"/>
                                        </p:tgtEl>
                                      </p:cBhvr>
                                      <p:to x="100000" y="100000"/>
                                    </p:animScale>
                                    <p:animScale>
                                      <p:cBhvr>
                                        <p:cTn id="71" dur="26">
                                          <p:stCondLst>
                                            <p:cond delay="1642"/>
                                          </p:stCondLst>
                                        </p:cTn>
                                        <p:tgtEl>
                                          <p:spTgt spid="5"/>
                                        </p:tgtEl>
                                      </p:cBhvr>
                                      <p:to x="100000" y="90000"/>
                                    </p:animScale>
                                    <p:animScale>
                                      <p:cBhvr>
                                        <p:cTn id="72" dur="166" decel="50000">
                                          <p:stCondLst>
                                            <p:cond delay="1668"/>
                                          </p:stCondLst>
                                        </p:cTn>
                                        <p:tgtEl>
                                          <p:spTgt spid="5"/>
                                        </p:tgtEl>
                                      </p:cBhvr>
                                      <p:to x="100000" y="100000"/>
                                    </p:animScale>
                                    <p:animScale>
                                      <p:cBhvr>
                                        <p:cTn id="73" dur="26">
                                          <p:stCondLst>
                                            <p:cond delay="1808"/>
                                          </p:stCondLst>
                                        </p:cTn>
                                        <p:tgtEl>
                                          <p:spTgt spid="5"/>
                                        </p:tgtEl>
                                      </p:cBhvr>
                                      <p:to x="100000" y="95000"/>
                                    </p:animScale>
                                    <p:animScale>
                                      <p:cBhvr>
                                        <p:cTn id="74" dur="166" decel="50000">
                                          <p:stCondLst>
                                            <p:cond delay="1834"/>
                                          </p:stCondLst>
                                        </p:cTn>
                                        <p:tgtEl>
                                          <p:spTgt spid="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down)">
                                      <p:cBhvr>
                                        <p:cTn id="79" dur="580">
                                          <p:stCondLst>
                                            <p:cond delay="0"/>
                                          </p:stCondLst>
                                        </p:cTn>
                                        <p:tgtEl>
                                          <p:spTgt spid="6"/>
                                        </p:tgtEl>
                                      </p:cBhvr>
                                    </p:animEffect>
                                    <p:anim calcmode="lin" valueType="num">
                                      <p:cBhvr>
                                        <p:cTn id="8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5" dur="26">
                                          <p:stCondLst>
                                            <p:cond delay="650"/>
                                          </p:stCondLst>
                                        </p:cTn>
                                        <p:tgtEl>
                                          <p:spTgt spid="6"/>
                                        </p:tgtEl>
                                      </p:cBhvr>
                                      <p:to x="100000" y="60000"/>
                                    </p:animScale>
                                    <p:animScale>
                                      <p:cBhvr>
                                        <p:cTn id="86" dur="166" decel="50000">
                                          <p:stCondLst>
                                            <p:cond delay="676"/>
                                          </p:stCondLst>
                                        </p:cTn>
                                        <p:tgtEl>
                                          <p:spTgt spid="6"/>
                                        </p:tgtEl>
                                      </p:cBhvr>
                                      <p:to x="100000" y="100000"/>
                                    </p:animScale>
                                    <p:animScale>
                                      <p:cBhvr>
                                        <p:cTn id="87" dur="26">
                                          <p:stCondLst>
                                            <p:cond delay="1312"/>
                                          </p:stCondLst>
                                        </p:cTn>
                                        <p:tgtEl>
                                          <p:spTgt spid="6"/>
                                        </p:tgtEl>
                                      </p:cBhvr>
                                      <p:to x="100000" y="80000"/>
                                    </p:animScale>
                                    <p:animScale>
                                      <p:cBhvr>
                                        <p:cTn id="88" dur="166" decel="50000">
                                          <p:stCondLst>
                                            <p:cond delay="1338"/>
                                          </p:stCondLst>
                                        </p:cTn>
                                        <p:tgtEl>
                                          <p:spTgt spid="6"/>
                                        </p:tgtEl>
                                      </p:cBhvr>
                                      <p:to x="100000" y="100000"/>
                                    </p:animScale>
                                    <p:animScale>
                                      <p:cBhvr>
                                        <p:cTn id="89" dur="26">
                                          <p:stCondLst>
                                            <p:cond delay="1642"/>
                                          </p:stCondLst>
                                        </p:cTn>
                                        <p:tgtEl>
                                          <p:spTgt spid="6"/>
                                        </p:tgtEl>
                                      </p:cBhvr>
                                      <p:to x="100000" y="90000"/>
                                    </p:animScale>
                                    <p:animScale>
                                      <p:cBhvr>
                                        <p:cTn id="90" dur="166" decel="50000">
                                          <p:stCondLst>
                                            <p:cond delay="1668"/>
                                          </p:stCondLst>
                                        </p:cTn>
                                        <p:tgtEl>
                                          <p:spTgt spid="6"/>
                                        </p:tgtEl>
                                      </p:cBhvr>
                                      <p:to x="100000" y="100000"/>
                                    </p:animScale>
                                    <p:animScale>
                                      <p:cBhvr>
                                        <p:cTn id="91" dur="26">
                                          <p:stCondLst>
                                            <p:cond delay="1808"/>
                                          </p:stCondLst>
                                        </p:cTn>
                                        <p:tgtEl>
                                          <p:spTgt spid="6"/>
                                        </p:tgtEl>
                                      </p:cBhvr>
                                      <p:to x="100000" y="95000"/>
                                    </p:animScale>
                                    <p:animScale>
                                      <p:cBhvr>
                                        <p:cTn id="9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429684" cy="1071570"/>
          </a:xfrm>
          <a:prstGeom prst="rect">
            <a:avLst/>
          </a:prstGeom>
          <a:solidFill>
            <a:srgbClr val="A5002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800" dirty="0" smtClean="0">
              <a:latin typeface="Comic Sans MS" pitchFamily="66" charset="0"/>
            </a:endParaRPr>
          </a:p>
          <a:p>
            <a:pPr lvl="0" algn="ctr"/>
            <a:r>
              <a:rPr lang="tr-TR" sz="2800" dirty="0" smtClean="0">
                <a:latin typeface="Comic Sans MS" pitchFamily="66" charset="0"/>
              </a:rPr>
              <a:t>Kadı </a:t>
            </a:r>
            <a:r>
              <a:rPr lang="tr-TR" sz="2800" dirty="0" err="1" smtClean="0">
                <a:latin typeface="Comic Sans MS" pitchFamily="66" charset="0"/>
              </a:rPr>
              <a:t>Burhaneddin</a:t>
            </a:r>
            <a:r>
              <a:rPr lang="tr-TR" sz="2800" dirty="0" smtClean="0">
                <a:latin typeface="Comic Sans MS" pitchFamily="66" charset="0"/>
              </a:rPr>
              <a:t> Devletine son verdi.(Samsun, Sivas, Kayseri, Tokat, Kırşehir</a:t>
            </a:r>
            <a:r>
              <a:rPr lang="tr-TR" dirty="0" smtClean="0"/>
              <a:t>)</a:t>
            </a:r>
          </a:p>
          <a:p>
            <a:pPr algn="ctr"/>
            <a:endParaRPr lang="tr-TR" dirty="0"/>
          </a:p>
        </p:txBody>
      </p:sp>
      <p:sp>
        <p:nvSpPr>
          <p:cNvPr id="3" name="2 Dikdörtgen"/>
          <p:cNvSpPr/>
          <p:nvPr/>
        </p:nvSpPr>
        <p:spPr>
          <a:xfrm>
            <a:off x="285720" y="1714488"/>
            <a:ext cx="8429684" cy="914400"/>
          </a:xfrm>
          <a:prstGeom prst="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600" b="1" dirty="0" err="1" smtClean="0">
                <a:solidFill>
                  <a:schemeClr val="tx1"/>
                </a:solidFill>
                <a:latin typeface="Comic Sans MS" pitchFamily="66" charset="0"/>
              </a:rPr>
              <a:t>Memlüklerden</a:t>
            </a:r>
            <a:r>
              <a:rPr lang="tr-TR" sz="3600" b="1" dirty="0" smtClean="0">
                <a:solidFill>
                  <a:schemeClr val="tx1"/>
                </a:solidFill>
                <a:latin typeface="Comic Sans MS" pitchFamily="66" charset="0"/>
              </a:rPr>
              <a:t> Malatya alındı.</a:t>
            </a:r>
          </a:p>
          <a:p>
            <a:pPr algn="ctr"/>
            <a:endParaRPr lang="tr-TR" dirty="0"/>
          </a:p>
        </p:txBody>
      </p:sp>
      <p:sp>
        <p:nvSpPr>
          <p:cNvPr id="4" name="3 Dikdörtgen"/>
          <p:cNvSpPr/>
          <p:nvPr/>
        </p:nvSpPr>
        <p:spPr>
          <a:xfrm>
            <a:off x="285720" y="2786058"/>
            <a:ext cx="8358246" cy="914400"/>
          </a:xfrm>
          <a:prstGeom prst="rect">
            <a:avLst/>
          </a:prstGeom>
          <a:solidFill>
            <a:srgbClr val="FF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Erzincan, Kâhta, Divriği, Besni, Darende, Elbistan’ı aldı</a:t>
            </a:r>
            <a:endParaRPr lang="tr-TR" sz="2800" b="1" dirty="0">
              <a:solidFill>
                <a:schemeClr val="tx1"/>
              </a:solidFill>
              <a:latin typeface="Comic Sans MS" pitchFamily="66" charset="0"/>
            </a:endParaRPr>
          </a:p>
        </p:txBody>
      </p:sp>
      <p:sp>
        <p:nvSpPr>
          <p:cNvPr id="5" name="4 Sağ Ok"/>
          <p:cNvSpPr/>
          <p:nvPr/>
        </p:nvSpPr>
        <p:spPr>
          <a:xfrm>
            <a:off x="357158" y="3786190"/>
            <a:ext cx="2071702" cy="1357322"/>
          </a:xfrm>
          <a:prstGeom prst="rightArrow">
            <a:avLst/>
          </a:prstGeom>
          <a:solidFill>
            <a:srgbClr val="00B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OSMANLI</a:t>
            </a:r>
            <a:endParaRPr lang="tr-TR" sz="2400" b="1" dirty="0">
              <a:solidFill>
                <a:schemeClr val="tx1"/>
              </a:solidFill>
              <a:latin typeface="Comic Sans MS" pitchFamily="66" charset="0"/>
            </a:endParaRPr>
          </a:p>
        </p:txBody>
      </p:sp>
      <p:sp>
        <p:nvSpPr>
          <p:cNvPr id="6" name="5 Sol Ok"/>
          <p:cNvSpPr/>
          <p:nvPr/>
        </p:nvSpPr>
        <p:spPr>
          <a:xfrm>
            <a:off x="6500826" y="3857628"/>
            <a:ext cx="2071702" cy="984698"/>
          </a:xfrm>
          <a:prstGeom prst="lef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HAÇLILAR</a:t>
            </a:r>
            <a:endParaRPr lang="tr-TR" sz="2400" b="1" dirty="0">
              <a:solidFill>
                <a:schemeClr val="tx1"/>
              </a:solidFill>
              <a:latin typeface="Comic Sans MS" pitchFamily="66" charset="0"/>
            </a:endParaRPr>
          </a:p>
        </p:txBody>
      </p:sp>
      <p:sp>
        <p:nvSpPr>
          <p:cNvPr id="7" name="6 Patlama 1"/>
          <p:cNvSpPr/>
          <p:nvPr/>
        </p:nvSpPr>
        <p:spPr>
          <a:xfrm>
            <a:off x="2357422" y="3500438"/>
            <a:ext cx="4071966" cy="1571636"/>
          </a:xfrm>
          <a:prstGeom prst="irregularSeal1">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1396 NİĞBOLU SAVAŞI</a:t>
            </a:r>
            <a:endParaRPr lang="tr-TR" sz="2000" b="1" dirty="0">
              <a:solidFill>
                <a:schemeClr val="tx1"/>
              </a:solidFill>
              <a:latin typeface="Comic Sans MS" pitchFamily="66" charset="0"/>
            </a:endParaRPr>
          </a:p>
        </p:txBody>
      </p:sp>
      <p:sp>
        <p:nvSpPr>
          <p:cNvPr id="8" name="7 Dikdörtgen"/>
          <p:cNvSpPr/>
          <p:nvPr/>
        </p:nvSpPr>
        <p:spPr>
          <a:xfrm>
            <a:off x="285720" y="5286388"/>
            <a:ext cx="3429024" cy="1343028"/>
          </a:xfrm>
          <a:prstGeom prst="rect">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dirty="0" err="1" smtClean="0"/>
          </a:p>
          <a:p>
            <a:pPr lvl="0" algn="ctr"/>
            <a:r>
              <a:rPr lang="tr-TR" sz="2000" b="1" dirty="0" smtClean="0">
                <a:solidFill>
                  <a:schemeClr val="tx1"/>
                </a:solidFill>
                <a:latin typeface="Comic Sans MS" pitchFamily="66" charset="0"/>
              </a:rPr>
              <a:t>Kuşatmadaki İstanbul'u kurtarma amacıyla, Osmanlı’yı Balkanlardan atma isteği.</a:t>
            </a:r>
          </a:p>
          <a:p>
            <a:pPr algn="ctr"/>
            <a:endParaRPr lang="tr-TR" dirty="0"/>
          </a:p>
        </p:txBody>
      </p:sp>
      <p:sp>
        <p:nvSpPr>
          <p:cNvPr id="9" name="8 Dikdörtgen"/>
          <p:cNvSpPr/>
          <p:nvPr/>
        </p:nvSpPr>
        <p:spPr>
          <a:xfrm>
            <a:off x="4071934" y="5000636"/>
            <a:ext cx="5072066" cy="1857364"/>
          </a:xfrm>
          <a:prstGeom prst="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b="1" dirty="0" smtClean="0">
                <a:solidFill>
                  <a:schemeClr val="tx1"/>
                </a:solidFill>
                <a:latin typeface="Comic Sans MS" pitchFamily="66" charset="0"/>
              </a:rPr>
              <a:t>Bosna ve Eflak Osmanlı himayesine girdi.</a:t>
            </a:r>
          </a:p>
          <a:p>
            <a:pPr lvl="0"/>
            <a:r>
              <a:rPr lang="tr-TR" b="1" dirty="0" smtClean="0">
                <a:solidFill>
                  <a:schemeClr val="tx1"/>
                </a:solidFill>
                <a:latin typeface="Comic Sans MS" pitchFamily="66" charset="0"/>
              </a:rPr>
              <a:t>İslam dünyasında Osmanlı prestiji yükseldi</a:t>
            </a:r>
          </a:p>
          <a:p>
            <a:pPr lvl="0"/>
            <a:r>
              <a:rPr lang="tr-TR" b="1" dirty="0" smtClean="0">
                <a:solidFill>
                  <a:schemeClr val="tx1"/>
                </a:solidFill>
                <a:latin typeface="Comic Sans MS" pitchFamily="66" charset="0"/>
              </a:rPr>
              <a:t>Bulgar Krallığına son verildi</a:t>
            </a:r>
          </a:p>
          <a:p>
            <a:pPr lvl="0"/>
            <a:r>
              <a:rPr lang="tr-TR" b="1" dirty="0" smtClean="0">
                <a:solidFill>
                  <a:schemeClr val="tx1"/>
                </a:solidFill>
                <a:latin typeface="Comic Sans MS" pitchFamily="66" charset="0"/>
              </a:rPr>
              <a:t>Mısır’daki Abbasi halifesi Yıldırım </a:t>
            </a:r>
            <a:r>
              <a:rPr lang="tr-TR" b="1" dirty="0" err="1" smtClean="0">
                <a:solidFill>
                  <a:schemeClr val="tx1"/>
                </a:solidFill>
                <a:latin typeface="Comic Sans MS" pitchFamily="66" charset="0"/>
              </a:rPr>
              <a:t>Bayezid’e</a:t>
            </a:r>
            <a:r>
              <a:rPr lang="tr-TR" b="1" dirty="0" smtClean="0">
                <a:solidFill>
                  <a:schemeClr val="tx1"/>
                </a:solidFill>
                <a:latin typeface="Comic Sans MS" pitchFamily="66" charset="0"/>
              </a:rPr>
              <a:t> Sultan-ı İklim-i Rum </a:t>
            </a:r>
            <a:r>
              <a:rPr lang="tr-TR" b="1" dirty="0" err="1" smtClean="0">
                <a:solidFill>
                  <a:schemeClr val="tx1"/>
                </a:solidFill>
                <a:latin typeface="Comic Sans MS" pitchFamily="66" charset="0"/>
              </a:rPr>
              <a:t>ünvanını</a:t>
            </a:r>
            <a:r>
              <a:rPr lang="tr-TR" b="1" dirty="0" smtClean="0">
                <a:solidFill>
                  <a:schemeClr val="tx1"/>
                </a:solidFill>
                <a:latin typeface="Comic Sans MS" pitchFamily="66" charset="0"/>
              </a:rPr>
              <a:t> verdi.</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slide(fromBottom)">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slide(fromBottom)">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down)">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34"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from="(-#ppt_w/2)" to="(#ppt_x)" calcmode="lin" valueType="num">
                                      <p:cBhvr>
                                        <p:cTn id="58" dur="600" fill="hold">
                                          <p:stCondLst>
                                            <p:cond delay="0"/>
                                          </p:stCondLst>
                                        </p:cTn>
                                        <p:tgtEl>
                                          <p:spTgt spid="8"/>
                                        </p:tgtEl>
                                        <p:attrNameLst>
                                          <p:attrName>ppt_x</p:attrName>
                                        </p:attrNameLst>
                                      </p:cBhvr>
                                    </p:anim>
                                    <p:anim from="0" to="-1.0" calcmode="lin" valueType="num">
                                      <p:cBhvr>
                                        <p:cTn id="59" dur="200" decel="50000" autoRev="1" fill="hold">
                                          <p:stCondLst>
                                            <p:cond delay="600"/>
                                          </p:stCondLst>
                                        </p:cTn>
                                        <p:tgtEl>
                                          <p:spTgt spid="8"/>
                                        </p:tgtEl>
                                        <p:attrNameLst>
                                          <p:attrName>xshear</p:attrName>
                                        </p:attrNameLst>
                                      </p:cBhvr>
                                    </p:anim>
                                    <p:animScale>
                                      <p:cBhvr>
                                        <p:cTn id="60" dur="200" decel="100000" autoRev="1" fill="hold">
                                          <p:stCondLst>
                                            <p:cond delay="600"/>
                                          </p:stCondLst>
                                        </p:cTn>
                                        <p:tgtEl>
                                          <p:spTgt spid="8"/>
                                        </p:tgtEl>
                                      </p:cBhvr>
                                      <p:from x="100000" y="100000"/>
                                      <p:to x="80000" y="100000"/>
                                    </p:animScale>
                                    <p:anim by="(#ppt_h/3+#ppt_w*0.1)" calcmode="lin" valueType="num">
                                      <p:cBhvr additive="sum">
                                        <p:cTn id="61" dur="200" decel="100000" autoRev="1" fill="hold">
                                          <p:stCondLst>
                                            <p:cond delay="600"/>
                                          </p:stCondLst>
                                        </p:cTn>
                                        <p:tgtEl>
                                          <p:spTgt spid="8"/>
                                        </p:tgtEl>
                                        <p:attrNameLst>
                                          <p:attrName>ppt_x</p:attrName>
                                        </p:attrNameLst>
                                      </p:cBhvr>
                                    </p:anim>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grpId="0" nodeType="clickEffect">
                                  <p:stCondLst>
                                    <p:cond delay="0"/>
                                  </p:stCondLst>
                                  <p:iterate type="lt">
                                    <p:tmPct val="10000"/>
                                  </p:iterate>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9"/>
                                        </p:tgtEl>
                                        <p:attrNameLst>
                                          <p:attrName>ppt_y</p:attrName>
                                        </p:attrNameLst>
                                      </p:cBhvr>
                                      <p:tavLst>
                                        <p:tav tm="0">
                                          <p:val>
                                            <p:strVal val="#ppt_y"/>
                                          </p:val>
                                        </p:tav>
                                        <p:tav tm="100000">
                                          <p:val>
                                            <p:strVal val="#ppt_y"/>
                                          </p:val>
                                        </p:tav>
                                      </p:tavLst>
                                    </p:anim>
                                    <p:anim calcmode="lin" valueType="num">
                                      <p:cBhvr>
                                        <p:cTn id="6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Uzeyr\Desktop\yıldırım-bayezid-dönemi.png"/>
          <p:cNvPicPr>
            <a:picLocks noChangeAspect="1" noChangeArrowheads="1"/>
          </p:cNvPicPr>
          <p:nvPr/>
        </p:nvPicPr>
        <p:blipFill>
          <a:blip r:embed="rId2" cstate="print"/>
          <a:srcRect/>
          <a:stretch>
            <a:fillRect/>
          </a:stretch>
        </p:blipFill>
        <p:spPr bwMode="auto">
          <a:xfrm>
            <a:off x="285721" y="285705"/>
            <a:ext cx="8572560" cy="628656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slide(fromBottom)">
                                      <p:cBhvr>
                                        <p:cTn id="7"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28662" y="357166"/>
            <a:ext cx="7429552" cy="914400"/>
          </a:xfrm>
          <a:prstGeom prst="rect">
            <a:avLst/>
          </a:prstGeom>
          <a:solidFill>
            <a:srgbClr val="FF66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İSTANBUL KUŞATMALARI</a:t>
            </a:r>
            <a:endParaRPr lang="tr-TR" sz="3600" b="1" dirty="0">
              <a:solidFill>
                <a:schemeClr val="tx1"/>
              </a:solidFill>
              <a:latin typeface="Comic Sans MS" pitchFamily="66" charset="0"/>
            </a:endParaRPr>
          </a:p>
        </p:txBody>
      </p:sp>
      <p:sp>
        <p:nvSpPr>
          <p:cNvPr id="3" name="2 Yuvarlatılmış Dikdörtgen"/>
          <p:cNvSpPr/>
          <p:nvPr/>
        </p:nvSpPr>
        <p:spPr>
          <a:xfrm>
            <a:off x="1071538" y="1500174"/>
            <a:ext cx="7286676" cy="5143536"/>
          </a:xfrm>
          <a:prstGeom prst="roundRect">
            <a:avLst/>
          </a:prstGeom>
          <a:solidFill>
            <a:srgbClr val="FFCC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000" b="1" dirty="0" smtClean="0">
                <a:solidFill>
                  <a:schemeClr val="tx1"/>
                </a:solidFill>
                <a:latin typeface="Comic Sans MS" pitchFamily="66" charset="0"/>
              </a:rPr>
              <a:t>İstanbul ilk kez Yıldırım </a:t>
            </a:r>
            <a:r>
              <a:rPr lang="tr-TR" sz="2000" b="1" dirty="0" err="1" smtClean="0">
                <a:solidFill>
                  <a:schemeClr val="tx1"/>
                </a:solidFill>
                <a:latin typeface="Comic Sans MS" pitchFamily="66" charset="0"/>
              </a:rPr>
              <a:t>Bayezid</a:t>
            </a:r>
            <a:r>
              <a:rPr lang="tr-TR" sz="2000" b="1" dirty="0" smtClean="0">
                <a:solidFill>
                  <a:schemeClr val="tx1"/>
                </a:solidFill>
                <a:latin typeface="Comic Sans MS" pitchFamily="66" charset="0"/>
              </a:rPr>
              <a:t> tarafından kuşatıldı.</a:t>
            </a:r>
          </a:p>
          <a:p>
            <a:pPr lvl="0"/>
            <a:r>
              <a:rPr lang="tr-TR" sz="2000" b="1" dirty="0" smtClean="0">
                <a:solidFill>
                  <a:schemeClr val="tx1"/>
                </a:solidFill>
                <a:latin typeface="Comic Sans MS" pitchFamily="66" charset="0"/>
              </a:rPr>
              <a:t>1391- 1395 İstanbul kuşatmaları</a:t>
            </a:r>
          </a:p>
          <a:p>
            <a:pPr lvl="0"/>
            <a:r>
              <a:rPr lang="tr-TR" sz="2000" b="1" dirty="0" smtClean="0">
                <a:solidFill>
                  <a:schemeClr val="tx1"/>
                </a:solidFill>
                <a:latin typeface="Comic Sans MS" pitchFamily="66" charset="0"/>
              </a:rPr>
              <a:t>İstanbul kuşatıldı. ( 1399-1401 ) İstanbul'a Karadeniz den gelecek yardımları engellemek amacıyla Anadolu Hisarını (Güzelce) yaptırdı. Kuşatma Timur tehlikesi üzerine kaldırıldı. Bizans la antlaşma  yapıldı :</a:t>
            </a:r>
            <a:br>
              <a:rPr lang="tr-TR" sz="2000" b="1" dirty="0" smtClean="0">
                <a:solidFill>
                  <a:schemeClr val="tx1"/>
                </a:solidFill>
                <a:latin typeface="Comic Sans MS" pitchFamily="66" charset="0"/>
              </a:rPr>
            </a:br>
            <a:r>
              <a:rPr lang="tr-TR" sz="2000" b="1" dirty="0" smtClean="0">
                <a:solidFill>
                  <a:schemeClr val="tx1"/>
                </a:solidFill>
                <a:latin typeface="Comic Sans MS" pitchFamily="66" charset="0"/>
              </a:rPr>
              <a:t>*İstanbul'da bir cami ve Türk mahallesi yapılacak,</a:t>
            </a:r>
            <a:br>
              <a:rPr lang="tr-TR" sz="2000" b="1" dirty="0" smtClean="0">
                <a:solidFill>
                  <a:schemeClr val="tx1"/>
                </a:solidFill>
                <a:latin typeface="Comic Sans MS" pitchFamily="66" charset="0"/>
              </a:rPr>
            </a:br>
            <a:r>
              <a:rPr lang="tr-TR" sz="2000" b="1" dirty="0" smtClean="0">
                <a:solidFill>
                  <a:schemeClr val="tx1"/>
                </a:solidFill>
                <a:latin typeface="Comic Sans MS" pitchFamily="66" charset="0"/>
              </a:rPr>
              <a:t>*Türk tüccarlarının İstanbul'a giriş ve çıkışları serbest olacak,</a:t>
            </a:r>
            <a:br>
              <a:rPr lang="tr-TR" sz="2000" b="1" dirty="0" smtClean="0">
                <a:solidFill>
                  <a:schemeClr val="tx1"/>
                </a:solidFill>
                <a:latin typeface="Comic Sans MS" pitchFamily="66" charset="0"/>
              </a:rPr>
            </a:br>
            <a:r>
              <a:rPr lang="tr-TR" sz="2000" b="1" dirty="0" smtClean="0">
                <a:solidFill>
                  <a:schemeClr val="tx1"/>
                </a:solidFill>
                <a:latin typeface="Comic Sans MS" pitchFamily="66" charset="0"/>
              </a:rPr>
              <a:t>*İstanbul'da Türk davalarına bakacak bir kadı bulunacak,</a:t>
            </a:r>
            <a:br>
              <a:rPr lang="tr-TR" sz="2000" b="1" dirty="0" smtClean="0">
                <a:solidFill>
                  <a:schemeClr val="tx1"/>
                </a:solidFill>
                <a:latin typeface="Comic Sans MS" pitchFamily="66" charset="0"/>
              </a:rPr>
            </a:br>
            <a:r>
              <a:rPr lang="tr-TR" sz="2000" b="1" dirty="0" smtClean="0">
                <a:solidFill>
                  <a:schemeClr val="tx1"/>
                </a:solidFill>
                <a:latin typeface="Comic Sans MS" pitchFamily="66" charset="0"/>
              </a:rPr>
              <a:t>*Bizans vergi verecekti.</a:t>
            </a:r>
          </a:p>
          <a:p>
            <a:r>
              <a:rPr lang="tr-TR" sz="2000" b="1" dirty="0" smtClean="0">
                <a:solidFill>
                  <a:schemeClr val="tx1"/>
                </a:solidFill>
                <a:latin typeface="Comic Sans MS" pitchFamily="66" charset="0"/>
              </a:rPr>
              <a:t>**İlk Osmanlı - Bizans antlaşması</a:t>
            </a:r>
          </a:p>
          <a:p>
            <a:r>
              <a:rPr lang="tr-TR" sz="2000" b="1" dirty="0" smtClean="0">
                <a:solidFill>
                  <a:schemeClr val="tx1"/>
                </a:solidFill>
                <a:latin typeface="Comic Sans MS" pitchFamily="66" charset="0"/>
              </a:rPr>
              <a:t>**Bizans Osmanlı Devletinin siyasal gücünü tanımıştır.</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214282" y="142852"/>
            <a:ext cx="8643998"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28596" y="142852"/>
            <a:ext cx="8286808" cy="914400"/>
          </a:xfrm>
          <a:prstGeom prst="round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ANKARA SAVAŞI 1402</a:t>
            </a:r>
            <a:endParaRPr lang="tr-TR" sz="4400" b="1" dirty="0">
              <a:solidFill>
                <a:schemeClr val="tx1"/>
              </a:solidFill>
              <a:latin typeface="Comic Sans MS" pitchFamily="66" charset="0"/>
            </a:endParaRPr>
          </a:p>
        </p:txBody>
      </p:sp>
      <p:sp>
        <p:nvSpPr>
          <p:cNvPr id="5" name="4 Sağ Ok"/>
          <p:cNvSpPr/>
          <p:nvPr/>
        </p:nvSpPr>
        <p:spPr>
          <a:xfrm>
            <a:off x="428596" y="2071678"/>
            <a:ext cx="8286808" cy="1428760"/>
          </a:xfrm>
          <a:prstGeom prst="rightArrow">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000" dirty="0" err="1" smtClean="0">
              <a:latin typeface="Comic Sans MS" pitchFamily="66" charset="0"/>
            </a:endParaRPr>
          </a:p>
          <a:p>
            <a:pPr lvl="0" algn="ctr"/>
            <a:r>
              <a:rPr lang="tr-TR" sz="2000" b="1" dirty="0" smtClean="0">
                <a:solidFill>
                  <a:schemeClr val="tx1"/>
                </a:solidFill>
                <a:latin typeface="Comic Sans MS" pitchFamily="66" charset="0"/>
              </a:rPr>
              <a:t>Doğu'ya sefere gidecek olan Timur'un arkasında Osmanlılar gibi güçlü bir devlet bırakmak istememesi</a:t>
            </a:r>
          </a:p>
          <a:p>
            <a:pPr algn="ctr"/>
            <a:endParaRPr lang="tr-TR" sz="2000" dirty="0">
              <a:latin typeface="Comic Sans MS" pitchFamily="66" charset="0"/>
            </a:endParaRPr>
          </a:p>
        </p:txBody>
      </p:sp>
      <p:sp>
        <p:nvSpPr>
          <p:cNvPr id="7" name="6 Sağ Ok"/>
          <p:cNvSpPr/>
          <p:nvPr/>
        </p:nvSpPr>
        <p:spPr>
          <a:xfrm>
            <a:off x="500034" y="1071546"/>
            <a:ext cx="8215370" cy="1357322"/>
          </a:xfrm>
          <a:prstGeom prst="righ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Timur ve Y. </a:t>
            </a:r>
            <a:r>
              <a:rPr lang="tr-TR" sz="2000" b="1" dirty="0" err="1" smtClean="0">
                <a:solidFill>
                  <a:schemeClr val="tx1"/>
                </a:solidFill>
                <a:latin typeface="Comic Sans MS" pitchFamily="66" charset="0"/>
              </a:rPr>
              <a:t>Bayezıd’ın</a:t>
            </a:r>
            <a:r>
              <a:rPr lang="tr-TR" sz="2000" b="1" dirty="0" smtClean="0">
                <a:solidFill>
                  <a:schemeClr val="tx1"/>
                </a:solidFill>
                <a:latin typeface="Comic Sans MS" pitchFamily="66" charset="0"/>
              </a:rPr>
              <a:t> İslam dünyası liderliğini ele geçirme istekleri</a:t>
            </a:r>
            <a:endParaRPr lang="tr-TR" sz="2000" b="1" dirty="0">
              <a:solidFill>
                <a:schemeClr val="tx1"/>
              </a:solidFill>
              <a:latin typeface="Comic Sans MS" pitchFamily="66" charset="0"/>
            </a:endParaRPr>
          </a:p>
        </p:txBody>
      </p:sp>
      <p:sp>
        <p:nvSpPr>
          <p:cNvPr id="8" name="7 Sağ Ok"/>
          <p:cNvSpPr/>
          <p:nvPr/>
        </p:nvSpPr>
        <p:spPr>
          <a:xfrm>
            <a:off x="428596" y="3000372"/>
            <a:ext cx="8286808" cy="1428760"/>
          </a:xfrm>
          <a:prstGeom prst="righ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err="1" smtClean="0">
                <a:solidFill>
                  <a:schemeClr val="tx1"/>
                </a:solidFill>
                <a:latin typeface="Comic Sans MS" pitchFamily="66" charset="0"/>
              </a:rPr>
              <a:t>Bayezıd'ın</a:t>
            </a:r>
            <a:r>
              <a:rPr lang="tr-TR" b="1" dirty="0" smtClean="0">
                <a:solidFill>
                  <a:schemeClr val="tx1"/>
                </a:solidFill>
                <a:latin typeface="Comic Sans MS" pitchFamily="66" charset="0"/>
              </a:rPr>
              <a:t> topraklarını aldığı Anadolu beyliklerinin Timur'dan yardım istemeleri</a:t>
            </a:r>
            <a:r>
              <a:rPr lang="tr-TR" dirty="0" smtClean="0">
                <a:solidFill>
                  <a:schemeClr val="tx1"/>
                </a:solidFill>
                <a:latin typeface="Comic Sans MS" pitchFamily="66" charset="0"/>
              </a:rPr>
              <a:t>.</a:t>
            </a:r>
            <a:endParaRPr lang="tr-TR" dirty="0">
              <a:solidFill>
                <a:schemeClr val="tx1"/>
              </a:solidFill>
              <a:latin typeface="Comic Sans MS" pitchFamily="66" charset="0"/>
            </a:endParaRPr>
          </a:p>
        </p:txBody>
      </p:sp>
      <p:sp>
        <p:nvSpPr>
          <p:cNvPr id="9" name="8 Sağ Ok"/>
          <p:cNvSpPr/>
          <p:nvPr/>
        </p:nvSpPr>
        <p:spPr>
          <a:xfrm>
            <a:off x="428596" y="4214818"/>
            <a:ext cx="8286808" cy="1500198"/>
          </a:xfrm>
          <a:prstGeom prst="rightArrow">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dirty="0" err="1" smtClean="0"/>
          </a:p>
          <a:p>
            <a:pPr lvl="0" algn="ctr"/>
            <a:r>
              <a:rPr lang="tr-TR" b="1" dirty="0" smtClean="0">
                <a:solidFill>
                  <a:schemeClr val="tx1"/>
                </a:solidFill>
                <a:latin typeface="Comic Sans MS" pitchFamily="66" charset="0"/>
              </a:rPr>
              <a:t>Timur'dan kaçan Bağdat Hükümdarı Ahmet </a:t>
            </a:r>
            <a:r>
              <a:rPr lang="tr-TR" b="1" dirty="0" err="1" smtClean="0">
                <a:solidFill>
                  <a:schemeClr val="tx1"/>
                </a:solidFill>
                <a:latin typeface="Comic Sans MS" pitchFamily="66" charset="0"/>
              </a:rPr>
              <a:t>Celayirli</a:t>
            </a:r>
            <a:r>
              <a:rPr lang="tr-TR" b="1" dirty="0" smtClean="0">
                <a:solidFill>
                  <a:schemeClr val="tx1"/>
                </a:solidFill>
                <a:latin typeface="Comic Sans MS" pitchFamily="66" charset="0"/>
              </a:rPr>
              <a:t> ile Karakoyunlu Hükümdarı Kara Yusuf'un </a:t>
            </a:r>
            <a:r>
              <a:rPr lang="tr-TR" b="1" dirty="0" err="1" smtClean="0">
                <a:solidFill>
                  <a:schemeClr val="tx1"/>
                </a:solidFill>
                <a:latin typeface="Comic Sans MS" pitchFamily="66" charset="0"/>
              </a:rPr>
              <a:t>Bayezıd'a</a:t>
            </a:r>
            <a:r>
              <a:rPr lang="tr-TR" b="1" dirty="0" smtClean="0">
                <a:solidFill>
                  <a:schemeClr val="tx1"/>
                </a:solidFill>
                <a:latin typeface="Comic Sans MS" pitchFamily="66" charset="0"/>
              </a:rPr>
              <a:t> sığınmaları.</a:t>
            </a:r>
          </a:p>
          <a:p>
            <a:pPr algn="ctr"/>
            <a:endParaRPr lang="tr-TR" b="1" dirty="0">
              <a:solidFill>
                <a:schemeClr val="tx1"/>
              </a:solidFill>
              <a:latin typeface="Comic Sans MS" pitchFamily="66" charset="0"/>
            </a:endParaRPr>
          </a:p>
        </p:txBody>
      </p:sp>
      <p:sp>
        <p:nvSpPr>
          <p:cNvPr id="10" name="9 Sağ Ok"/>
          <p:cNvSpPr/>
          <p:nvPr/>
        </p:nvSpPr>
        <p:spPr>
          <a:xfrm>
            <a:off x="428596" y="5357826"/>
            <a:ext cx="8215370" cy="1500174"/>
          </a:xfrm>
          <a:prstGeom prst="rightArrow">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1600" b="1" dirty="0" smtClean="0">
                <a:solidFill>
                  <a:schemeClr val="tx1"/>
                </a:solidFill>
                <a:latin typeface="Comic Sans MS" pitchFamily="66" charset="0"/>
              </a:rPr>
              <a:t>Timur'un Doğu Anadolu'daki kara Tatarları kışkırtarak Sivas'ı alması.</a:t>
            </a:r>
          </a:p>
          <a:p>
            <a:r>
              <a:rPr lang="tr-TR" sz="1600" b="1" dirty="0" err="1" smtClean="0">
                <a:solidFill>
                  <a:schemeClr val="tx1"/>
                </a:solidFill>
                <a:latin typeface="Comic Sans MS" pitchFamily="66" charset="0"/>
              </a:rPr>
              <a:t>Bayezıd'ın</a:t>
            </a:r>
            <a:r>
              <a:rPr lang="tr-TR" sz="1600" b="1" dirty="0" smtClean="0">
                <a:solidFill>
                  <a:schemeClr val="tx1"/>
                </a:solidFill>
                <a:latin typeface="Comic Sans MS" pitchFamily="66" charset="0"/>
              </a:rPr>
              <a:t> Erzincan ve Kemah'ı alması</a:t>
            </a:r>
            <a:r>
              <a:rPr lang="tr-TR" b="1" dirty="0" smtClean="0">
                <a:solidFill>
                  <a:schemeClr val="tx1"/>
                </a:solidFill>
                <a:latin typeface="Comic Sans MS" pitchFamily="66" charset="0"/>
              </a:rPr>
              <a:t>. </a:t>
            </a:r>
            <a:endParaRPr lang="tr-TR"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from="(-#ppt_w/2)" to="(#ppt_x)" calcmode="lin" valueType="num">
                                      <p:cBhvr>
                                        <p:cTn id="19" dur="600" fill="hold">
                                          <p:stCondLst>
                                            <p:cond delay="0"/>
                                          </p:stCondLst>
                                        </p:cTn>
                                        <p:tgtEl>
                                          <p:spTgt spid="7"/>
                                        </p:tgtEl>
                                        <p:attrNameLst>
                                          <p:attrName>ppt_x</p:attrName>
                                        </p:attrNameLst>
                                      </p:cBhvr>
                                    </p:anim>
                                    <p:anim from="0" to="-1.0" calcmode="lin" valueType="num">
                                      <p:cBhvr>
                                        <p:cTn id="20" dur="200" decel="50000" autoRev="1" fill="hold">
                                          <p:stCondLst>
                                            <p:cond delay="600"/>
                                          </p:stCondLst>
                                        </p:cTn>
                                        <p:tgtEl>
                                          <p:spTgt spid="7"/>
                                        </p:tgtEl>
                                        <p:attrNameLst>
                                          <p:attrName>xshear</p:attrName>
                                        </p:attrNameLst>
                                      </p:cBhvr>
                                    </p:anim>
                                    <p:animScale>
                                      <p:cBhvr>
                                        <p:cTn id="21" dur="200" decel="100000" autoRev="1" fill="hold">
                                          <p:stCondLst>
                                            <p:cond delay="600"/>
                                          </p:stCondLst>
                                        </p:cTn>
                                        <p:tgtEl>
                                          <p:spTgt spid="7"/>
                                        </p:tgtEl>
                                      </p:cBhvr>
                                      <p:from x="100000" y="100000"/>
                                      <p:to x="80000" y="100000"/>
                                    </p:animScale>
                                    <p:anim by="(#ppt_h/3+#ppt_w*0.1)" calcmode="lin" valueType="num">
                                      <p:cBhvr additive="sum">
                                        <p:cTn id="22" dur="200" decel="100000" autoRev="1" fill="hold">
                                          <p:stCondLst>
                                            <p:cond delay="600"/>
                                          </p:stCondLst>
                                        </p:cTn>
                                        <p:tgtEl>
                                          <p:spTgt spid="7"/>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from="(-#ppt_w/2)" to="(#ppt_x)" calcmode="lin" valueType="num">
                                      <p:cBhvr>
                                        <p:cTn id="27" dur="600" fill="hold">
                                          <p:stCondLst>
                                            <p:cond delay="0"/>
                                          </p:stCondLst>
                                        </p:cTn>
                                        <p:tgtEl>
                                          <p:spTgt spid="5"/>
                                        </p:tgtEl>
                                        <p:attrNameLst>
                                          <p:attrName>ppt_x</p:attrName>
                                        </p:attrNameLst>
                                      </p:cBhvr>
                                    </p:anim>
                                    <p:anim from="0" to="-1.0" calcmode="lin" valueType="num">
                                      <p:cBhvr>
                                        <p:cTn id="28" dur="200" decel="50000" autoRev="1" fill="hold">
                                          <p:stCondLst>
                                            <p:cond delay="600"/>
                                          </p:stCondLst>
                                        </p:cTn>
                                        <p:tgtEl>
                                          <p:spTgt spid="5"/>
                                        </p:tgtEl>
                                        <p:attrNameLst>
                                          <p:attrName>xshear</p:attrName>
                                        </p:attrNameLst>
                                      </p:cBhvr>
                                    </p:anim>
                                    <p:animScale>
                                      <p:cBhvr>
                                        <p:cTn id="29" dur="200" decel="100000" autoRev="1" fill="hold">
                                          <p:stCondLst>
                                            <p:cond delay="600"/>
                                          </p:stCondLst>
                                        </p:cTn>
                                        <p:tgtEl>
                                          <p:spTgt spid="5"/>
                                        </p:tgtEl>
                                      </p:cBhvr>
                                      <p:from x="100000" y="100000"/>
                                      <p:to x="80000" y="100000"/>
                                    </p:animScale>
                                    <p:anim by="(#ppt_h/3+#ppt_w*0.1)" calcmode="lin" valueType="num">
                                      <p:cBhvr additive="sum">
                                        <p:cTn id="30" dur="200" decel="100000" autoRev="1" fill="hold">
                                          <p:stCondLst>
                                            <p:cond delay="600"/>
                                          </p:stCondLst>
                                        </p:cTn>
                                        <p:tgtEl>
                                          <p:spTgt spid="5"/>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from="(-#ppt_w/2)" to="(#ppt_x)" calcmode="lin" valueType="num">
                                      <p:cBhvr>
                                        <p:cTn id="35" dur="600" fill="hold">
                                          <p:stCondLst>
                                            <p:cond delay="0"/>
                                          </p:stCondLst>
                                        </p:cTn>
                                        <p:tgtEl>
                                          <p:spTgt spid="8"/>
                                        </p:tgtEl>
                                        <p:attrNameLst>
                                          <p:attrName>ppt_x</p:attrName>
                                        </p:attrNameLst>
                                      </p:cBhvr>
                                    </p:anim>
                                    <p:anim from="0" to="-1.0" calcmode="lin" valueType="num">
                                      <p:cBhvr>
                                        <p:cTn id="36" dur="200" decel="50000" autoRev="1" fill="hold">
                                          <p:stCondLst>
                                            <p:cond delay="600"/>
                                          </p:stCondLst>
                                        </p:cTn>
                                        <p:tgtEl>
                                          <p:spTgt spid="8"/>
                                        </p:tgtEl>
                                        <p:attrNameLst>
                                          <p:attrName>xshear</p:attrName>
                                        </p:attrNameLst>
                                      </p:cBhvr>
                                    </p:anim>
                                    <p:animScale>
                                      <p:cBhvr>
                                        <p:cTn id="37" dur="200" decel="100000" autoRev="1" fill="hold">
                                          <p:stCondLst>
                                            <p:cond delay="600"/>
                                          </p:stCondLst>
                                        </p:cTn>
                                        <p:tgtEl>
                                          <p:spTgt spid="8"/>
                                        </p:tgtEl>
                                      </p:cBhvr>
                                      <p:from x="100000" y="100000"/>
                                      <p:to x="80000" y="100000"/>
                                    </p:animScale>
                                    <p:anim by="(#ppt_h/3+#ppt_w*0.1)" calcmode="lin" valueType="num">
                                      <p:cBhvr additive="sum">
                                        <p:cTn id="38" dur="200" decel="100000" autoRev="1" fill="hold">
                                          <p:stCondLst>
                                            <p:cond delay="600"/>
                                          </p:stCondLst>
                                        </p:cTn>
                                        <p:tgtEl>
                                          <p:spTgt spid="8"/>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from="(-#ppt_w/2)" to="(#ppt_x)" calcmode="lin" valueType="num">
                                      <p:cBhvr>
                                        <p:cTn id="43" dur="600" fill="hold">
                                          <p:stCondLst>
                                            <p:cond delay="0"/>
                                          </p:stCondLst>
                                        </p:cTn>
                                        <p:tgtEl>
                                          <p:spTgt spid="9"/>
                                        </p:tgtEl>
                                        <p:attrNameLst>
                                          <p:attrName>ppt_x</p:attrName>
                                        </p:attrNameLst>
                                      </p:cBhvr>
                                    </p:anim>
                                    <p:anim from="0" to="-1.0" calcmode="lin" valueType="num">
                                      <p:cBhvr>
                                        <p:cTn id="44" dur="200" decel="50000" autoRev="1" fill="hold">
                                          <p:stCondLst>
                                            <p:cond delay="600"/>
                                          </p:stCondLst>
                                        </p:cTn>
                                        <p:tgtEl>
                                          <p:spTgt spid="9"/>
                                        </p:tgtEl>
                                        <p:attrNameLst>
                                          <p:attrName>xshear</p:attrName>
                                        </p:attrNameLst>
                                      </p:cBhvr>
                                    </p:anim>
                                    <p:animScale>
                                      <p:cBhvr>
                                        <p:cTn id="45" dur="200" decel="100000" autoRev="1" fill="hold">
                                          <p:stCondLst>
                                            <p:cond delay="600"/>
                                          </p:stCondLst>
                                        </p:cTn>
                                        <p:tgtEl>
                                          <p:spTgt spid="9"/>
                                        </p:tgtEl>
                                      </p:cBhvr>
                                      <p:from x="100000" y="100000"/>
                                      <p:to x="80000" y="100000"/>
                                    </p:animScale>
                                    <p:anim by="(#ppt_h/3+#ppt_w*0.1)" calcmode="lin" valueType="num">
                                      <p:cBhvr additive="sum">
                                        <p:cTn id="46" dur="200" decel="100000" autoRev="1" fill="hold">
                                          <p:stCondLst>
                                            <p:cond delay="600"/>
                                          </p:stCondLst>
                                        </p:cTn>
                                        <p:tgtEl>
                                          <p:spTgt spid="9"/>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from="(-#ppt_w/2)" to="(#ppt_x)" calcmode="lin" valueType="num">
                                      <p:cBhvr>
                                        <p:cTn id="51" dur="600" fill="hold">
                                          <p:stCondLst>
                                            <p:cond delay="0"/>
                                          </p:stCondLst>
                                        </p:cTn>
                                        <p:tgtEl>
                                          <p:spTgt spid="10"/>
                                        </p:tgtEl>
                                        <p:attrNameLst>
                                          <p:attrName>ppt_x</p:attrName>
                                        </p:attrNameLst>
                                      </p:cBhvr>
                                    </p:anim>
                                    <p:anim from="0" to="-1.0" calcmode="lin" valueType="num">
                                      <p:cBhvr>
                                        <p:cTn id="52" dur="200" decel="50000" autoRev="1" fill="hold">
                                          <p:stCondLst>
                                            <p:cond delay="600"/>
                                          </p:stCondLst>
                                        </p:cTn>
                                        <p:tgtEl>
                                          <p:spTgt spid="10"/>
                                        </p:tgtEl>
                                        <p:attrNameLst>
                                          <p:attrName>xshear</p:attrName>
                                        </p:attrNameLst>
                                      </p:cBhvr>
                                    </p:anim>
                                    <p:animScale>
                                      <p:cBhvr>
                                        <p:cTn id="53" dur="200" decel="100000" autoRev="1" fill="hold">
                                          <p:stCondLst>
                                            <p:cond delay="600"/>
                                          </p:stCondLst>
                                        </p:cTn>
                                        <p:tgtEl>
                                          <p:spTgt spid="10"/>
                                        </p:tgtEl>
                                      </p:cBhvr>
                                      <p:from x="100000" y="100000"/>
                                      <p:to x="80000" y="100000"/>
                                    </p:animScale>
                                    <p:anim by="(#ppt_h/3+#ppt_w*0.1)" calcmode="lin" valueType="num">
                                      <p:cBhvr additive="sum">
                                        <p:cTn id="54" dur="200" decel="100000" autoRev="1" fill="hold">
                                          <p:stCondLst>
                                            <p:cond delay="600"/>
                                          </p:stCondLst>
                                        </p:cTn>
                                        <p:tgtEl>
                                          <p:spTgt spid="1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NGUL\Desktop\0_6f16f_4ce850da_XL.png"/>
          <p:cNvPicPr>
            <a:picLocks noChangeAspect="1" noChangeArrowheads="1"/>
          </p:cNvPicPr>
          <p:nvPr/>
        </p:nvPicPr>
        <p:blipFill>
          <a:blip r:embed="rId2" cstate="print"/>
          <a:srcRect/>
          <a:stretch>
            <a:fillRect/>
          </a:stretch>
        </p:blipFill>
        <p:spPr bwMode="auto">
          <a:xfrm>
            <a:off x="214282" y="1"/>
            <a:ext cx="4857784" cy="4714884"/>
          </a:xfrm>
          <a:prstGeom prst="rect">
            <a:avLst/>
          </a:prstGeom>
          <a:ln>
            <a:noFill/>
          </a:ln>
          <a:effectLst>
            <a:softEdge rad="112500"/>
          </a:effectLst>
        </p:spPr>
      </p:pic>
      <p:sp>
        <p:nvSpPr>
          <p:cNvPr id="4" name="3 Dikdörtgen"/>
          <p:cNvSpPr/>
          <p:nvPr/>
        </p:nvSpPr>
        <p:spPr>
          <a:xfrm>
            <a:off x="500034" y="1000108"/>
            <a:ext cx="4572000" cy="3416320"/>
          </a:xfrm>
          <a:prstGeom prst="rect">
            <a:avLst/>
          </a:prstGeom>
        </p:spPr>
        <p:txBody>
          <a:bodyPr wrap="square">
            <a:spAutoFit/>
          </a:bodyPr>
          <a:lstStyle/>
          <a:p>
            <a:r>
              <a:rPr lang="tr-TR" dirty="0" smtClean="0">
                <a:latin typeface="Comic Sans MS" pitchFamily="66" charset="0"/>
              </a:rPr>
              <a:t>Rum diyarında melik olan Yıldırım </a:t>
            </a:r>
            <a:r>
              <a:rPr lang="tr-TR" dirty="0" err="1" smtClean="0">
                <a:latin typeface="Comic Sans MS" pitchFamily="66" charset="0"/>
              </a:rPr>
              <a:t>Beyazıd</a:t>
            </a:r>
            <a:r>
              <a:rPr lang="tr-TR" dirty="0" smtClean="0">
                <a:latin typeface="Comic Sans MS" pitchFamily="66" charset="0"/>
              </a:rPr>
              <a:t>! Bil ki, biz kudret ve iktidarımızla insanlık aleminin en büyük kısmını </a:t>
            </a:r>
            <a:r>
              <a:rPr lang="tr-TR" dirty="0" err="1" smtClean="0">
                <a:latin typeface="Comic Sans MS" pitchFamily="66" charset="0"/>
              </a:rPr>
              <a:t>tab'amız</a:t>
            </a:r>
            <a:r>
              <a:rPr lang="tr-TR" dirty="0" smtClean="0">
                <a:latin typeface="Comic Sans MS" pitchFamily="66" charset="0"/>
              </a:rPr>
              <a:t> haline getirmiş bir hükümdarız. Bu görülmemiş işi, tek başımıza yaptık, senin gibi babamızdan ülkeler tevarüs etmiş değiliz. Aklını başına topla ve Kara Yusuf'la Ahmet </a:t>
            </a:r>
            <a:r>
              <a:rPr lang="tr-TR" dirty="0" err="1" smtClean="0">
                <a:latin typeface="Comic Sans MS" pitchFamily="66" charset="0"/>
              </a:rPr>
              <a:t>Celayir'i</a:t>
            </a:r>
            <a:r>
              <a:rPr lang="tr-TR" dirty="0" smtClean="0">
                <a:latin typeface="Comic Sans MS" pitchFamily="66" charset="0"/>
              </a:rPr>
              <a:t> topraklarından kov. Emirlerimize karşı gelen hükümdarların akıbetini duymuş olsan gerektir. Siz de o hükümdarların arasına girmekten sakın...</a:t>
            </a:r>
            <a:endParaRPr lang="tr-TR" dirty="0">
              <a:latin typeface="Comic Sans MS" pitchFamily="66" charset="0"/>
            </a:endParaRPr>
          </a:p>
        </p:txBody>
      </p:sp>
      <p:pic>
        <p:nvPicPr>
          <p:cNvPr id="6" name="Picture 4" descr="C:\Users\NGUL\Desktop\0_6f16f_4ce850da_XL.png"/>
          <p:cNvPicPr>
            <a:picLocks noChangeAspect="1" noChangeArrowheads="1"/>
          </p:cNvPicPr>
          <p:nvPr/>
        </p:nvPicPr>
        <p:blipFill>
          <a:blip r:embed="rId2" cstate="print"/>
          <a:srcRect/>
          <a:stretch>
            <a:fillRect/>
          </a:stretch>
        </p:blipFill>
        <p:spPr bwMode="auto">
          <a:xfrm>
            <a:off x="4857752" y="0"/>
            <a:ext cx="4398234" cy="6858000"/>
          </a:xfrm>
          <a:prstGeom prst="rect">
            <a:avLst/>
          </a:prstGeom>
          <a:noFill/>
        </p:spPr>
      </p:pic>
      <p:sp>
        <p:nvSpPr>
          <p:cNvPr id="7" name="6 Dikdörtgen"/>
          <p:cNvSpPr/>
          <p:nvPr/>
        </p:nvSpPr>
        <p:spPr>
          <a:xfrm>
            <a:off x="5429256" y="714356"/>
            <a:ext cx="3714744" cy="5909310"/>
          </a:xfrm>
          <a:prstGeom prst="rect">
            <a:avLst/>
          </a:prstGeom>
        </p:spPr>
        <p:txBody>
          <a:bodyPr wrap="square">
            <a:spAutoFit/>
          </a:bodyPr>
          <a:lstStyle/>
          <a:p>
            <a:r>
              <a:rPr lang="tr-TR" dirty="0" smtClean="0">
                <a:latin typeface="Comic Sans MS" pitchFamily="66" charset="0"/>
              </a:rPr>
              <a:t>Ey ihtiyar köpek, tekfurdan daha şiddetli kâfirsin. Mektubunda bizi korkutmak ve hile ile kandırmak istemişsin. Osmanlı sultanlarını, Acem padişahlarına benzetme. Osmanlı askerleri de, ne Kıpçak ülkesi Tatarı gibi sıradan insanlar, ne de Hint toplulukları gibi başı boş, sere serpe avare kalabalıklar değildirler. Osmanlı askerleri, Irak ve Horasan askerleri gibi hamiyetsiz ve perişan olmayacak kadar onurlu askerlerdir. Yine sen, Osmanlı askerlerini Şam ve </a:t>
            </a:r>
            <a:r>
              <a:rPr lang="tr-TR" dirty="0" err="1" smtClean="0">
                <a:latin typeface="Comic Sans MS" pitchFamily="66" charset="0"/>
              </a:rPr>
              <a:t>Haleb</a:t>
            </a:r>
            <a:r>
              <a:rPr lang="tr-TR" dirty="0" smtClean="0">
                <a:latin typeface="Comic Sans MS" pitchFamily="66" charset="0"/>
              </a:rPr>
              <a:t> (Memlûk) askerlerine de benzetmeyesin...Bu mektup eline geçtikten sonra savaş meydanına her kim ki gelmeyip kaçarsa, onun eşi üç talakla kendisinden boş olsun.</a:t>
            </a:r>
            <a:endParaRPr lang="tr-TR" dirty="0">
              <a:latin typeface="Comic Sans MS" pitchFamily="66" charset="0"/>
            </a:endParaRPr>
          </a:p>
        </p:txBody>
      </p:sp>
      <p:sp>
        <p:nvSpPr>
          <p:cNvPr id="8" name="7 Yuvarlatılmış Dikdörtgen"/>
          <p:cNvSpPr/>
          <p:nvPr/>
        </p:nvSpPr>
        <p:spPr>
          <a:xfrm>
            <a:off x="357158" y="5072074"/>
            <a:ext cx="4143404" cy="1271590"/>
          </a:xfrm>
          <a:prstGeom prst="roundRect">
            <a:avLst/>
          </a:prstGeom>
          <a:solidFill>
            <a:srgbClr val="9933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İki hükümdar arasında mektuplaşma</a:t>
            </a:r>
            <a:endParaRPr lang="tr-TR" sz="2800" b="1" dirty="0">
              <a:solidFill>
                <a:schemeClr val="tx1"/>
              </a:solidFill>
              <a:latin typeface="Comic Sans MS" pitchFamily="66"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Uzeyr\Desktop\Timur-Devleti.JPG"/>
          <p:cNvPicPr>
            <a:picLocks noChangeAspect="1" noChangeArrowheads="1"/>
          </p:cNvPicPr>
          <p:nvPr/>
        </p:nvPicPr>
        <p:blipFill>
          <a:blip r:embed="rId2" cstate="print"/>
          <a:srcRect/>
          <a:stretch>
            <a:fillRect/>
          </a:stretch>
        </p:blipFill>
        <p:spPr bwMode="auto">
          <a:xfrm>
            <a:off x="357158" y="285728"/>
            <a:ext cx="8429684"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Bottom)">
                                      <p:cBhvr>
                                        <p:cTn id="7"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Uzeyr\Desktop\yıldırımbeyazıd.jpg"/>
          <p:cNvPicPr>
            <a:picLocks noChangeAspect="1" noChangeArrowheads="1"/>
          </p:cNvPicPr>
          <p:nvPr/>
        </p:nvPicPr>
        <p:blipFill>
          <a:blip r:embed="rId2" cstate="print"/>
          <a:srcRect/>
          <a:stretch>
            <a:fillRect/>
          </a:stretch>
        </p:blipFill>
        <p:spPr bwMode="auto">
          <a:xfrm>
            <a:off x="285720" y="357166"/>
            <a:ext cx="3267075" cy="2447925"/>
          </a:xfrm>
          <a:prstGeom prst="rect">
            <a:avLst/>
          </a:prstGeom>
          <a:ln w="228600" cap="sq" cmpd="thickThin">
            <a:solidFill>
              <a:srgbClr val="000000"/>
            </a:solidFill>
            <a:prstDash val="solid"/>
            <a:miter lim="800000"/>
          </a:ln>
          <a:effectLst>
            <a:innerShdw blurRad="76200">
              <a:srgbClr val="000000"/>
            </a:innerShdw>
          </a:effectLst>
        </p:spPr>
      </p:pic>
      <p:pic>
        <p:nvPicPr>
          <p:cNvPr id="32771" name="Picture 3" descr="C:\Users\Uzeyr\Desktop\TİMUR.jpg"/>
          <p:cNvPicPr>
            <a:picLocks noChangeAspect="1" noChangeArrowheads="1"/>
          </p:cNvPicPr>
          <p:nvPr/>
        </p:nvPicPr>
        <p:blipFill>
          <a:blip r:embed="rId3" cstate="print"/>
          <a:srcRect/>
          <a:stretch>
            <a:fillRect/>
          </a:stretch>
        </p:blipFill>
        <p:spPr bwMode="auto">
          <a:xfrm>
            <a:off x="5286380" y="357166"/>
            <a:ext cx="3071834" cy="2500330"/>
          </a:xfrm>
          <a:prstGeom prst="rect">
            <a:avLst/>
          </a:prstGeom>
          <a:ln w="228600" cap="sq" cmpd="thickThin">
            <a:solidFill>
              <a:srgbClr val="000000"/>
            </a:solidFill>
            <a:prstDash val="solid"/>
            <a:miter lim="800000"/>
          </a:ln>
          <a:effectLst>
            <a:innerShdw blurRad="76200">
              <a:srgbClr val="000000"/>
            </a:innerShdw>
          </a:effectLst>
        </p:spPr>
      </p:pic>
      <p:sp>
        <p:nvSpPr>
          <p:cNvPr id="4" name="3 Sağa Bükülü Ok"/>
          <p:cNvSpPr/>
          <p:nvPr/>
        </p:nvSpPr>
        <p:spPr>
          <a:xfrm>
            <a:off x="857224" y="3071810"/>
            <a:ext cx="1231586" cy="1643074"/>
          </a:xfrm>
          <a:prstGeom prst="curvedRightArrow">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Sola Bükülü Ok"/>
          <p:cNvSpPr/>
          <p:nvPr/>
        </p:nvSpPr>
        <p:spPr>
          <a:xfrm>
            <a:off x="6143636" y="3143248"/>
            <a:ext cx="1285884" cy="1714512"/>
          </a:xfrm>
          <a:prstGeom prst="curvedLeftArrow">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Patlama 1"/>
          <p:cNvSpPr/>
          <p:nvPr/>
        </p:nvSpPr>
        <p:spPr>
          <a:xfrm>
            <a:off x="2571736" y="3786190"/>
            <a:ext cx="3643338" cy="2571768"/>
          </a:xfrm>
          <a:prstGeom prst="irregularSeal1">
            <a:avLst/>
          </a:prstGeom>
          <a:solidFill>
            <a:srgbClr val="FF66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ANKARA SAVAŞI</a:t>
            </a:r>
            <a:endParaRPr lang="tr-TR" sz="32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slide(fromBottom)">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slide(fromBottom)">
                                      <p:cBhvr>
                                        <p:cTn id="12" dur="500"/>
                                        <p:tgtEl>
                                          <p:spTgt spid="32771"/>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800" decel="100000"/>
                                        <p:tgtEl>
                                          <p:spTgt spid="5"/>
                                        </p:tgtEl>
                                      </p:cBhvr>
                                    </p:animEffect>
                                    <p:anim calcmode="lin" valueType="num">
                                      <p:cBhvr>
                                        <p:cTn id="28" dur="800" decel="100000" fill="hold"/>
                                        <p:tgtEl>
                                          <p:spTgt spid="5"/>
                                        </p:tgtEl>
                                        <p:attrNameLst>
                                          <p:attrName>style.rotation</p:attrName>
                                        </p:attrNameLst>
                                      </p:cBhvr>
                                      <p:tavLst>
                                        <p:tav tm="0">
                                          <p:val>
                                            <p:fltVal val="-90"/>
                                          </p:val>
                                        </p:tav>
                                        <p:tav tm="100000">
                                          <p:val>
                                            <p:fltVal val="0"/>
                                          </p:val>
                                        </p:tav>
                                      </p:tavLst>
                                    </p:anim>
                                    <p:anim calcmode="lin" valueType="num">
                                      <p:cBhvr>
                                        <p:cTn id="29" dur="800" decel="100000" fill="hold"/>
                                        <p:tgtEl>
                                          <p:spTgt spid="5"/>
                                        </p:tgtEl>
                                        <p:attrNameLst>
                                          <p:attrName>ppt_x</p:attrName>
                                        </p:attrNameLst>
                                      </p:cBhvr>
                                      <p:tavLst>
                                        <p:tav tm="0">
                                          <p:val>
                                            <p:strVal val="#ppt_x+0.4"/>
                                          </p:val>
                                        </p:tav>
                                        <p:tav tm="100000">
                                          <p:val>
                                            <p:strVal val="#ppt_x-0.05"/>
                                          </p:val>
                                        </p:tav>
                                      </p:tavLst>
                                    </p:anim>
                                    <p:anim calcmode="lin" valueType="num">
                                      <p:cBhvr>
                                        <p:cTn id="30" dur="800" decel="100000" fill="hold"/>
                                        <p:tgtEl>
                                          <p:spTgt spid="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p:cNvSpPr/>
          <p:nvPr/>
        </p:nvSpPr>
        <p:spPr>
          <a:xfrm>
            <a:off x="770619" y="571480"/>
            <a:ext cx="4000528" cy="1928826"/>
          </a:xfrm>
          <a:prstGeom prst="rightArrow">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1071 MALAZGİRT SAVAŞI’NDAN SONRA ANADOLUYA GELDİLER</a:t>
            </a:r>
            <a:endParaRPr lang="tr-TR" sz="2000" b="1" dirty="0">
              <a:solidFill>
                <a:schemeClr val="tx1"/>
              </a:solidFill>
              <a:latin typeface="Comic Sans MS" pitchFamily="66" charset="0"/>
            </a:endParaRPr>
          </a:p>
        </p:txBody>
      </p:sp>
      <p:sp>
        <p:nvSpPr>
          <p:cNvPr id="3" name="2 Sağ Ok"/>
          <p:cNvSpPr/>
          <p:nvPr/>
        </p:nvSpPr>
        <p:spPr>
          <a:xfrm>
            <a:off x="928662" y="2571744"/>
            <a:ext cx="3714776" cy="1714512"/>
          </a:xfrm>
          <a:prstGeom prst="rightArrow">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1230 YASSIÇEMEN SAVAŞI’NDAN SONRA ALAADDİN KEYKUBAT </a:t>
            </a:r>
            <a:endParaRPr lang="tr-TR" b="1" dirty="0">
              <a:solidFill>
                <a:schemeClr val="tx1"/>
              </a:solidFill>
              <a:latin typeface="Comic Sans MS" pitchFamily="66" charset="0"/>
            </a:endParaRPr>
          </a:p>
        </p:txBody>
      </p:sp>
      <p:sp>
        <p:nvSpPr>
          <p:cNvPr id="4" name="3 Sağ Ok"/>
          <p:cNvSpPr/>
          <p:nvPr/>
        </p:nvSpPr>
        <p:spPr>
          <a:xfrm>
            <a:off x="1000100" y="4357694"/>
            <a:ext cx="3571900" cy="1643074"/>
          </a:xfrm>
          <a:prstGeom prst="rightArrow">
            <a:avLst/>
          </a:prstGeom>
          <a:solidFill>
            <a:srgbClr val="EA22E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1243 KÖSEDAĞ SAVAŞI’NDAN SONRA</a:t>
            </a:r>
            <a:endParaRPr lang="tr-TR" b="1" dirty="0">
              <a:solidFill>
                <a:schemeClr val="tx1"/>
              </a:solidFill>
              <a:latin typeface="Comic Sans MS" pitchFamily="66" charset="0"/>
            </a:endParaRPr>
          </a:p>
        </p:txBody>
      </p:sp>
      <p:sp>
        <p:nvSpPr>
          <p:cNvPr id="5" name="4 Dikdörtgen"/>
          <p:cNvSpPr/>
          <p:nvPr/>
        </p:nvSpPr>
        <p:spPr>
          <a:xfrm>
            <a:off x="5214942" y="1142984"/>
            <a:ext cx="2928958" cy="914400"/>
          </a:xfrm>
          <a:prstGeom prst="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AHLAT</a:t>
            </a:r>
            <a:endParaRPr lang="tr-TR" sz="3600" b="1" dirty="0">
              <a:solidFill>
                <a:schemeClr val="tx1"/>
              </a:solidFill>
              <a:latin typeface="Comic Sans MS" pitchFamily="66" charset="0"/>
            </a:endParaRPr>
          </a:p>
        </p:txBody>
      </p:sp>
      <p:sp>
        <p:nvSpPr>
          <p:cNvPr id="6" name="5 Dikdörtgen"/>
          <p:cNvSpPr/>
          <p:nvPr/>
        </p:nvSpPr>
        <p:spPr>
          <a:xfrm>
            <a:off x="5214942" y="3000372"/>
            <a:ext cx="2786082" cy="914400"/>
          </a:xfrm>
          <a:prstGeom prst="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ANKARA KARACADAĞ</a:t>
            </a:r>
            <a:endParaRPr lang="tr-TR" sz="2800" b="1" dirty="0">
              <a:solidFill>
                <a:schemeClr val="tx1"/>
              </a:solidFill>
              <a:latin typeface="Comic Sans MS" pitchFamily="66" charset="0"/>
            </a:endParaRPr>
          </a:p>
        </p:txBody>
      </p:sp>
      <p:sp>
        <p:nvSpPr>
          <p:cNvPr id="7" name="6 Dikdörtgen"/>
          <p:cNvSpPr/>
          <p:nvPr/>
        </p:nvSpPr>
        <p:spPr>
          <a:xfrm>
            <a:off x="5286380" y="4714884"/>
            <a:ext cx="2714644" cy="914400"/>
          </a:xfrm>
          <a:prstGeom prst="rect">
            <a:avLst/>
          </a:prstGeom>
          <a:solidFill>
            <a:srgbClr val="E9F91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SÖĞÜT VE DOMANİÇ</a:t>
            </a:r>
            <a:endParaRPr lang="tr-TR" sz="2400" b="1" dirty="0">
              <a:solidFill>
                <a:schemeClr val="tx1"/>
              </a:solidFill>
              <a:latin typeface="Comic Sans MS" pitchFamily="66" charset="0"/>
            </a:endParaRPr>
          </a:p>
        </p:txBody>
      </p:sp>
      <p:sp>
        <p:nvSpPr>
          <p:cNvPr id="8" name="7 Metin kutusu"/>
          <p:cNvSpPr txBox="1"/>
          <p:nvPr/>
        </p:nvSpPr>
        <p:spPr>
          <a:xfrm>
            <a:off x="714348" y="272457"/>
            <a:ext cx="2786082" cy="584775"/>
          </a:xfrm>
          <a:prstGeom prst="rect">
            <a:avLst/>
          </a:prstGeom>
          <a:noFill/>
        </p:spPr>
        <p:txBody>
          <a:bodyPr wrap="square" rtlCol="0">
            <a:spAutoFit/>
          </a:bodyPr>
          <a:lstStyle/>
          <a:p>
            <a:r>
              <a:rPr lang="tr-TR" sz="3200" b="1" dirty="0" smtClean="0">
                <a:solidFill>
                  <a:srgbClr val="FF0000"/>
                </a:solidFill>
              </a:rPr>
              <a:t>KAYILAR,</a:t>
            </a:r>
            <a:endParaRPr lang="tr-TR" sz="3200" b="1" dirty="0">
              <a:solidFill>
                <a:srgbClr val="FF0000"/>
              </a:solidFill>
            </a:endParaRPr>
          </a:p>
        </p:txBody>
      </p:sp>
      <p:sp>
        <p:nvSpPr>
          <p:cNvPr id="10" name="9 Metin kutusu"/>
          <p:cNvSpPr txBox="1"/>
          <p:nvPr/>
        </p:nvSpPr>
        <p:spPr>
          <a:xfrm>
            <a:off x="5429256" y="6072206"/>
            <a:ext cx="3234668" cy="523220"/>
          </a:xfrm>
          <a:prstGeom prst="rect">
            <a:avLst/>
          </a:prstGeom>
          <a:noFill/>
        </p:spPr>
        <p:txBody>
          <a:bodyPr wrap="none" rtlCol="0">
            <a:spAutoFit/>
          </a:bodyPr>
          <a:lstStyle/>
          <a:p>
            <a:r>
              <a:rPr lang="tr-TR" sz="2800" b="1" dirty="0" smtClean="0">
                <a:solidFill>
                  <a:srgbClr val="FF0000"/>
                </a:solidFill>
              </a:rPr>
              <a:t>çevresine yerleştiler.</a:t>
            </a:r>
            <a:endParaRPr lang="tr-TR"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from="(-#ppt_w/2)" to="(#ppt_x)" calcmode="lin" valueType="num">
                                      <p:cBhvr>
                                        <p:cTn id="20" dur="600" fill="hold">
                                          <p:stCondLst>
                                            <p:cond delay="0"/>
                                          </p:stCondLst>
                                        </p:cTn>
                                        <p:tgtEl>
                                          <p:spTgt spid="5"/>
                                        </p:tgtEl>
                                        <p:attrNameLst>
                                          <p:attrName>ppt_x</p:attrName>
                                        </p:attrNameLst>
                                      </p:cBhvr>
                                    </p:anim>
                                    <p:anim from="0" to="-1.0" calcmode="lin" valueType="num">
                                      <p:cBhvr>
                                        <p:cTn id="21" dur="200" decel="50000" autoRev="1" fill="hold">
                                          <p:stCondLst>
                                            <p:cond delay="600"/>
                                          </p:stCondLst>
                                        </p:cTn>
                                        <p:tgtEl>
                                          <p:spTgt spid="5"/>
                                        </p:tgtEl>
                                        <p:attrNameLst>
                                          <p:attrName>xshear</p:attrName>
                                        </p:attrNameLst>
                                      </p:cBhvr>
                                    </p:anim>
                                    <p:animScale>
                                      <p:cBhvr>
                                        <p:cTn id="22" dur="200" decel="100000" autoRev="1" fill="hold">
                                          <p:stCondLst>
                                            <p:cond delay="600"/>
                                          </p:stCondLst>
                                        </p:cTn>
                                        <p:tgtEl>
                                          <p:spTgt spid="5"/>
                                        </p:tgtEl>
                                      </p:cBhvr>
                                      <p:from x="100000" y="100000"/>
                                      <p:to x="80000" y="100000"/>
                                    </p:animScale>
                                    <p:anim by="(#ppt_h/3+#ppt_w*0.1)" calcmode="lin" valueType="num">
                                      <p:cBhvr additive="sum">
                                        <p:cTn id="23" dur="200" decel="100000" autoRev="1" fill="hold">
                                          <p:stCondLst>
                                            <p:cond delay="600"/>
                                          </p:stCondLst>
                                        </p:cTn>
                                        <p:tgtEl>
                                          <p:spTgt spid="5"/>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from="(-#ppt_w/2)" to="(#ppt_x)" calcmode="lin" valueType="num">
                                      <p:cBhvr>
                                        <p:cTn id="28" dur="600" fill="hold">
                                          <p:stCondLst>
                                            <p:cond delay="0"/>
                                          </p:stCondLst>
                                        </p:cTn>
                                        <p:tgtEl>
                                          <p:spTgt spid="3"/>
                                        </p:tgtEl>
                                        <p:attrNameLst>
                                          <p:attrName>ppt_x</p:attrName>
                                        </p:attrNameLst>
                                      </p:cBhvr>
                                    </p:anim>
                                    <p:anim from="0" to="-1.0" calcmode="lin" valueType="num">
                                      <p:cBhvr>
                                        <p:cTn id="29" dur="200" decel="50000" autoRev="1" fill="hold">
                                          <p:stCondLst>
                                            <p:cond delay="600"/>
                                          </p:stCondLst>
                                        </p:cTn>
                                        <p:tgtEl>
                                          <p:spTgt spid="3"/>
                                        </p:tgtEl>
                                        <p:attrNameLst>
                                          <p:attrName>xshear</p:attrName>
                                        </p:attrNameLst>
                                      </p:cBhvr>
                                    </p:anim>
                                    <p:animScale>
                                      <p:cBhvr>
                                        <p:cTn id="30" dur="200" decel="100000" autoRev="1" fill="hold">
                                          <p:stCondLst>
                                            <p:cond delay="600"/>
                                          </p:stCondLst>
                                        </p:cTn>
                                        <p:tgtEl>
                                          <p:spTgt spid="3"/>
                                        </p:tgtEl>
                                      </p:cBhvr>
                                      <p:from x="100000" y="100000"/>
                                      <p:to x="80000" y="100000"/>
                                    </p:animScale>
                                    <p:anim by="(#ppt_h/3+#ppt_w*0.1)" calcmode="lin" valueType="num">
                                      <p:cBhvr additive="sum">
                                        <p:cTn id="31" dur="200" decel="100000" autoRev="1" fill="hold">
                                          <p:stCondLst>
                                            <p:cond delay="600"/>
                                          </p:stCondLst>
                                        </p:cTn>
                                        <p:tgtEl>
                                          <p:spTgt spid="3"/>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from="(-#ppt_w/2)" to="(#ppt_x)" calcmode="lin" valueType="num">
                                      <p:cBhvr>
                                        <p:cTn id="36" dur="600" fill="hold">
                                          <p:stCondLst>
                                            <p:cond delay="0"/>
                                          </p:stCondLst>
                                        </p:cTn>
                                        <p:tgtEl>
                                          <p:spTgt spid="6"/>
                                        </p:tgtEl>
                                        <p:attrNameLst>
                                          <p:attrName>ppt_x</p:attrName>
                                        </p:attrNameLst>
                                      </p:cBhvr>
                                    </p:anim>
                                    <p:anim from="0" to="-1.0" calcmode="lin" valueType="num">
                                      <p:cBhvr>
                                        <p:cTn id="37" dur="200" decel="50000" autoRev="1" fill="hold">
                                          <p:stCondLst>
                                            <p:cond delay="600"/>
                                          </p:stCondLst>
                                        </p:cTn>
                                        <p:tgtEl>
                                          <p:spTgt spid="6"/>
                                        </p:tgtEl>
                                        <p:attrNameLst>
                                          <p:attrName>xshear</p:attrName>
                                        </p:attrNameLst>
                                      </p:cBhvr>
                                    </p:anim>
                                    <p:animScale>
                                      <p:cBhvr>
                                        <p:cTn id="38" dur="200" decel="100000" autoRev="1" fill="hold">
                                          <p:stCondLst>
                                            <p:cond delay="600"/>
                                          </p:stCondLst>
                                        </p:cTn>
                                        <p:tgtEl>
                                          <p:spTgt spid="6"/>
                                        </p:tgtEl>
                                      </p:cBhvr>
                                      <p:from x="100000" y="100000"/>
                                      <p:to x="80000" y="100000"/>
                                    </p:animScale>
                                    <p:anim by="(#ppt_h/3+#ppt_w*0.1)" calcmode="lin" valueType="num">
                                      <p:cBhvr additive="sum">
                                        <p:cTn id="39" dur="200" decel="100000" autoRev="1" fill="hold">
                                          <p:stCondLst>
                                            <p:cond delay="600"/>
                                          </p:stCondLst>
                                        </p:cTn>
                                        <p:tgtEl>
                                          <p:spTgt spid="6"/>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34"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from="(-#ppt_w/2)" to="(#ppt_x)" calcmode="lin" valueType="num">
                                      <p:cBhvr>
                                        <p:cTn id="44" dur="600" fill="hold">
                                          <p:stCondLst>
                                            <p:cond delay="0"/>
                                          </p:stCondLst>
                                        </p:cTn>
                                        <p:tgtEl>
                                          <p:spTgt spid="4"/>
                                        </p:tgtEl>
                                        <p:attrNameLst>
                                          <p:attrName>ppt_x</p:attrName>
                                        </p:attrNameLst>
                                      </p:cBhvr>
                                    </p:anim>
                                    <p:anim from="0" to="-1.0" calcmode="lin" valueType="num">
                                      <p:cBhvr>
                                        <p:cTn id="45" dur="200" decel="50000" autoRev="1" fill="hold">
                                          <p:stCondLst>
                                            <p:cond delay="600"/>
                                          </p:stCondLst>
                                        </p:cTn>
                                        <p:tgtEl>
                                          <p:spTgt spid="4"/>
                                        </p:tgtEl>
                                        <p:attrNameLst>
                                          <p:attrName>xshear</p:attrName>
                                        </p:attrNameLst>
                                      </p:cBhvr>
                                    </p:anim>
                                    <p:animScale>
                                      <p:cBhvr>
                                        <p:cTn id="46" dur="200" decel="100000" autoRev="1" fill="hold">
                                          <p:stCondLst>
                                            <p:cond delay="600"/>
                                          </p:stCondLst>
                                        </p:cTn>
                                        <p:tgtEl>
                                          <p:spTgt spid="4"/>
                                        </p:tgtEl>
                                      </p:cBhvr>
                                      <p:from x="100000" y="100000"/>
                                      <p:to x="80000" y="100000"/>
                                    </p:animScale>
                                    <p:anim by="(#ppt_h/3+#ppt_w*0.1)" calcmode="lin" valueType="num">
                                      <p:cBhvr additive="sum">
                                        <p:cTn id="47" dur="200" decel="100000" autoRev="1" fill="hold">
                                          <p:stCondLst>
                                            <p:cond delay="600"/>
                                          </p:stCondLst>
                                        </p:cTn>
                                        <p:tgtEl>
                                          <p:spTgt spid="4"/>
                                        </p:tgtEl>
                                        <p:attrNameLst>
                                          <p:attrName>ppt_x</p:attrName>
                                        </p:attrNameLst>
                                      </p:cBhvr>
                                    </p:anim>
                                  </p:childTnLst>
                                </p:cTn>
                              </p:par>
                            </p:childTnLst>
                          </p:cTn>
                        </p:par>
                      </p:childTnLst>
                    </p:cTn>
                  </p:par>
                  <p:par>
                    <p:cTn id="48" fill="hold">
                      <p:stCondLst>
                        <p:cond delay="indefinite"/>
                      </p:stCondLst>
                      <p:childTnLst>
                        <p:par>
                          <p:cTn id="49" fill="hold">
                            <p:stCondLst>
                              <p:cond delay="0"/>
                            </p:stCondLst>
                            <p:childTnLst>
                              <p:par>
                                <p:cTn id="50" presetID="34"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 from="(-#ppt_w/2)" to="(#ppt_x)" calcmode="lin" valueType="num">
                                      <p:cBhvr>
                                        <p:cTn id="52" dur="600" fill="hold">
                                          <p:stCondLst>
                                            <p:cond delay="0"/>
                                          </p:stCondLst>
                                        </p:cTn>
                                        <p:tgtEl>
                                          <p:spTgt spid="7"/>
                                        </p:tgtEl>
                                        <p:attrNameLst>
                                          <p:attrName>ppt_x</p:attrName>
                                        </p:attrNameLst>
                                      </p:cBhvr>
                                    </p:anim>
                                    <p:anim from="0" to="-1.0" calcmode="lin" valueType="num">
                                      <p:cBhvr>
                                        <p:cTn id="53" dur="200" decel="50000" autoRev="1" fill="hold">
                                          <p:stCondLst>
                                            <p:cond delay="600"/>
                                          </p:stCondLst>
                                        </p:cTn>
                                        <p:tgtEl>
                                          <p:spTgt spid="7"/>
                                        </p:tgtEl>
                                        <p:attrNameLst>
                                          <p:attrName>xshear</p:attrName>
                                        </p:attrNameLst>
                                      </p:cBhvr>
                                    </p:anim>
                                    <p:animScale>
                                      <p:cBhvr>
                                        <p:cTn id="54" dur="200" decel="100000" autoRev="1" fill="hold">
                                          <p:stCondLst>
                                            <p:cond delay="600"/>
                                          </p:stCondLst>
                                        </p:cTn>
                                        <p:tgtEl>
                                          <p:spTgt spid="7"/>
                                        </p:tgtEl>
                                      </p:cBhvr>
                                      <p:from x="100000" y="100000"/>
                                      <p:to x="80000" y="100000"/>
                                    </p:animScale>
                                    <p:anim by="(#ppt_h/3+#ppt_w*0.1)" calcmode="lin" valueType="num">
                                      <p:cBhvr additive="sum">
                                        <p:cTn id="55" dur="200" decel="100000" autoRev="1" fill="hold">
                                          <p:stCondLst>
                                            <p:cond delay="600"/>
                                          </p:stCondLst>
                                        </p:cTn>
                                        <p:tgtEl>
                                          <p:spTgt spid="7"/>
                                        </p:tgtEl>
                                        <p:attrNameLst>
                                          <p:attrName>ppt_x</p:attrName>
                                        </p:attrNameLst>
                                      </p:cBhvr>
                                    </p:anim>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ox(in)">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Uzeyr\Desktop\images.jpg"/>
          <p:cNvPicPr>
            <a:picLocks noChangeAspect="1" noChangeArrowheads="1"/>
          </p:cNvPicPr>
          <p:nvPr/>
        </p:nvPicPr>
        <p:blipFill>
          <a:blip r:embed="rId2" cstate="print"/>
          <a:srcRect/>
          <a:stretch>
            <a:fillRect/>
          </a:stretch>
        </p:blipFill>
        <p:spPr bwMode="auto">
          <a:xfrm>
            <a:off x="285720" y="214290"/>
            <a:ext cx="8572560" cy="3857652"/>
          </a:xfrm>
          <a:prstGeom prst="rect">
            <a:avLst/>
          </a:prstGeom>
          <a:ln w="228600" cap="sq" cmpd="thickThin">
            <a:solidFill>
              <a:srgbClr val="000000"/>
            </a:solidFill>
            <a:prstDash val="solid"/>
            <a:miter lim="800000"/>
          </a:ln>
          <a:effectLst>
            <a:innerShdw blurRad="76200">
              <a:srgbClr val="000000"/>
            </a:innerShdw>
          </a:effectLst>
        </p:spPr>
      </p:pic>
      <p:sp>
        <p:nvSpPr>
          <p:cNvPr id="3" name="2 Yuvarlatılmış Dikdörtgen"/>
          <p:cNvSpPr/>
          <p:nvPr/>
        </p:nvSpPr>
        <p:spPr>
          <a:xfrm>
            <a:off x="214282" y="4429132"/>
            <a:ext cx="8643998" cy="2057408"/>
          </a:xfrm>
          <a:prstGeom prst="roundRec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Timur Ordusunun iyi donanımı, Yardımcı Sırp kuvvetleri ve Şehzade askerlerinin yerlerini terk etmeleri, kara Tatarlar ve Anadolu beylik askerlerinin Timur'a geçmeleriyle Osmanlılar savaşı yitirdiler.</a:t>
            </a:r>
          </a:p>
          <a:p>
            <a:pPr algn="ct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Uzeyr\Desktop\Chlebowski-Bajazyt_w_niewoli.jpg"/>
          <p:cNvPicPr>
            <a:picLocks noChangeAspect="1" noChangeArrowheads="1"/>
          </p:cNvPicPr>
          <p:nvPr/>
        </p:nvPicPr>
        <p:blipFill>
          <a:blip r:embed="rId2" cstate="print"/>
          <a:srcRect/>
          <a:stretch>
            <a:fillRect/>
          </a:stretch>
        </p:blipFill>
        <p:spPr bwMode="auto">
          <a:xfrm>
            <a:off x="285720" y="285728"/>
            <a:ext cx="8643998" cy="628654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ey Kaydırma"/>
          <p:cNvSpPr/>
          <p:nvPr/>
        </p:nvSpPr>
        <p:spPr>
          <a:xfrm>
            <a:off x="0" y="214290"/>
            <a:ext cx="8929718" cy="6429420"/>
          </a:xfrm>
          <a:prstGeom prst="verticalScroll">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Sonuçları:</a:t>
            </a:r>
          </a:p>
          <a:p>
            <a:pPr lvl="0"/>
            <a:r>
              <a:rPr lang="tr-TR" sz="2400" b="1" dirty="0" smtClean="0">
                <a:solidFill>
                  <a:schemeClr val="tx1"/>
                </a:solidFill>
                <a:latin typeface="Comic Sans MS" pitchFamily="66" charset="0"/>
              </a:rPr>
              <a:t>Anadolu Türk Birliği bozuldu. Beylikler yeniden kuruldu. ( Karesi ve </a:t>
            </a:r>
            <a:r>
              <a:rPr lang="tr-TR" sz="2400" b="1" dirty="0" err="1" smtClean="0">
                <a:solidFill>
                  <a:schemeClr val="tx1"/>
                </a:solidFill>
                <a:latin typeface="Comic Sans MS" pitchFamily="66" charset="0"/>
              </a:rPr>
              <a:t>Eşrefoğulları</a:t>
            </a:r>
            <a:r>
              <a:rPr lang="tr-TR" sz="2400" b="1" dirty="0" smtClean="0">
                <a:solidFill>
                  <a:schemeClr val="tx1"/>
                </a:solidFill>
                <a:latin typeface="Comic Sans MS" pitchFamily="66" charset="0"/>
              </a:rPr>
              <a:t> hariç)</a:t>
            </a:r>
          </a:p>
          <a:p>
            <a:pPr lvl="0"/>
            <a:r>
              <a:rPr lang="tr-TR" sz="2400" b="1" dirty="0" smtClean="0">
                <a:solidFill>
                  <a:schemeClr val="tx1"/>
                </a:solidFill>
                <a:latin typeface="Comic Sans MS" pitchFamily="66" charset="0"/>
              </a:rPr>
              <a:t>Balkanlarda ilerleme durdu. </a:t>
            </a:r>
          </a:p>
          <a:p>
            <a:pPr lvl="0"/>
            <a:r>
              <a:rPr lang="tr-TR" sz="2400" b="1" dirty="0" smtClean="0">
                <a:solidFill>
                  <a:schemeClr val="tx1"/>
                </a:solidFill>
                <a:latin typeface="Comic Sans MS" pitchFamily="66" charset="0"/>
              </a:rPr>
              <a:t>Osmanlı Devleti dağılma tehlikesi geçirdi.</a:t>
            </a:r>
          </a:p>
          <a:p>
            <a:pPr lvl="0"/>
            <a:r>
              <a:rPr lang="tr-TR" sz="2400" b="1" dirty="0" smtClean="0">
                <a:solidFill>
                  <a:schemeClr val="tx1"/>
                </a:solidFill>
                <a:latin typeface="Comic Sans MS" pitchFamily="66" charset="0"/>
              </a:rPr>
              <a:t>Osmanlı Devletinde Fetret Dönemi başladı.</a:t>
            </a:r>
          </a:p>
          <a:p>
            <a:pPr lvl="0"/>
            <a:r>
              <a:rPr lang="tr-TR" sz="2400" b="1" dirty="0" smtClean="0">
                <a:solidFill>
                  <a:schemeClr val="tx1"/>
                </a:solidFill>
                <a:latin typeface="Comic Sans MS" pitchFamily="66" charset="0"/>
              </a:rPr>
              <a:t>İstanbul’un alınması gecikti.</a:t>
            </a:r>
          </a:p>
          <a:p>
            <a:pPr lvl="0"/>
            <a:r>
              <a:rPr lang="tr-TR" sz="2400" b="1" dirty="0" smtClean="0">
                <a:solidFill>
                  <a:schemeClr val="tx1"/>
                </a:solidFill>
                <a:latin typeface="Comic Sans MS" pitchFamily="66" charset="0"/>
              </a:rPr>
              <a:t>Yıldırım </a:t>
            </a:r>
            <a:r>
              <a:rPr lang="tr-TR" sz="2400" b="1" dirty="0" err="1" smtClean="0">
                <a:solidFill>
                  <a:schemeClr val="tx1"/>
                </a:solidFill>
                <a:latin typeface="Comic Sans MS" pitchFamily="66" charset="0"/>
              </a:rPr>
              <a:t>Bayezid</a:t>
            </a:r>
            <a:r>
              <a:rPr lang="tr-TR" sz="2400" b="1" dirty="0" smtClean="0">
                <a:solidFill>
                  <a:schemeClr val="tx1"/>
                </a:solidFill>
                <a:latin typeface="Comic Sans MS" pitchFamily="66" charset="0"/>
              </a:rPr>
              <a:t> ve oğlu şehzade Mustafa Timur’a esir düştü.</a:t>
            </a:r>
          </a:p>
          <a:p>
            <a:pPr lvl="0"/>
            <a:r>
              <a:rPr lang="tr-TR" sz="2400" b="1" dirty="0" smtClean="0">
                <a:solidFill>
                  <a:schemeClr val="tx1"/>
                </a:solidFill>
                <a:latin typeface="Comic Sans MS" pitchFamily="66" charset="0"/>
              </a:rPr>
              <a:t>Osmanlı arşivleri ve hazineleri yağmalandı.</a:t>
            </a:r>
          </a:p>
          <a:p>
            <a:pPr lvl="0"/>
            <a:r>
              <a:rPr lang="tr-TR" sz="2400" b="1" dirty="0" smtClean="0">
                <a:solidFill>
                  <a:schemeClr val="tx1"/>
                </a:solidFill>
                <a:latin typeface="Comic Sans MS" pitchFamily="66" charset="0"/>
              </a:rPr>
              <a:t>Anadolu’da ekonomik ve sosyal düzen bozuldu.</a:t>
            </a:r>
          </a:p>
          <a:p>
            <a:pPr lvl="0"/>
            <a:r>
              <a:rPr lang="tr-TR" sz="2400" b="1" dirty="0" smtClean="0">
                <a:solidFill>
                  <a:schemeClr val="tx1"/>
                </a:solidFill>
                <a:latin typeface="Comic Sans MS" pitchFamily="66" charset="0"/>
              </a:rPr>
              <a:t>Timur Anadolu’ya bir süre hakim oldu.</a:t>
            </a:r>
          </a:p>
          <a:p>
            <a:pPr algn="ctr"/>
            <a:endParaRPr lang="tr-TR" sz="2400" b="1" dirty="0">
              <a:solidFill>
                <a:schemeClr val="tx1"/>
              </a:solidFill>
              <a:latin typeface="Comic Sans MS" pitchFamily="66"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928662" y="214290"/>
            <a:ext cx="7500990" cy="914400"/>
          </a:xfrm>
          <a:prstGeom prst="roundRect">
            <a:avLst/>
          </a:prstGeom>
          <a:solidFill>
            <a:schemeClr val="tx1"/>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rgbClr val="FF0066"/>
                </a:solidFill>
                <a:latin typeface="Comic Sans MS" pitchFamily="66" charset="0"/>
              </a:rPr>
              <a:t>FETRET  DEVRİ 1402-1413</a:t>
            </a:r>
            <a:endParaRPr lang="tr-TR" sz="4000" b="1" dirty="0">
              <a:solidFill>
                <a:srgbClr val="FF0066"/>
              </a:solidFill>
              <a:latin typeface="Comic Sans MS" pitchFamily="66" charset="0"/>
            </a:endParaRPr>
          </a:p>
        </p:txBody>
      </p:sp>
      <p:sp>
        <p:nvSpPr>
          <p:cNvPr id="3" name="2 Yuvarlatılmış Dikdörtgen"/>
          <p:cNvSpPr/>
          <p:nvPr/>
        </p:nvSpPr>
        <p:spPr>
          <a:xfrm>
            <a:off x="357158" y="1357298"/>
            <a:ext cx="3000396" cy="914400"/>
          </a:xfrm>
          <a:prstGeom prst="round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0070C0"/>
                </a:solidFill>
                <a:latin typeface="Comic Sans MS" pitchFamily="66" charset="0"/>
              </a:rPr>
              <a:t>SÜLEYMAN ÇELEBİ</a:t>
            </a:r>
            <a:endParaRPr lang="tr-TR" sz="2800" b="1" dirty="0">
              <a:solidFill>
                <a:srgbClr val="0070C0"/>
              </a:solidFill>
              <a:latin typeface="Comic Sans MS" pitchFamily="66" charset="0"/>
            </a:endParaRPr>
          </a:p>
        </p:txBody>
      </p:sp>
      <p:sp>
        <p:nvSpPr>
          <p:cNvPr id="4" name="3 Yuvarlatılmış Dikdörtgen"/>
          <p:cNvSpPr/>
          <p:nvPr/>
        </p:nvSpPr>
        <p:spPr>
          <a:xfrm>
            <a:off x="5929322" y="1357298"/>
            <a:ext cx="2928958" cy="928694"/>
          </a:xfrm>
          <a:prstGeom prst="round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latin typeface="Comic Sans MS" pitchFamily="66" charset="0"/>
              </a:rPr>
              <a:t>RUMELİ</a:t>
            </a:r>
            <a:endParaRPr lang="tr-TR" sz="4000" b="1" dirty="0">
              <a:latin typeface="Comic Sans MS" pitchFamily="66" charset="0"/>
            </a:endParaRPr>
          </a:p>
        </p:txBody>
      </p:sp>
      <p:sp>
        <p:nvSpPr>
          <p:cNvPr id="5" name="4 Yuvarlatılmış Dikdörtgen"/>
          <p:cNvSpPr/>
          <p:nvPr/>
        </p:nvSpPr>
        <p:spPr>
          <a:xfrm>
            <a:off x="357158" y="2571744"/>
            <a:ext cx="3000396" cy="914400"/>
          </a:xfrm>
          <a:prstGeom prst="round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0070C0"/>
                </a:solidFill>
                <a:latin typeface="Comic Sans MS" pitchFamily="66" charset="0"/>
              </a:rPr>
              <a:t>MUSA ÇELEBİ</a:t>
            </a:r>
            <a:endParaRPr lang="tr-TR" sz="2800" b="1" dirty="0">
              <a:solidFill>
                <a:srgbClr val="0070C0"/>
              </a:solidFill>
              <a:latin typeface="Comic Sans MS" pitchFamily="66" charset="0"/>
            </a:endParaRPr>
          </a:p>
        </p:txBody>
      </p:sp>
      <p:sp>
        <p:nvSpPr>
          <p:cNvPr id="6" name="5 Yuvarlatılmış Dikdörtgen"/>
          <p:cNvSpPr/>
          <p:nvPr/>
        </p:nvSpPr>
        <p:spPr>
          <a:xfrm>
            <a:off x="428596" y="3857628"/>
            <a:ext cx="2928958" cy="914400"/>
          </a:xfrm>
          <a:prstGeom prst="round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0070C0"/>
                </a:solidFill>
                <a:latin typeface="Comic Sans MS" pitchFamily="66" charset="0"/>
              </a:rPr>
              <a:t>MEHMET ÇELEBİ</a:t>
            </a:r>
            <a:endParaRPr lang="tr-TR" sz="3200" b="1" dirty="0">
              <a:solidFill>
                <a:srgbClr val="0070C0"/>
              </a:solidFill>
              <a:latin typeface="Comic Sans MS" pitchFamily="66" charset="0"/>
            </a:endParaRPr>
          </a:p>
        </p:txBody>
      </p:sp>
      <p:sp>
        <p:nvSpPr>
          <p:cNvPr id="7" name="6 Yuvarlatılmış Dikdörtgen"/>
          <p:cNvSpPr/>
          <p:nvPr/>
        </p:nvSpPr>
        <p:spPr>
          <a:xfrm>
            <a:off x="500034" y="5214950"/>
            <a:ext cx="2857520" cy="914400"/>
          </a:xfrm>
          <a:prstGeom prst="round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0070C0"/>
                </a:solidFill>
                <a:latin typeface="Comic Sans MS" pitchFamily="66" charset="0"/>
              </a:rPr>
              <a:t>İSA ÇELEBİ</a:t>
            </a:r>
            <a:endParaRPr lang="tr-TR" sz="3200" b="1" dirty="0">
              <a:solidFill>
                <a:srgbClr val="0070C0"/>
              </a:solidFill>
              <a:latin typeface="Comic Sans MS" pitchFamily="66" charset="0"/>
            </a:endParaRPr>
          </a:p>
        </p:txBody>
      </p:sp>
      <p:sp>
        <p:nvSpPr>
          <p:cNvPr id="8" name="7 Yuvarlatılmış Dikdörtgen"/>
          <p:cNvSpPr/>
          <p:nvPr/>
        </p:nvSpPr>
        <p:spPr>
          <a:xfrm>
            <a:off x="5929322" y="2643182"/>
            <a:ext cx="2786082" cy="914400"/>
          </a:xfrm>
          <a:prstGeom prst="round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dirty="0" smtClean="0">
                <a:latin typeface="Comic Sans MS" pitchFamily="66" charset="0"/>
              </a:rPr>
              <a:t>BURSA</a:t>
            </a:r>
            <a:endParaRPr lang="tr-TR" sz="4800" dirty="0">
              <a:latin typeface="Comic Sans MS" pitchFamily="66" charset="0"/>
            </a:endParaRPr>
          </a:p>
        </p:txBody>
      </p:sp>
      <p:sp>
        <p:nvSpPr>
          <p:cNvPr id="9" name="8 Yuvarlatılmış Dikdörtgen"/>
          <p:cNvSpPr/>
          <p:nvPr/>
        </p:nvSpPr>
        <p:spPr>
          <a:xfrm>
            <a:off x="6000760" y="3857628"/>
            <a:ext cx="2786082" cy="914400"/>
          </a:xfrm>
          <a:prstGeom prst="round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latin typeface="Comic Sans MS" pitchFamily="66" charset="0"/>
              </a:rPr>
              <a:t>AMASYA</a:t>
            </a:r>
            <a:endParaRPr lang="tr-TR" sz="4400" b="1" dirty="0">
              <a:latin typeface="Comic Sans MS" pitchFamily="66" charset="0"/>
            </a:endParaRPr>
          </a:p>
        </p:txBody>
      </p:sp>
      <p:sp>
        <p:nvSpPr>
          <p:cNvPr id="10" name="9 Yuvarlatılmış Dikdörtgen"/>
          <p:cNvSpPr/>
          <p:nvPr/>
        </p:nvSpPr>
        <p:spPr>
          <a:xfrm>
            <a:off x="5929322" y="5143512"/>
            <a:ext cx="2786082" cy="914400"/>
          </a:xfrm>
          <a:prstGeom prst="round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latin typeface="Comic Sans MS" pitchFamily="66" charset="0"/>
              </a:rPr>
              <a:t>BALIKESİR</a:t>
            </a:r>
            <a:endParaRPr lang="tr-TR" sz="3200" b="1" dirty="0">
              <a:latin typeface="Comic Sans MS" pitchFamily="66" charset="0"/>
            </a:endParaRPr>
          </a:p>
        </p:txBody>
      </p:sp>
      <p:sp>
        <p:nvSpPr>
          <p:cNvPr id="11" name="10 Sağ Ok"/>
          <p:cNvSpPr/>
          <p:nvPr/>
        </p:nvSpPr>
        <p:spPr>
          <a:xfrm>
            <a:off x="4143372" y="3000372"/>
            <a:ext cx="978408" cy="484632"/>
          </a:xfrm>
          <a:prstGeom prst="rightArrow">
            <a:avLst/>
          </a:prstGeom>
          <a:solidFill>
            <a:schemeClr val="tx1"/>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Sağ Ok"/>
          <p:cNvSpPr/>
          <p:nvPr/>
        </p:nvSpPr>
        <p:spPr>
          <a:xfrm>
            <a:off x="4214810" y="1571612"/>
            <a:ext cx="978408" cy="484632"/>
          </a:xfrm>
          <a:prstGeom prst="rightArrow">
            <a:avLst/>
          </a:prstGeom>
          <a:solidFill>
            <a:schemeClr val="tx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4286248" y="5429264"/>
            <a:ext cx="978408" cy="484632"/>
          </a:xfrm>
          <a:prstGeom prst="rightArrow">
            <a:avLst/>
          </a:prstGeom>
          <a:solidFill>
            <a:schemeClr val="tx1"/>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4286248" y="4143380"/>
            <a:ext cx="978408" cy="484632"/>
          </a:xfrm>
          <a:prstGeom prst="rightArrow">
            <a:avLst/>
          </a:prstGeom>
          <a:solidFill>
            <a:schemeClr val="tx1"/>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from="(-#ppt_w/2)" to="(#ppt_x)" calcmode="lin" valueType="num">
                                      <p:cBhvr>
                                        <p:cTn id="15" dur="600" fill="hold">
                                          <p:stCondLst>
                                            <p:cond delay="0"/>
                                          </p:stCondLst>
                                        </p:cTn>
                                        <p:tgtEl>
                                          <p:spTgt spid="3"/>
                                        </p:tgtEl>
                                        <p:attrNameLst>
                                          <p:attrName>ppt_x</p:attrName>
                                        </p:attrNameLst>
                                      </p:cBhvr>
                                    </p:anim>
                                    <p:anim from="0" to="-1.0" calcmode="lin" valueType="num">
                                      <p:cBhvr>
                                        <p:cTn id="16" dur="200" decel="50000" autoRev="1" fill="hold">
                                          <p:stCondLst>
                                            <p:cond delay="600"/>
                                          </p:stCondLst>
                                        </p:cTn>
                                        <p:tgtEl>
                                          <p:spTgt spid="3"/>
                                        </p:tgtEl>
                                        <p:attrNameLst>
                                          <p:attrName>xshear</p:attrName>
                                        </p:attrNameLst>
                                      </p:cBhvr>
                                    </p:anim>
                                    <p:animScale>
                                      <p:cBhvr>
                                        <p:cTn id="17" dur="200" decel="100000" autoRev="1" fill="hold">
                                          <p:stCondLst>
                                            <p:cond delay="600"/>
                                          </p:stCondLst>
                                        </p:cTn>
                                        <p:tgtEl>
                                          <p:spTgt spid="3"/>
                                        </p:tgtEl>
                                      </p:cBhvr>
                                      <p:from x="100000" y="100000"/>
                                      <p:to x="80000" y="100000"/>
                                    </p:animScale>
                                    <p:anim by="(#ppt_h/3+#ppt_w*0.1)" calcmode="lin" valueType="num">
                                      <p:cBhvr additive="sum">
                                        <p:cTn id="18" dur="200" decel="100000" autoRev="1" fill="hold">
                                          <p:stCondLst>
                                            <p:cond delay="600"/>
                                          </p:stCondLst>
                                        </p:cTn>
                                        <p:tgtEl>
                                          <p:spTgt spid="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from="(-#ppt_w/2)" to="(#ppt_x)" calcmode="lin" valueType="num">
                                      <p:cBhvr>
                                        <p:cTn id="23" dur="600" fill="hold">
                                          <p:stCondLst>
                                            <p:cond delay="0"/>
                                          </p:stCondLst>
                                        </p:cTn>
                                        <p:tgtEl>
                                          <p:spTgt spid="12"/>
                                        </p:tgtEl>
                                        <p:attrNameLst>
                                          <p:attrName>ppt_x</p:attrName>
                                        </p:attrNameLst>
                                      </p:cBhvr>
                                    </p:anim>
                                    <p:anim from="0" to="-1.0" calcmode="lin" valueType="num">
                                      <p:cBhvr>
                                        <p:cTn id="24" dur="200" decel="50000" autoRev="1" fill="hold">
                                          <p:stCondLst>
                                            <p:cond delay="600"/>
                                          </p:stCondLst>
                                        </p:cTn>
                                        <p:tgtEl>
                                          <p:spTgt spid="12"/>
                                        </p:tgtEl>
                                        <p:attrNameLst>
                                          <p:attrName>xshear</p:attrName>
                                        </p:attrNameLst>
                                      </p:cBhvr>
                                    </p:anim>
                                    <p:animScale>
                                      <p:cBhvr>
                                        <p:cTn id="25" dur="200" decel="100000" autoRev="1" fill="hold">
                                          <p:stCondLst>
                                            <p:cond delay="600"/>
                                          </p:stCondLst>
                                        </p:cTn>
                                        <p:tgtEl>
                                          <p:spTgt spid="12"/>
                                        </p:tgtEl>
                                      </p:cBhvr>
                                      <p:from x="100000" y="100000"/>
                                      <p:to x="80000" y="100000"/>
                                    </p:animScale>
                                    <p:anim by="(#ppt_h/3+#ppt_w*0.1)" calcmode="lin" valueType="num">
                                      <p:cBhvr additive="sum">
                                        <p:cTn id="26" dur="200" decel="100000" autoRev="1" fill="hold">
                                          <p:stCondLst>
                                            <p:cond delay="600"/>
                                          </p:stCondLst>
                                        </p:cTn>
                                        <p:tgtEl>
                                          <p:spTgt spid="12"/>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from="(-#ppt_w/2)" to="(#ppt_x)" calcmode="lin" valueType="num">
                                      <p:cBhvr>
                                        <p:cTn id="31" dur="600" fill="hold">
                                          <p:stCondLst>
                                            <p:cond delay="0"/>
                                          </p:stCondLst>
                                        </p:cTn>
                                        <p:tgtEl>
                                          <p:spTgt spid="4"/>
                                        </p:tgtEl>
                                        <p:attrNameLst>
                                          <p:attrName>ppt_x</p:attrName>
                                        </p:attrNameLst>
                                      </p:cBhvr>
                                    </p:anim>
                                    <p:anim from="0" to="-1.0" calcmode="lin" valueType="num">
                                      <p:cBhvr>
                                        <p:cTn id="32" dur="200" decel="50000" autoRev="1" fill="hold">
                                          <p:stCondLst>
                                            <p:cond delay="600"/>
                                          </p:stCondLst>
                                        </p:cTn>
                                        <p:tgtEl>
                                          <p:spTgt spid="4"/>
                                        </p:tgtEl>
                                        <p:attrNameLst>
                                          <p:attrName>xshear</p:attrName>
                                        </p:attrNameLst>
                                      </p:cBhvr>
                                    </p:anim>
                                    <p:animScale>
                                      <p:cBhvr>
                                        <p:cTn id="33" dur="200" decel="100000" autoRev="1" fill="hold">
                                          <p:stCondLst>
                                            <p:cond delay="600"/>
                                          </p:stCondLst>
                                        </p:cTn>
                                        <p:tgtEl>
                                          <p:spTgt spid="4"/>
                                        </p:tgtEl>
                                      </p:cBhvr>
                                      <p:from x="100000" y="100000"/>
                                      <p:to x="80000" y="100000"/>
                                    </p:animScale>
                                    <p:anim by="(#ppt_h/3+#ppt_w*0.1)" calcmode="lin" valueType="num">
                                      <p:cBhvr additive="sum">
                                        <p:cTn id="34" dur="200" decel="100000" autoRev="1" fill="hold">
                                          <p:stCondLst>
                                            <p:cond delay="600"/>
                                          </p:stCondLst>
                                        </p:cTn>
                                        <p:tgtEl>
                                          <p:spTgt spid="4"/>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from="(-#ppt_w/2)" to="(#ppt_x)" calcmode="lin" valueType="num">
                                      <p:cBhvr>
                                        <p:cTn id="39" dur="600" fill="hold">
                                          <p:stCondLst>
                                            <p:cond delay="0"/>
                                          </p:stCondLst>
                                        </p:cTn>
                                        <p:tgtEl>
                                          <p:spTgt spid="5"/>
                                        </p:tgtEl>
                                        <p:attrNameLst>
                                          <p:attrName>ppt_x</p:attrName>
                                        </p:attrNameLst>
                                      </p:cBhvr>
                                    </p:anim>
                                    <p:anim from="0" to="-1.0" calcmode="lin" valueType="num">
                                      <p:cBhvr>
                                        <p:cTn id="40" dur="200" decel="50000" autoRev="1" fill="hold">
                                          <p:stCondLst>
                                            <p:cond delay="600"/>
                                          </p:stCondLst>
                                        </p:cTn>
                                        <p:tgtEl>
                                          <p:spTgt spid="5"/>
                                        </p:tgtEl>
                                        <p:attrNameLst>
                                          <p:attrName>xshear</p:attrName>
                                        </p:attrNameLst>
                                      </p:cBhvr>
                                    </p:anim>
                                    <p:animScale>
                                      <p:cBhvr>
                                        <p:cTn id="41" dur="200" decel="100000" autoRev="1" fill="hold">
                                          <p:stCondLst>
                                            <p:cond delay="600"/>
                                          </p:stCondLst>
                                        </p:cTn>
                                        <p:tgtEl>
                                          <p:spTgt spid="5"/>
                                        </p:tgtEl>
                                      </p:cBhvr>
                                      <p:from x="100000" y="100000"/>
                                      <p:to x="80000" y="100000"/>
                                    </p:animScale>
                                    <p:anim by="(#ppt_h/3+#ppt_w*0.1)" calcmode="lin" valueType="num">
                                      <p:cBhvr additive="sum">
                                        <p:cTn id="42" dur="200" decel="100000" autoRev="1" fill="hold">
                                          <p:stCondLst>
                                            <p:cond delay="600"/>
                                          </p:stCondLst>
                                        </p:cTn>
                                        <p:tgtEl>
                                          <p:spTgt spid="5"/>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from="(-#ppt_w/2)" to="(#ppt_x)" calcmode="lin" valueType="num">
                                      <p:cBhvr>
                                        <p:cTn id="47" dur="600" fill="hold">
                                          <p:stCondLst>
                                            <p:cond delay="0"/>
                                          </p:stCondLst>
                                        </p:cTn>
                                        <p:tgtEl>
                                          <p:spTgt spid="11"/>
                                        </p:tgtEl>
                                        <p:attrNameLst>
                                          <p:attrName>ppt_x</p:attrName>
                                        </p:attrNameLst>
                                      </p:cBhvr>
                                    </p:anim>
                                    <p:anim from="0" to="-1.0" calcmode="lin" valueType="num">
                                      <p:cBhvr>
                                        <p:cTn id="48" dur="200" decel="50000" autoRev="1" fill="hold">
                                          <p:stCondLst>
                                            <p:cond delay="600"/>
                                          </p:stCondLst>
                                        </p:cTn>
                                        <p:tgtEl>
                                          <p:spTgt spid="11"/>
                                        </p:tgtEl>
                                        <p:attrNameLst>
                                          <p:attrName>xshear</p:attrName>
                                        </p:attrNameLst>
                                      </p:cBhvr>
                                    </p:anim>
                                    <p:animScale>
                                      <p:cBhvr>
                                        <p:cTn id="49" dur="200" decel="100000" autoRev="1" fill="hold">
                                          <p:stCondLst>
                                            <p:cond delay="600"/>
                                          </p:stCondLst>
                                        </p:cTn>
                                        <p:tgtEl>
                                          <p:spTgt spid="11"/>
                                        </p:tgtEl>
                                      </p:cBhvr>
                                      <p:from x="100000" y="100000"/>
                                      <p:to x="80000" y="100000"/>
                                    </p:animScale>
                                    <p:anim by="(#ppt_h/3+#ppt_w*0.1)" calcmode="lin" valueType="num">
                                      <p:cBhvr additive="sum">
                                        <p:cTn id="50" dur="200" decel="100000" autoRev="1" fill="hold">
                                          <p:stCondLst>
                                            <p:cond delay="600"/>
                                          </p:stCondLst>
                                        </p:cTn>
                                        <p:tgtEl>
                                          <p:spTgt spid="11"/>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from="(-#ppt_w/2)" to="(#ppt_x)" calcmode="lin" valueType="num">
                                      <p:cBhvr>
                                        <p:cTn id="55" dur="600" fill="hold">
                                          <p:stCondLst>
                                            <p:cond delay="0"/>
                                          </p:stCondLst>
                                        </p:cTn>
                                        <p:tgtEl>
                                          <p:spTgt spid="8"/>
                                        </p:tgtEl>
                                        <p:attrNameLst>
                                          <p:attrName>ppt_x</p:attrName>
                                        </p:attrNameLst>
                                      </p:cBhvr>
                                    </p:anim>
                                    <p:anim from="0" to="-1.0" calcmode="lin" valueType="num">
                                      <p:cBhvr>
                                        <p:cTn id="56" dur="200" decel="50000" autoRev="1" fill="hold">
                                          <p:stCondLst>
                                            <p:cond delay="600"/>
                                          </p:stCondLst>
                                        </p:cTn>
                                        <p:tgtEl>
                                          <p:spTgt spid="8"/>
                                        </p:tgtEl>
                                        <p:attrNameLst>
                                          <p:attrName>xshear</p:attrName>
                                        </p:attrNameLst>
                                      </p:cBhvr>
                                    </p:anim>
                                    <p:animScale>
                                      <p:cBhvr>
                                        <p:cTn id="57" dur="200" decel="100000" autoRev="1" fill="hold">
                                          <p:stCondLst>
                                            <p:cond delay="600"/>
                                          </p:stCondLst>
                                        </p:cTn>
                                        <p:tgtEl>
                                          <p:spTgt spid="8"/>
                                        </p:tgtEl>
                                      </p:cBhvr>
                                      <p:from x="100000" y="100000"/>
                                      <p:to x="80000" y="100000"/>
                                    </p:animScale>
                                    <p:anim by="(#ppt_h/3+#ppt_w*0.1)" calcmode="lin" valueType="num">
                                      <p:cBhvr additive="sum">
                                        <p:cTn id="58" dur="200" decel="100000" autoRev="1" fill="hold">
                                          <p:stCondLst>
                                            <p:cond delay="600"/>
                                          </p:stCondLst>
                                        </p:cTn>
                                        <p:tgtEl>
                                          <p:spTgt spid="8"/>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from="(-#ppt_w/2)" to="(#ppt_x)" calcmode="lin" valueType="num">
                                      <p:cBhvr>
                                        <p:cTn id="63" dur="600" fill="hold">
                                          <p:stCondLst>
                                            <p:cond delay="0"/>
                                          </p:stCondLst>
                                        </p:cTn>
                                        <p:tgtEl>
                                          <p:spTgt spid="6"/>
                                        </p:tgtEl>
                                        <p:attrNameLst>
                                          <p:attrName>ppt_x</p:attrName>
                                        </p:attrNameLst>
                                      </p:cBhvr>
                                    </p:anim>
                                    <p:anim from="0" to="-1.0" calcmode="lin" valueType="num">
                                      <p:cBhvr>
                                        <p:cTn id="64" dur="200" decel="50000" autoRev="1" fill="hold">
                                          <p:stCondLst>
                                            <p:cond delay="600"/>
                                          </p:stCondLst>
                                        </p:cTn>
                                        <p:tgtEl>
                                          <p:spTgt spid="6"/>
                                        </p:tgtEl>
                                        <p:attrNameLst>
                                          <p:attrName>xshear</p:attrName>
                                        </p:attrNameLst>
                                      </p:cBhvr>
                                    </p:anim>
                                    <p:animScale>
                                      <p:cBhvr>
                                        <p:cTn id="65" dur="200" decel="100000" autoRev="1" fill="hold">
                                          <p:stCondLst>
                                            <p:cond delay="600"/>
                                          </p:stCondLst>
                                        </p:cTn>
                                        <p:tgtEl>
                                          <p:spTgt spid="6"/>
                                        </p:tgtEl>
                                      </p:cBhvr>
                                      <p:from x="100000" y="100000"/>
                                      <p:to x="80000" y="100000"/>
                                    </p:animScale>
                                    <p:anim by="(#ppt_h/3+#ppt_w*0.1)" calcmode="lin" valueType="num">
                                      <p:cBhvr additive="sum">
                                        <p:cTn id="66" dur="200" decel="100000" autoRev="1" fill="hold">
                                          <p:stCondLst>
                                            <p:cond delay="600"/>
                                          </p:stCondLst>
                                        </p:cTn>
                                        <p:tgtEl>
                                          <p:spTgt spid="6"/>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from="(-#ppt_w/2)" to="(#ppt_x)" calcmode="lin" valueType="num">
                                      <p:cBhvr>
                                        <p:cTn id="71" dur="600" fill="hold">
                                          <p:stCondLst>
                                            <p:cond delay="0"/>
                                          </p:stCondLst>
                                        </p:cTn>
                                        <p:tgtEl>
                                          <p:spTgt spid="14"/>
                                        </p:tgtEl>
                                        <p:attrNameLst>
                                          <p:attrName>ppt_x</p:attrName>
                                        </p:attrNameLst>
                                      </p:cBhvr>
                                    </p:anim>
                                    <p:anim from="0" to="-1.0" calcmode="lin" valueType="num">
                                      <p:cBhvr>
                                        <p:cTn id="72" dur="200" decel="50000" autoRev="1" fill="hold">
                                          <p:stCondLst>
                                            <p:cond delay="600"/>
                                          </p:stCondLst>
                                        </p:cTn>
                                        <p:tgtEl>
                                          <p:spTgt spid="14"/>
                                        </p:tgtEl>
                                        <p:attrNameLst>
                                          <p:attrName>xshear</p:attrName>
                                        </p:attrNameLst>
                                      </p:cBhvr>
                                    </p:anim>
                                    <p:animScale>
                                      <p:cBhvr>
                                        <p:cTn id="73" dur="200" decel="100000" autoRev="1" fill="hold">
                                          <p:stCondLst>
                                            <p:cond delay="600"/>
                                          </p:stCondLst>
                                        </p:cTn>
                                        <p:tgtEl>
                                          <p:spTgt spid="14"/>
                                        </p:tgtEl>
                                      </p:cBhvr>
                                      <p:from x="100000" y="100000"/>
                                      <p:to x="80000" y="100000"/>
                                    </p:animScale>
                                    <p:anim by="(#ppt_h/3+#ppt_w*0.1)" calcmode="lin" valueType="num">
                                      <p:cBhvr additive="sum">
                                        <p:cTn id="74" dur="200" decel="100000" autoRev="1" fill="hold">
                                          <p:stCondLst>
                                            <p:cond delay="600"/>
                                          </p:stCondLst>
                                        </p:cTn>
                                        <p:tgtEl>
                                          <p:spTgt spid="14"/>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 from="(-#ppt_w/2)" to="(#ppt_x)" calcmode="lin" valueType="num">
                                      <p:cBhvr>
                                        <p:cTn id="79" dur="600" fill="hold">
                                          <p:stCondLst>
                                            <p:cond delay="0"/>
                                          </p:stCondLst>
                                        </p:cTn>
                                        <p:tgtEl>
                                          <p:spTgt spid="9"/>
                                        </p:tgtEl>
                                        <p:attrNameLst>
                                          <p:attrName>ppt_x</p:attrName>
                                        </p:attrNameLst>
                                      </p:cBhvr>
                                    </p:anim>
                                    <p:anim from="0" to="-1.0" calcmode="lin" valueType="num">
                                      <p:cBhvr>
                                        <p:cTn id="80" dur="200" decel="50000" autoRev="1" fill="hold">
                                          <p:stCondLst>
                                            <p:cond delay="600"/>
                                          </p:stCondLst>
                                        </p:cTn>
                                        <p:tgtEl>
                                          <p:spTgt spid="9"/>
                                        </p:tgtEl>
                                        <p:attrNameLst>
                                          <p:attrName>xshear</p:attrName>
                                        </p:attrNameLst>
                                      </p:cBhvr>
                                    </p:anim>
                                    <p:animScale>
                                      <p:cBhvr>
                                        <p:cTn id="81" dur="200" decel="100000" autoRev="1" fill="hold">
                                          <p:stCondLst>
                                            <p:cond delay="600"/>
                                          </p:stCondLst>
                                        </p:cTn>
                                        <p:tgtEl>
                                          <p:spTgt spid="9"/>
                                        </p:tgtEl>
                                      </p:cBhvr>
                                      <p:from x="100000" y="100000"/>
                                      <p:to x="80000" y="100000"/>
                                    </p:animScale>
                                    <p:anim by="(#ppt_h/3+#ppt_w*0.1)" calcmode="lin" valueType="num">
                                      <p:cBhvr additive="sum">
                                        <p:cTn id="82" dur="200" decel="100000" autoRev="1" fill="hold">
                                          <p:stCondLst>
                                            <p:cond delay="600"/>
                                          </p:stCondLst>
                                        </p:cTn>
                                        <p:tgtEl>
                                          <p:spTgt spid="9"/>
                                        </p:tgtEl>
                                        <p:attrNameLst>
                                          <p:attrName>ppt_x</p:attrName>
                                        </p:attrNameLst>
                                      </p:cBhvr>
                                    </p:anim>
                                  </p:childTnLst>
                                </p:cTn>
                              </p:par>
                            </p:childTnLst>
                          </p:cTn>
                        </p:par>
                      </p:childTnLst>
                    </p:cTn>
                  </p:par>
                  <p:par>
                    <p:cTn id="83" fill="hold">
                      <p:stCondLst>
                        <p:cond delay="indefinite"/>
                      </p:stCondLst>
                      <p:childTnLst>
                        <p:par>
                          <p:cTn id="84" fill="hold">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7"/>
                                        </p:tgtEl>
                                        <p:attrNameLst>
                                          <p:attrName>style.visibility</p:attrName>
                                        </p:attrNameLst>
                                      </p:cBhvr>
                                      <p:to>
                                        <p:strVal val="visible"/>
                                      </p:to>
                                    </p:set>
                                    <p:anim from="(-#ppt_w/2)" to="(#ppt_x)" calcmode="lin" valueType="num">
                                      <p:cBhvr>
                                        <p:cTn id="87" dur="600" fill="hold">
                                          <p:stCondLst>
                                            <p:cond delay="0"/>
                                          </p:stCondLst>
                                        </p:cTn>
                                        <p:tgtEl>
                                          <p:spTgt spid="7"/>
                                        </p:tgtEl>
                                        <p:attrNameLst>
                                          <p:attrName>ppt_x</p:attrName>
                                        </p:attrNameLst>
                                      </p:cBhvr>
                                    </p:anim>
                                    <p:anim from="0" to="-1.0" calcmode="lin" valueType="num">
                                      <p:cBhvr>
                                        <p:cTn id="88" dur="200" decel="50000" autoRev="1" fill="hold">
                                          <p:stCondLst>
                                            <p:cond delay="600"/>
                                          </p:stCondLst>
                                        </p:cTn>
                                        <p:tgtEl>
                                          <p:spTgt spid="7"/>
                                        </p:tgtEl>
                                        <p:attrNameLst>
                                          <p:attrName>xshear</p:attrName>
                                        </p:attrNameLst>
                                      </p:cBhvr>
                                    </p:anim>
                                    <p:animScale>
                                      <p:cBhvr>
                                        <p:cTn id="89" dur="200" decel="100000" autoRev="1" fill="hold">
                                          <p:stCondLst>
                                            <p:cond delay="600"/>
                                          </p:stCondLst>
                                        </p:cTn>
                                        <p:tgtEl>
                                          <p:spTgt spid="7"/>
                                        </p:tgtEl>
                                      </p:cBhvr>
                                      <p:from x="100000" y="100000"/>
                                      <p:to x="80000" y="100000"/>
                                    </p:animScale>
                                    <p:anim by="(#ppt_h/3+#ppt_w*0.1)" calcmode="lin" valueType="num">
                                      <p:cBhvr additive="sum">
                                        <p:cTn id="90" dur="200" decel="100000" autoRev="1" fill="hold">
                                          <p:stCondLst>
                                            <p:cond delay="600"/>
                                          </p:stCondLst>
                                        </p:cTn>
                                        <p:tgtEl>
                                          <p:spTgt spid="7"/>
                                        </p:tgtEl>
                                        <p:attrNameLst>
                                          <p:attrName>ppt_x</p:attrName>
                                        </p:attrNameLst>
                                      </p:cBhvr>
                                    </p:anim>
                                  </p:childTnLst>
                                </p:cTn>
                              </p:par>
                            </p:childTnLst>
                          </p:cTn>
                        </p:par>
                      </p:childTnLst>
                    </p:cTn>
                  </p:par>
                  <p:par>
                    <p:cTn id="91" fill="hold">
                      <p:stCondLst>
                        <p:cond delay="indefinite"/>
                      </p:stCondLst>
                      <p:childTnLst>
                        <p:par>
                          <p:cTn id="92" fill="hold">
                            <p:stCondLst>
                              <p:cond delay="0"/>
                            </p:stCondLst>
                            <p:childTnLst>
                              <p:par>
                                <p:cTn id="93" presetID="34" presetClass="entr" presetSubtype="0" fill="hold" grpId="0" nodeType="clickEffect">
                                  <p:stCondLst>
                                    <p:cond delay="0"/>
                                  </p:stCondLst>
                                  <p:childTnLst>
                                    <p:set>
                                      <p:cBhvr>
                                        <p:cTn id="94" dur="1" fill="hold">
                                          <p:stCondLst>
                                            <p:cond delay="0"/>
                                          </p:stCondLst>
                                        </p:cTn>
                                        <p:tgtEl>
                                          <p:spTgt spid="13"/>
                                        </p:tgtEl>
                                        <p:attrNameLst>
                                          <p:attrName>style.visibility</p:attrName>
                                        </p:attrNameLst>
                                      </p:cBhvr>
                                      <p:to>
                                        <p:strVal val="visible"/>
                                      </p:to>
                                    </p:set>
                                    <p:anim from="(-#ppt_w/2)" to="(#ppt_x)" calcmode="lin" valueType="num">
                                      <p:cBhvr>
                                        <p:cTn id="95" dur="600" fill="hold">
                                          <p:stCondLst>
                                            <p:cond delay="0"/>
                                          </p:stCondLst>
                                        </p:cTn>
                                        <p:tgtEl>
                                          <p:spTgt spid="13"/>
                                        </p:tgtEl>
                                        <p:attrNameLst>
                                          <p:attrName>ppt_x</p:attrName>
                                        </p:attrNameLst>
                                      </p:cBhvr>
                                    </p:anim>
                                    <p:anim from="0" to="-1.0" calcmode="lin" valueType="num">
                                      <p:cBhvr>
                                        <p:cTn id="96" dur="200" decel="50000" autoRev="1" fill="hold">
                                          <p:stCondLst>
                                            <p:cond delay="600"/>
                                          </p:stCondLst>
                                        </p:cTn>
                                        <p:tgtEl>
                                          <p:spTgt spid="13"/>
                                        </p:tgtEl>
                                        <p:attrNameLst>
                                          <p:attrName>xshear</p:attrName>
                                        </p:attrNameLst>
                                      </p:cBhvr>
                                    </p:anim>
                                    <p:animScale>
                                      <p:cBhvr>
                                        <p:cTn id="97" dur="200" decel="100000" autoRev="1" fill="hold">
                                          <p:stCondLst>
                                            <p:cond delay="600"/>
                                          </p:stCondLst>
                                        </p:cTn>
                                        <p:tgtEl>
                                          <p:spTgt spid="13"/>
                                        </p:tgtEl>
                                      </p:cBhvr>
                                      <p:from x="100000" y="100000"/>
                                      <p:to x="80000" y="100000"/>
                                    </p:animScale>
                                    <p:anim by="(#ppt_h/3+#ppt_w*0.1)" calcmode="lin" valueType="num">
                                      <p:cBhvr additive="sum">
                                        <p:cTn id="98" dur="200" decel="100000" autoRev="1" fill="hold">
                                          <p:stCondLst>
                                            <p:cond delay="600"/>
                                          </p:stCondLst>
                                        </p:cTn>
                                        <p:tgtEl>
                                          <p:spTgt spid="13"/>
                                        </p:tgtEl>
                                        <p:attrNameLst>
                                          <p:attrName>ppt_x</p:attrName>
                                        </p:attrNameLst>
                                      </p:cBhvr>
                                    </p:anim>
                                  </p:childTnLst>
                                </p:cTn>
                              </p:par>
                            </p:childTnLst>
                          </p:cTn>
                        </p:par>
                      </p:childTnLst>
                    </p:cTn>
                  </p:par>
                  <p:par>
                    <p:cTn id="99" fill="hold">
                      <p:stCondLst>
                        <p:cond delay="indefinite"/>
                      </p:stCondLst>
                      <p:childTnLst>
                        <p:par>
                          <p:cTn id="100" fill="hold">
                            <p:stCondLst>
                              <p:cond delay="0"/>
                            </p:stCondLst>
                            <p:childTnLst>
                              <p:par>
                                <p:cTn id="101" presetID="34" presetClass="entr" presetSubtype="0" fill="hold" grpId="0" nodeType="clickEffect">
                                  <p:stCondLst>
                                    <p:cond delay="0"/>
                                  </p:stCondLst>
                                  <p:childTnLst>
                                    <p:set>
                                      <p:cBhvr>
                                        <p:cTn id="102" dur="1" fill="hold">
                                          <p:stCondLst>
                                            <p:cond delay="0"/>
                                          </p:stCondLst>
                                        </p:cTn>
                                        <p:tgtEl>
                                          <p:spTgt spid="10"/>
                                        </p:tgtEl>
                                        <p:attrNameLst>
                                          <p:attrName>style.visibility</p:attrName>
                                        </p:attrNameLst>
                                      </p:cBhvr>
                                      <p:to>
                                        <p:strVal val="visible"/>
                                      </p:to>
                                    </p:set>
                                    <p:anim from="(-#ppt_w/2)" to="(#ppt_x)" calcmode="lin" valueType="num">
                                      <p:cBhvr>
                                        <p:cTn id="103" dur="600" fill="hold">
                                          <p:stCondLst>
                                            <p:cond delay="0"/>
                                          </p:stCondLst>
                                        </p:cTn>
                                        <p:tgtEl>
                                          <p:spTgt spid="10"/>
                                        </p:tgtEl>
                                        <p:attrNameLst>
                                          <p:attrName>ppt_x</p:attrName>
                                        </p:attrNameLst>
                                      </p:cBhvr>
                                    </p:anim>
                                    <p:anim from="0" to="-1.0" calcmode="lin" valueType="num">
                                      <p:cBhvr>
                                        <p:cTn id="104" dur="200" decel="50000" autoRev="1" fill="hold">
                                          <p:stCondLst>
                                            <p:cond delay="600"/>
                                          </p:stCondLst>
                                        </p:cTn>
                                        <p:tgtEl>
                                          <p:spTgt spid="10"/>
                                        </p:tgtEl>
                                        <p:attrNameLst>
                                          <p:attrName>xshear</p:attrName>
                                        </p:attrNameLst>
                                      </p:cBhvr>
                                    </p:anim>
                                    <p:animScale>
                                      <p:cBhvr>
                                        <p:cTn id="105" dur="200" decel="100000" autoRev="1" fill="hold">
                                          <p:stCondLst>
                                            <p:cond delay="600"/>
                                          </p:stCondLst>
                                        </p:cTn>
                                        <p:tgtEl>
                                          <p:spTgt spid="10"/>
                                        </p:tgtEl>
                                      </p:cBhvr>
                                      <p:from x="100000" y="100000"/>
                                      <p:to x="80000" y="100000"/>
                                    </p:animScale>
                                    <p:anim by="(#ppt_h/3+#ppt_w*0.1)" calcmode="lin" valueType="num">
                                      <p:cBhvr additive="sum">
                                        <p:cTn id="106" dur="200" decel="100000" autoRev="1" fill="hold">
                                          <p:stCondLst>
                                            <p:cond delay="600"/>
                                          </p:stCondLst>
                                        </p:cTn>
                                        <p:tgtEl>
                                          <p:spTgt spid="1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71472" y="428604"/>
            <a:ext cx="7858180" cy="1128714"/>
          </a:xfrm>
          <a:prstGeom prst="roundRect">
            <a:avLst/>
          </a:prstGeom>
          <a:solidFill>
            <a:srgbClr val="0DD7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Mehmet - Musa işbirliği İsa'yı, Musa Süleyman'ı, Mehmet Musa'yı yendi. I. Mehmet hükümdar oldu</a:t>
            </a:r>
          </a:p>
          <a:p>
            <a:pPr algn="ctr"/>
            <a:endParaRPr lang="tr-TR" sz="2400" b="1" dirty="0">
              <a:solidFill>
                <a:schemeClr val="tx1"/>
              </a:solidFill>
              <a:latin typeface="Comic Sans MS" pitchFamily="66" charset="0"/>
            </a:endParaRPr>
          </a:p>
        </p:txBody>
      </p:sp>
      <p:sp>
        <p:nvSpPr>
          <p:cNvPr id="3" name="2 Yuvarlatılmış Dikdörtgen"/>
          <p:cNvSpPr/>
          <p:nvPr/>
        </p:nvSpPr>
        <p:spPr>
          <a:xfrm>
            <a:off x="642910" y="1785926"/>
            <a:ext cx="7858180" cy="914400"/>
          </a:xfrm>
          <a:prstGeom prst="round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Osmanlı devletinin siyasi bütünlüğünü yeniden kurduğu için I. Mehmet  II. Kurucu unvanını aldı.</a:t>
            </a:r>
            <a:endParaRPr lang="tr-TR" sz="2000" dirty="0" smtClean="0">
              <a:solidFill>
                <a:schemeClr val="tx1"/>
              </a:solidFill>
              <a:latin typeface="Comic Sans MS" pitchFamily="66" charset="0"/>
            </a:endParaRPr>
          </a:p>
          <a:p>
            <a:r>
              <a:rPr lang="tr-TR" sz="2000" dirty="0" smtClean="0">
                <a:solidFill>
                  <a:schemeClr val="tx1"/>
                </a:solidFill>
                <a:latin typeface="Comic Sans MS" pitchFamily="66" charset="0"/>
              </a:rPr>
              <a:t>                                </a:t>
            </a:r>
          </a:p>
          <a:p>
            <a:pPr algn="ctr"/>
            <a:endParaRPr lang="tr-TR" sz="2000" dirty="0">
              <a:solidFill>
                <a:schemeClr val="tx1"/>
              </a:solidFill>
              <a:latin typeface="Comic Sans MS" pitchFamily="66" charset="0"/>
            </a:endParaRPr>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26" name="Picture 2" descr="C:\Users\Uzeyr\Desktop\fetret-devri.jpg"/>
          <p:cNvPicPr>
            <a:picLocks noChangeAspect="1" noChangeArrowheads="1"/>
          </p:cNvPicPr>
          <p:nvPr/>
        </p:nvPicPr>
        <p:blipFill>
          <a:blip r:embed="rId2" cstate="print"/>
          <a:srcRect/>
          <a:stretch>
            <a:fillRect/>
          </a:stretch>
        </p:blipFill>
        <p:spPr bwMode="auto">
          <a:xfrm>
            <a:off x="214282" y="2714620"/>
            <a:ext cx="8643998" cy="34845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wipe(down)">
                                      <p:cBhvr>
                                        <p:cTn id="43" dur="580">
                                          <p:stCondLst>
                                            <p:cond delay="0"/>
                                          </p:stCondLst>
                                        </p:cTn>
                                        <p:tgtEl>
                                          <p:spTgt spid="1026"/>
                                        </p:tgtEl>
                                      </p:cBhvr>
                                    </p:animEffect>
                                    <p:anim calcmode="lin" valueType="num">
                                      <p:cBhvr>
                                        <p:cTn id="44"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6"/>
                                        </p:tgtEl>
                                      </p:cBhvr>
                                      <p:to x="100000" y="60000"/>
                                    </p:animScale>
                                    <p:animScale>
                                      <p:cBhvr>
                                        <p:cTn id="50" dur="166" decel="50000">
                                          <p:stCondLst>
                                            <p:cond delay="676"/>
                                          </p:stCondLst>
                                        </p:cTn>
                                        <p:tgtEl>
                                          <p:spTgt spid="1026"/>
                                        </p:tgtEl>
                                      </p:cBhvr>
                                      <p:to x="100000" y="100000"/>
                                    </p:animScale>
                                    <p:animScale>
                                      <p:cBhvr>
                                        <p:cTn id="51" dur="26">
                                          <p:stCondLst>
                                            <p:cond delay="1312"/>
                                          </p:stCondLst>
                                        </p:cTn>
                                        <p:tgtEl>
                                          <p:spTgt spid="1026"/>
                                        </p:tgtEl>
                                      </p:cBhvr>
                                      <p:to x="100000" y="80000"/>
                                    </p:animScale>
                                    <p:animScale>
                                      <p:cBhvr>
                                        <p:cTn id="52" dur="166" decel="50000">
                                          <p:stCondLst>
                                            <p:cond delay="1338"/>
                                          </p:stCondLst>
                                        </p:cTn>
                                        <p:tgtEl>
                                          <p:spTgt spid="1026"/>
                                        </p:tgtEl>
                                      </p:cBhvr>
                                      <p:to x="100000" y="100000"/>
                                    </p:animScale>
                                    <p:animScale>
                                      <p:cBhvr>
                                        <p:cTn id="53" dur="26">
                                          <p:stCondLst>
                                            <p:cond delay="1642"/>
                                          </p:stCondLst>
                                        </p:cTn>
                                        <p:tgtEl>
                                          <p:spTgt spid="1026"/>
                                        </p:tgtEl>
                                      </p:cBhvr>
                                      <p:to x="100000" y="90000"/>
                                    </p:animScale>
                                    <p:animScale>
                                      <p:cBhvr>
                                        <p:cTn id="54" dur="166" decel="50000">
                                          <p:stCondLst>
                                            <p:cond delay="1668"/>
                                          </p:stCondLst>
                                        </p:cTn>
                                        <p:tgtEl>
                                          <p:spTgt spid="1026"/>
                                        </p:tgtEl>
                                      </p:cBhvr>
                                      <p:to x="100000" y="100000"/>
                                    </p:animScale>
                                    <p:animScale>
                                      <p:cBhvr>
                                        <p:cTn id="55" dur="26">
                                          <p:stCondLst>
                                            <p:cond delay="1808"/>
                                          </p:stCondLst>
                                        </p:cTn>
                                        <p:tgtEl>
                                          <p:spTgt spid="1026"/>
                                        </p:tgtEl>
                                      </p:cBhvr>
                                      <p:to x="100000" y="95000"/>
                                    </p:animScale>
                                    <p:animScale>
                                      <p:cBhvr>
                                        <p:cTn id="56"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928662" y="214290"/>
            <a:ext cx="7572428" cy="914400"/>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ÇELEBİ MEHMET ( I.MEHMET ) DÖNEMİ ( 1413-1421)</a:t>
            </a:r>
          </a:p>
          <a:p>
            <a:pPr algn="ctr"/>
            <a:endParaRPr lang="tr-TR" sz="2000" b="1" dirty="0">
              <a:solidFill>
                <a:schemeClr val="tx1"/>
              </a:solidFill>
              <a:latin typeface="Comic Sans MS" pitchFamily="66" charset="0"/>
            </a:endParaRPr>
          </a:p>
        </p:txBody>
      </p:sp>
      <p:sp>
        <p:nvSpPr>
          <p:cNvPr id="3" name="2 Yuvarlatılmış Dikdörtgen"/>
          <p:cNvSpPr/>
          <p:nvPr/>
        </p:nvSpPr>
        <p:spPr>
          <a:xfrm>
            <a:off x="285720" y="1285860"/>
            <a:ext cx="3500462" cy="5357850"/>
          </a:xfrm>
          <a:prstGeom prst="roundRect">
            <a:avLst/>
          </a:prstGeom>
          <a:solidFill>
            <a:schemeClr val="tx1"/>
          </a:solid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b="1" dirty="0" smtClean="0">
                <a:solidFill>
                  <a:schemeClr val="bg2"/>
                </a:solidFill>
                <a:latin typeface="Comic Sans MS" pitchFamily="66" charset="0"/>
              </a:rPr>
              <a:t>Dağılma tehlikesi geçiren devleti yeniden bir araya toplamayı başarmıştır.</a:t>
            </a:r>
          </a:p>
          <a:p>
            <a:pPr lvl="0"/>
            <a:r>
              <a:rPr lang="tr-TR" b="1" dirty="0" smtClean="0">
                <a:solidFill>
                  <a:schemeClr val="bg2"/>
                </a:solidFill>
                <a:latin typeface="Comic Sans MS" pitchFamily="66" charset="0"/>
              </a:rPr>
              <a:t>Bunun için kendisi devletin ikinci kurucusu olarak kabul edilir.</a:t>
            </a:r>
          </a:p>
          <a:p>
            <a:pPr lvl="0"/>
            <a:r>
              <a:rPr lang="tr-TR" b="1" dirty="0" smtClean="0">
                <a:solidFill>
                  <a:schemeClr val="bg2"/>
                </a:solidFill>
                <a:latin typeface="Comic Sans MS" pitchFamily="66" charset="0"/>
              </a:rPr>
              <a:t>Saruhan, Aydın, Menteşe beyliklerini ortadan kaldırdı</a:t>
            </a:r>
          </a:p>
          <a:p>
            <a:pPr lvl="0"/>
            <a:r>
              <a:rPr lang="tr-TR" b="1" dirty="0" err="1" smtClean="0">
                <a:solidFill>
                  <a:schemeClr val="bg2"/>
                </a:solidFill>
                <a:latin typeface="Comic Sans MS" pitchFamily="66" charset="0"/>
              </a:rPr>
              <a:t>Karamanoğullarına</a:t>
            </a:r>
            <a:r>
              <a:rPr lang="tr-TR" b="1" dirty="0" smtClean="0">
                <a:solidFill>
                  <a:schemeClr val="bg2"/>
                </a:solidFill>
                <a:latin typeface="Comic Sans MS" pitchFamily="66" charset="0"/>
              </a:rPr>
              <a:t> karşı üstünlük sağladı.</a:t>
            </a:r>
          </a:p>
          <a:p>
            <a:pPr lvl="0"/>
            <a:r>
              <a:rPr lang="tr-TR" b="1" dirty="0" err="1" smtClean="0">
                <a:solidFill>
                  <a:schemeClr val="bg2"/>
                </a:solidFill>
                <a:latin typeface="Comic Sans MS" pitchFamily="66" charset="0"/>
              </a:rPr>
              <a:t>Germiyanoğulları</a:t>
            </a:r>
            <a:r>
              <a:rPr lang="tr-TR" b="1" dirty="0" smtClean="0">
                <a:solidFill>
                  <a:schemeClr val="bg2"/>
                </a:solidFill>
                <a:latin typeface="Comic Sans MS" pitchFamily="66" charset="0"/>
              </a:rPr>
              <a:t> Osmanlıya bağlılıklarını bildirdi.</a:t>
            </a:r>
          </a:p>
          <a:p>
            <a:pPr lvl="0"/>
            <a:r>
              <a:rPr lang="tr-TR" b="1" dirty="0" err="1" smtClean="0">
                <a:solidFill>
                  <a:schemeClr val="bg2"/>
                </a:solidFill>
                <a:latin typeface="Comic Sans MS" pitchFamily="66" charset="0"/>
              </a:rPr>
              <a:t>Candaroğullarından</a:t>
            </a:r>
            <a:r>
              <a:rPr lang="tr-TR" b="1" dirty="0" smtClean="0">
                <a:solidFill>
                  <a:schemeClr val="bg2"/>
                </a:solidFill>
                <a:latin typeface="Comic Sans MS" pitchFamily="66" charset="0"/>
              </a:rPr>
              <a:t> Samsun’u aldı.</a:t>
            </a:r>
          </a:p>
          <a:p>
            <a:pPr algn="ctr"/>
            <a:endParaRPr lang="tr-TR" dirty="0">
              <a:solidFill>
                <a:schemeClr val="bg2"/>
              </a:solidFill>
            </a:endParaRPr>
          </a:p>
        </p:txBody>
      </p:sp>
      <p:sp>
        <p:nvSpPr>
          <p:cNvPr id="4" name="3 Yuvarlatılmış Dikdörtgen"/>
          <p:cNvSpPr/>
          <p:nvPr/>
        </p:nvSpPr>
        <p:spPr>
          <a:xfrm>
            <a:off x="3929058" y="1214422"/>
            <a:ext cx="5000660" cy="5214974"/>
          </a:xfrm>
          <a:prstGeom prst="roundRect">
            <a:avLst/>
          </a:prstGeom>
          <a:solidFill>
            <a:schemeClr val="tx1"/>
          </a:solidFill>
          <a:ln w="76200">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t>Şeyh Bedrettin İsyanı ( 1418-1420 ) :</a:t>
            </a:r>
            <a:r>
              <a:rPr lang="tr-TR" dirty="0" smtClean="0"/>
              <a:t> </a:t>
            </a:r>
          </a:p>
          <a:p>
            <a:pPr lvl="0"/>
            <a:r>
              <a:rPr lang="tr-TR" dirty="0" smtClean="0"/>
              <a:t>Musa Çelebinin dinsel danışmanı ve Kazaskeri. İznik'e sürgün edildi. Toplumsal, ekonomik ve siyasal yönleriyle ele alındığında Osmanlı merkezi düzenine duyulan tepkiler gözlemlenir.</a:t>
            </a:r>
          </a:p>
          <a:p>
            <a:pPr lvl="0"/>
            <a:r>
              <a:rPr lang="tr-TR" dirty="0" smtClean="0"/>
              <a:t>Merkezin gittikçe güçlenen otoriter yapısına karşı, sınır eyaletlerinde, göçebeler ve Türkmenler arasında kendini </a:t>
            </a:r>
            <a:r>
              <a:rPr lang="tr-TR" dirty="0" smtClean="0">
                <a:latin typeface="Comic Sans MS" pitchFamily="66" charset="0"/>
              </a:rPr>
              <a:t>gösteren</a:t>
            </a:r>
            <a:r>
              <a:rPr lang="tr-TR" dirty="0" smtClean="0"/>
              <a:t> hoşnutsuzluk, Şeyh Bedrettin' in ortaya atılmasına etken olmuştur.</a:t>
            </a:r>
          </a:p>
          <a:p>
            <a:pPr lvl="0"/>
            <a:r>
              <a:rPr lang="tr-TR" b="1" dirty="0" smtClean="0"/>
              <a:t>Ortak mülkiyeti</a:t>
            </a:r>
            <a:r>
              <a:rPr lang="tr-TR" dirty="0" smtClean="0"/>
              <a:t> savunuyordu.</a:t>
            </a:r>
          </a:p>
          <a:p>
            <a:pPr lvl="0"/>
            <a:r>
              <a:rPr lang="tr-TR" dirty="0" smtClean="0"/>
              <a:t>Müritleri </a:t>
            </a:r>
            <a:r>
              <a:rPr lang="tr-TR" b="1" dirty="0" smtClean="0"/>
              <a:t>Torlak Kemal ve Börklüce Mustafa</a:t>
            </a:r>
            <a:r>
              <a:rPr lang="tr-TR" dirty="0" smtClean="0"/>
              <a:t> ile beraber İzmir ve Manisa’da ayaklanma başlattılar.</a:t>
            </a:r>
          </a:p>
          <a:p>
            <a:pPr lvl="0"/>
            <a:r>
              <a:rPr lang="tr-TR" dirty="0" smtClean="0"/>
              <a:t>Sadrazam </a:t>
            </a:r>
            <a:r>
              <a:rPr lang="tr-TR" dirty="0" err="1" smtClean="0"/>
              <a:t>Bayezid</a:t>
            </a:r>
            <a:r>
              <a:rPr lang="tr-TR" dirty="0" smtClean="0"/>
              <a:t> paşa ayaklanmayı bastırdı.</a:t>
            </a:r>
          </a:p>
          <a:p>
            <a:pPr lvl="0"/>
            <a:r>
              <a:rPr lang="tr-TR" dirty="0" smtClean="0"/>
              <a:t>Şeyh Bedrettin  yakalanarak idam edildi.</a:t>
            </a:r>
            <a:endParaRPr lang="tr-TR" dirty="0"/>
          </a:p>
        </p:txBody>
      </p:sp>
      <p:sp>
        <p:nvSpPr>
          <p:cNvPr id="5" name="4 Patlama 2"/>
          <p:cNvSpPr/>
          <p:nvPr/>
        </p:nvSpPr>
        <p:spPr>
          <a:xfrm>
            <a:off x="928662" y="1071546"/>
            <a:ext cx="6286544" cy="5000636"/>
          </a:xfrm>
          <a:prstGeom prst="irregularSeal2">
            <a:avLst/>
          </a:prstGeom>
          <a:solidFill>
            <a:srgbClr val="00CC99"/>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Şeyh Bedrettin İsyanı Osmanlıda ilk dini görünümlü sosyal içerikli isyandır.</a:t>
            </a:r>
            <a:endParaRPr lang="tr-TR" sz="2400"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from="(-#ppt_w/2)" to="(#ppt_x)" calcmode="lin" valueType="num">
                                      <p:cBhvr>
                                        <p:cTn id="33" dur="600" fill="hold">
                                          <p:stCondLst>
                                            <p:cond delay="0"/>
                                          </p:stCondLst>
                                        </p:cTn>
                                        <p:tgtEl>
                                          <p:spTgt spid="4"/>
                                        </p:tgtEl>
                                        <p:attrNameLst>
                                          <p:attrName>ppt_x</p:attrName>
                                        </p:attrNameLst>
                                      </p:cBhvr>
                                    </p:anim>
                                    <p:anim from="0" to="-1.0" calcmode="lin" valueType="num">
                                      <p:cBhvr>
                                        <p:cTn id="34" dur="200" decel="50000" autoRev="1" fill="hold">
                                          <p:stCondLst>
                                            <p:cond delay="600"/>
                                          </p:stCondLst>
                                        </p:cTn>
                                        <p:tgtEl>
                                          <p:spTgt spid="4"/>
                                        </p:tgtEl>
                                        <p:attrNameLst>
                                          <p:attrName>xshear</p:attrName>
                                        </p:attrNameLst>
                                      </p:cBhvr>
                                    </p:anim>
                                    <p:animScale>
                                      <p:cBhvr>
                                        <p:cTn id="35" dur="200" decel="100000" autoRev="1" fill="hold">
                                          <p:stCondLst>
                                            <p:cond delay="600"/>
                                          </p:stCondLst>
                                        </p:cTn>
                                        <p:tgtEl>
                                          <p:spTgt spid="4"/>
                                        </p:tgtEl>
                                      </p:cBhvr>
                                      <p:from x="100000" y="100000"/>
                                      <p:to x="80000" y="100000"/>
                                    </p:animScale>
                                    <p:anim by="(#ppt_h/3+#ppt_w*0.1)" calcmode="lin" valueType="num">
                                      <p:cBhvr additive="sum">
                                        <p:cTn id="36" dur="200" decel="100000" autoRev="1" fill="hold">
                                          <p:stCondLst>
                                            <p:cond delay="600"/>
                                          </p:stCondLst>
                                        </p:cTn>
                                        <p:tgtEl>
                                          <p:spTgt spid="4"/>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lide(fromBottom)">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14282" y="214290"/>
            <a:ext cx="4429156" cy="6357982"/>
          </a:xfrm>
          <a:prstGeom prst="round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Mustafa Çelebi İsyanı ( 1418-1420)</a:t>
            </a:r>
          </a:p>
          <a:p>
            <a:pPr lvl="0"/>
            <a:r>
              <a:rPr lang="tr-TR" b="1" dirty="0" smtClean="0">
                <a:solidFill>
                  <a:schemeClr val="tx1"/>
                </a:solidFill>
                <a:latin typeface="Comic Sans MS" pitchFamily="66" charset="0"/>
              </a:rPr>
              <a:t>Ankara Savaşı’ndan sonra Yıldırım’ın oğlu Mustafa Çelebi Timur tarafından esir alınarak Semerkant’a götürülmüştü.</a:t>
            </a:r>
          </a:p>
          <a:p>
            <a:pPr lvl="0"/>
            <a:r>
              <a:rPr lang="tr-TR" b="1" dirty="0" smtClean="0">
                <a:solidFill>
                  <a:schemeClr val="tx1"/>
                </a:solidFill>
                <a:latin typeface="Comic Sans MS" pitchFamily="66" charset="0"/>
              </a:rPr>
              <a:t>Timur’un ölümünden sonra serbest kalan Mustafa Bizans’ın desteğini alarak Rumeli’ye geçti ve Çelebi Mehmet ile mücadeleye başladı.</a:t>
            </a:r>
          </a:p>
          <a:p>
            <a:pPr lvl="0"/>
            <a:r>
              <a:rPr lang="tr-TR" b="1" dirty="0" smtClean="0">
                <a:solidFill>
                  <a:schemeClr val="tx1"/>
                </a:solidFill>
                <a:latin typeface="Comic Sans MS" pitchFamily="66" charset="0"/>
              </a:rPr>
              <a:t>Çelebi Mehmet, Mustafa’yı yendi. Mustafa Bizans’a sığındı.</a:t>
            </a:r>
          </a:p>
          <a:p>
            <a:pPr lvl="0"/>
            <a:r>
              <a:rPr lang="tr-TR" b="1" dirty="0" smtClean="0">
                <a:solidFill>
                  <a:schemeClr val="tx1"/>
                </a:solidFill>
                <a:latin typeface="Comic Sans MS" pitchFamily="66" charset="0"/>
              </a:rPr>
              <a:t>Çelebi Mehmet kardeşinin bırakılmaması karşılığında her yıl 300 bin akçe ödeme yapmayı kabul etti.</a:t>
            </a:r>
          </a:p>
          <a:p>
            <a:pPr lvl="0"/>
            <a:r>
              <a:rPr lang="tr-TR" b="1" dirty="0" smtClean="0">
                <a:solidFill>
                  <a:schemeClr val="tx1"/>
                </a:solidFill>
                <a:latin typeface="Comic Sans MS" pitchFamily="66" charset="0"/>
              </a:rPr>
              <a:t>NOT: Çelebi Mehmet Yıldırım’ın böyle bir oğlu olmadığını ileri sürerek ona Düzmece lakabını verdi.</a:t>
            </a:r>
          </a:p>
          <a:p>
            <a:pPr algn="ctr"/>
            <a:endParaRPr lang="tr-TR" dirty="0"/>
          </a:p>
        </p:txBody>
      </p:sp>
      <p:sp>
        <p:nvSpPr>
          <p:cNvPr id="3" name="2 Yuvarlatılmış Dikdörtgen"/>
          <p:cNvSpPr/>
          <p:nvPr/>
        </p:nvSpPr>
        <p:spPr>
          <a:xfrm>
            <a:off x="5000628" y="285728"/>
            <a:ext cx="3714776" cy="5929354"/>
          </a:xfrm>
          <a:prstGeom prst="round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BALKANLARDA</a:t>
            </a:r>
          </a:p>
          <a:p>
            <a:pPr lvl="0"/>
            <a:r>
              <a:rPr lang="tr-TR" sz="2000" b="1" dirty="0" smtClean="0">
                <a:solidFill>
                  <a:schemeClr val="tx1"/>
                </a:solidFill>
                <a:latin typeface="Comic Sans MS" pitchFamily="66" charset="0"/>
              </a:rPr>
              <a:t>Arnavutluk,Mora,Bosna beylerinin Osmanlılara bağlılığı yeniden sağlandı.</a:t>
            </a:r>
          </a:p>
          <a:p>
            <a:pPr lvl="0"/>
            <a:r>
              <a:rPr lang="tr-TR" sz="2000" b="1" dirty="0" smtClean="0">
                <a:solidFill>
                  <a:schemeClr val="tx1"/>
                </a:solidFill>
                <a:latin typeface="Comic Sans MS" pitchFamily="66" charset="0"/>
              </a:rPr>
              <a:t>Eflak Osmanlı hakimiyetini tanıdı.</a:t>
            </a:r>
          </a:p>
          <a:p>
            <a:r>
              <a:rPr lang="tr-TR" sz="2000" b="1" dirty="0" smtClean="0">
                <a:solidFill>
                  <a:schemeClr val="tx1"/>
                </a:solidFill>
                <a:latin typeface="Comic Sans MS" pitchFamily="66" charset="0"/>
              </a:rPr>
              <a:t>Venediklilerin Osmanlı ticaret gemilerine saldırması sonucu Çalı </a:t>
            </a:r>
            <a:r>
              <a:rPr lang="tr-TR" sz="2000" b="1" dirty="0" err="1" smtClean="0">
                <a:solidFill>
                  <a:schemeClr val="tx1"/>
                </a:solidFill>
                <a:latin typeface="Comic Sans MS" pitchFamily="66" charset="0"/>
              </a:rPr>
              <a:t>Bı</a:t>
            </a:r>
            <a:r>
              <a:rPr lang="tr-TR" sz="2000" b="1" dirty="0" smtClean="0">
                <a:solidFill>
                  <a:schemeClr val="tx1"/>
                </a:solidFill>
                <a:latin typeface="Comic Sans MS" pitchFamily="66" charset="0"/>
              </a:rPr>
              <a:t>.ey komutasında </a:t>
            </a:r>
            <a:r>
              <a:rPr lang="tr-TR" sz="2000" b="1" dirty="0" err="1" smtClean="0">
                <a:solidFill>
                  <a:schemeClr val="tx1"/>
                </a:solidFill>
                <a:latin typeface="Comic Sans MS" pitchFamily="66" charset="0"/>
              </a:rPr>
              <a:t>Venedikle</a:t>
            </a:r>
            <a:r>
              <a:rPr lang="tr-TR" sz="2000" b="1" dirty="0" smtClean="0">
                <a:solidFill>
                  <a:schemeClr val="tx1"/>
                </a:solidFill>
                <a:latin typeface="Comic Sans MS" pitchFamily="66" charset="0"/>
              </a:rPr>
              <a:t> </a:t>
            </a:r>
            <a:r>
              <a:rPr lang="tr-TR" sz="2000" b="1" dirty="0" err="1" smtClean="0">
                <a:solidFill>
                  <a:schemeClr val="tx1"/>
                </a:solidFill>
                <a:latin typeface="Comic Sans MS" pitchFamily="66" charset="0"/>
              </a:rPr>
              <a:t>savaşıld</a:t>
            </a:r>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Venedik'le ilk deniz savaşı yapıldı, kaybedildi. ( 1416 ) ( Çalı bey Deniz Savaşı)</a:t>
            </a: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elebi Mehmet Donemi Osmanli Haritasi.jpg"/>
          <p:cNvPicPr>
            <a:picLocks noChangeAspect="1" noChangeArrowheads="1"/>
          </p:cNvPicPr>
          <p:nvPr/>
        </p:nvPicPr>
        <p:blipFill>
          <a:blip r:embed="rId2" cstate="print"/>
          <a:srcRect/>
          <a:stretch>
            <a:fillRect/>
          </a:stretch>
        </p:blipFill>
        <p:spPr bwMode="auto">
          <a:xfrm>
            <a:off x="0" y="0"/>
            <a:ext cx="9144000" cy="5715016"/>
          </a:xfrm>
          <a:prstGeom prst="rect">
            <a:avLst/>
          </a:prstGeom>
          <a:noFill/>
        </p:spPr>
      </p:pic>
      <p:sp>
        <p:nvSpPr>
          <p:cNvPr id="3" name="2 Yuvarlatılmış Dikdörtgen"/>
          <p:cNvSpPr/>
          <p:nvPr/>
        </p:nvSpPr>
        <p:spPr>
          <a:xfrm>
            <a:off x="571472" y="5786454"/>
            <a:ext cx="821537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ÇELEBİ MEHMET </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kinci-murat-d-nemi-osmanli-haritasi.jpg"/>
          <p:cNvPicPr>
            <a:picLocks noChangeAspect="1" noChangeArrowheads="1"/>
          </p:cNvPicPr>
          <p:nvPr/>
        </p:nvPicPr>
        <p:blipFill>
          <a:blip r:embed="rId2" cstate="print"/>
          <a:srcRect/>
          <a:stretch>
            <a:fillRect/>
          </a:stretch>
        </p:blipFill>
        <p:spPr bwMode="auto">
          <a:xfrm>
            <a:off x="0" y="0"/>
            <a:ext cx="9144000" cy="7018760"/>
          </a:xfrm>
          <a:prstGeom prst="rect">
            <a:avLst/>
          </a:prstGeom>
          <a:noFill/>
        </p:spPr>
      </p:pic>
      <p:sp>
        <p:nvSpPr>
          <p:cNvPr id="8" name="7 Yuvarlatılmış Dikdörtgen"/>
          <p:cNvSpPr/>
          <p:nvPr/>
        </p:nvSpPr>
        <p:spPr>
          <a:xfrm>
            <a:off x="1643042" y="0"/>
            <a:ext cx="4500594" cy="914400"/>
          </a:xfrm>
          <a:prstGeom prst="round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II. MURAT DÖNEMİ</a:t>
            </a:r>
            <a:endParaRPr lang="tr-TR" sz="2800" b="1"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zeyr\Desktop\A.jpg"/>
          <p:cNvPicPr>
            <a:picLocks noChangeAspect="1" noChangeArrowheads="1"/>
          </p:cNvPicPr>
          <p:nvPr/>
        </p:nvPicPr>
        <p:blipFill>
          <a:blip r:embed="rId2" cstate="print"/>
          <a:srcRect/>
          <a:stretch>
            <a:fillRect/>
          </a:stretch>
        </p:blipFill>
        <p:spPr bwMode="auto">
          <a:xfrm>
            <a:off x="214282" y="285728"/>
            <a:ext cx="2643206" cy="3643338"/>
          </a:xfrm>
          <a:prstGeom prst="rect">
            <a:avLst/>
          </a:prstGeom>
          <a:ln w="228600" cap="sq" cmpd="thickThin">
            <a:solidFill>
              <a:srgbClr val="000000"/>
            </a:solidFill>
            <a:prstDash val="solid"/>
            <a:miter lim="800000"/>
          </a:ln>
          <a:effectLst>
            <a:innerShdw blurRad="76200">
              <a:srgbClr val="000000"/>
            </a:innerShdw>
          </a:effectLst>
        </p:spPr>
      </p:pic>
      <p:sp>
        <p:nvSpPr>
          <p:cNvPr id="3" name="2 Yuvarlatılmış Dikdörtgen"/>
          <p:cNvSpPr/>
          <p:nvPr/>
        </p:nvSpPr>
        <p:spPr>
          <a:xfrm>
            <a:off x="3000364" y="500042"/>
            <a:ext cx="5786478" cy="928694"/>
          </a:xfrm>
          <a:prstGeom prst="round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dirty="0" smtClean="0"/>
          </a:p>
          <a:p>
            <a:endParaRPr lang="tr-TR" dirty="0" smtClean="0"/>
          </a:p>
          <a:p>
            <a:endParaRPr lang="tr-TR" dirty="0" smtClean="0"/>
          </a:p>
          <a:p>
            <a:r>
              <a:rPr lang="tr-TR" sz="2000" b="1" dirty="0" smtClean="0">
                <a:solidFill>
                  <a:schemeClr val="tx1"/>
                </a:solidFill>
                <a:latin typeface="Comic Sans MS" pitchFamily="66" charset="0"/>
              </a:rPr>
              <a:t>Bizans’ın desteklediği amcası Mustafa çelebinin ayaklanmasını kesin olarak bastırmıştır.</a:t>
            </a:r>
          </a:p>
          <a:p>
            <a:r>
              <a:rPr lang="tr-TR" dirty="0" smtClean="0"/>
              <a:t> </a:t>
            </a:r>
          </a:p>
          <a:p>
            <a:r>
              <a:rPr lang="tr-TR" dirty="0" smtClean="0"/>
              <a:t> </a:t>
            </a:r>
          </a:p>
          <a:p>
            <a:pPr algn="ctr"/>
            <a:endParaRPr lang="tr-TR" dirty="0"/>
          </a:p>
        </p:txBody>
      </p:sp>
      <p:sp>
        <p:nvSpPr>
          <p:cNvPr id="5" name="4 Yuvarlatılmış Dikdörtgen"/>
          <p:cNvSpPr/>
          <p:nvPr/>
        </p:nvSpPr>
        <p:spPr>
          <a:xfrm>
            <a:off x="3000364" y="1714488"/>
            <a:ext cx="5786478" cy="914400"/>
          </a:xfrm>
          <a:prstGeom prst="roundRect">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Bizans’ı cezalandırmak için İstanbul’u kuşatmıştır</a:t>
            </a:r>
            <a:endParaRPr lang="tr-TR" sz="2400" b="1" dirty="0">
              <a:solidFill>
                <a:schemeClr val="tx1"/>
              </a:solidFill>
              <a:latin typeface="Comic Sans MS" pitchFamily="66" charset="0"/>
            </a:endParaRPr>
          </a:p>
        </p:txBody>
      </p:sp>
      <p:sp>
        <p:nvSpPr>
          <p:cNvPr id="6" name="5 Yuvarlatılmış Dikdörtgen"/>
          <p:cNvSpPr/>
          <p:nvPr/>
        </p:nvSpPr>
        <p:spPr>
          <a:xfrm>
            <a:off x="3000364" y="2857496"/>
            <a:ext cx="5715040" cy="914400"/>
          </a:xfrm>
          <a:prstGeom prst="round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latin typeface="Comic Sans MS" pitchFamily="66" charset="0"/>
            </a:endParaRPr>
          </a:p>
          <a:p>
            <a:pPr algn="ctr"/>
            <a:r>
              <a:rPr lang="tr-TR" sz="2400" b="1" dirty="0" smtClean="0">
                <a:solidFill>
                  <a:schemeClr val="tx1"/>
                </a:solidFill>
                <a:latin typeface="Comic Sans MS" pitchFamily="66" charset="0"/>
              </a:rPr>
              <a:t>Kardeşi Şehzade(Küçük)Mustafa’nın ayaklanmasını bastırmıştır</a:t>
            </a:r>
          </a:p>
          <a:p>
            <a:pPr algn="ctr"/>
            <a:endParaRPr lang="tr-TR" sz="2400" b="1" dirty="0">
              <a:latin typeface="Comic Sans MS" pitchFamily="66" charset="0"/>
            </a:endParaRPr>
          </a:p>
        </p:txBody>
      </p:sp>
      <p:sp>
        <p:nvSpPr>
          <p:cNvPr id="7" name="6 Yuvarlatılmış Dikdörtgen"/>
          <p:cNvSpPr/>
          <p:nvPr/>
        </p:nvSpPr>
        <p:spPr>
          <a:xfrm>
            <a:off x="714348" y="5357826"/>
            <a:ext cx="8072494" cy="1285884"/>
          </a:xfrm>
          <a:prstGeom prst="round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dirty="0" smtClean="0"/>
          </a:p>
          <a:p>
            <a:endParaRPr lang="tr-TR" sz="2000" b="1" dirty="0" smtClean="0">
              <a:solidFill>
                <a:schemeClr val="tx1"/>
              </a:solidFill>
              <a:latin typeface="Comic Sans MS" pitchFamily="66" charset="0"/>
            </a:endParaRPr>
          </a:p>
          <a:p>
            <a:r>
              <a:rPr lang="tr-TR" sz="2400" b="1" dirty="0" smtClean="0">
                <a:solidFill>
                  <a:schemeClr val="tx1"/>
                </a:solidFill>
                <a:latin typeface="Comic Sans MS" pitchFamily="66" charset="0"/>
              </a:rPr>
              <a:t>Anadolu Beyliklerini üzerine yürüyerek çoğuna son vermiştir. (</a:t>
            </a:r>
            <a:r>
              <a:rPr lang="tr-TR" sz="2400" b="1" dirty="0" err="1" smtClean="0">
                <a:solidFill>
                  <a:schemeClr val="tx1"/>
                </a:solidFill>
                <a:latin typeface="Comic Sans MS" pitchFamily="66" charset="0"/>
              </a:rPr>
              <a:t>Germiyan</a:t>
            </a:r>
            <a:r>
              <a:rPr lang="tr-TR" sz="2400" b="1" dirty="0" smtClean="0">
                <a:solidFill>
                  <a:schemeClr val="tx1"/>
                </a:solidFill>
                <a:latin typeface="Comic Sans MS" pitchFamily="66" charset="0"/>
              </a:rPr>
              <a:t>, Hamit, Menteşe, Aydın, </a:t>
            </a:r>
            <a:r>
              <a:rPr lang="tr-TR" sz="2400" b="1" dirty="0" err="1" smtClean="0">
                <a:solidFill>
                  <a:schemeClr val="tx1"/>
                </a:solidFill>
                <a:latin typeface="Comic Sans MS" pitchFamily="66" charset="0"/>
              </a:rPr>
              <a:t>Tacettinoğulları</a:t>
            </a:r>
            <a:r>
              <a:rPr lang="tr-TR" sz="2400" b="1" dirty="0" smtClean="0">
                <a:solidFill>
                  <a:schemeClr val="tx1"/>
                </a:solidFill>
                <a:latin typeface="Comic Sans MS" pitchFamily="66" charset="0"/>
              </a:rPr>
              <a:t>)</a:t>
            </a:r>
          </a:p>
          <a:p>
            <a:r>
              <a:rPr lang="tr-TR" sz="2400" b="1" dirty="0" smtClean="0">
                <a:solidFill>
                  <a:schemeClr val="tx1"/>
                </a:solidFill>
                <a:latin typeface="Comic Sans MS" pitchFamily="66" charset="0"/>
              </a:rPr>
              <a:t> </a:t>
            </a:r>
          </a:p>
          <a:p>
            <a:pPr algn="ctr"/>
            <a:endParaRPr lang="tr-TR" dirty="0"/>
          </a:p>
        </p:txBody>
      </p:sp>
      <p:sp>
        <p:nvSpPr>
          <p:cNvPr id="8" name="7 Yuvarlatılmış Dikdörtgen"/>
          <p:cNvSpPr/>
          <p:nvPr/>
        </p:nvSpPr>
        <p:spPr>
          <a:xfrm>
            <a:off x="857224" y="4071942"/>
            <a:ext cx="7786742" cy="1071570"/>
          </a:xfrm>
          <a:prstGeom prst="roundRect">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dirty="0" smtClean="0">
              <a:solidFill>
                <a:schemeClr val="tx1"/>
              </a:solidFill>
              <a:latin typeface="Comic Sans MS" pitchFamily="66" charset="0"/>
            </a:endParaRPr>
          </a:p>
          <a:p>
            <a:pPr algn="ctr"/>
            <a:r>
              <a:rPr lang="tr-TR" sz="3200" b="1" dirty="0" smtClean="0">
                <a:solidFill>
                  <a:schemeClr val="tx1"/>
                </a:solidFill>
                <a:latin typeface="Comic Sans MS" pitchFamily="66" charset="0"/>
              </a:rPr>
              <a:t>Sırbistan,Selanik,</a:t>
            </a:r>
            <a:r>
              <a:rPr lang="tr-TR" sz="3200" b="1" dirty="0" err="1" smtClean="0">
                <a:solidFill>
                  <a:schemeClr val="tx1"/>
                </a:solidFill>
                <a:latin typeface="Comic Sans MS" pitchFamily="66" charset="0"/>
              </a:rPr>
              <a:t>Yanya</a:t>
            </a:r>
            <a:r>
              <a:rPr lang="tr-TR" sz="3200" b="1" dirty="0" smtClean="0">
                <a:solidFill>
                  <a:schemeClr val="tx1"/>
                </a:solidFill>
                <a:latin typeface="Comic Sans MS" pitchFamily="66" charset="0"/>
              </a:rPr>
              <a:t> ve </a:t>
            </a:r>
            <a:r>
              <a:rPr lang="tr-TR" sz="3200" b="1" dirty="0" err="1" smtClean="0">
                <a:solidFill>
                  <a:schemeClr val="tx1"/>
                </a:solidFill>
                <a:latin typeface="Comic Sans MS" pitchFamily="66" charset="0"/>
              </a:rPr>
              <a:t>Teselya’yı</a:t>
            </a:r>
            <a:r>
              <a:rPr lang="tr-TR" sz="3200" b="1" dirty="0" smtClean="0">
                <a:solidFill>
                  <a:schemeClr val="tx1"/>
                </a:solidFill>
                <a:latin typeface="Comic Sans MS" pitchFamily="66" charset="0"/>
              </a:rPr>
              <a:t> almıştır.</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from="(-#ppt_w/2)" to="(#ppt_x)" calcmode="lin" valueType="num">
                                      <p:cBhvr>
                                        <p:cTn id="12" dur="600" fill="hold">
                                          <p:stCondLst>
                                            <p:cond delay="0"/>
                                          </p:stCondLst>
                                        </p:cTn>
                                        <p:tgtEl>
                                          <p:spTgt spid="3"/>
                                        </p:tgtEl>
                                        <p:attrNameLst>
                                          <p:attrName>ppt_x</p:attrName>
                                        </p:attrNameLst>
                                      </p:cBhvr>
                                    </p:anim>
                                    <p:anim from="0" to="-1.0" calcmode="lin" valueType="num">
                                      <p:cBhvr>
                                        <p:cTn id="13" dur="200" decel="50000" autoRev="1" fill="hold">
                                          <p:stCondLst>
                                            <p:cond delay="600"/>
                                          </p:stCondLst>
                                        </p:cTn>
                                        <p:tgtEl>
                                          <p:spTgt spid="3"/>
                                        </p:tgtEl>
                                        <p:attrNameLst>
                                          <p:attrName>xshear</p:attrName>
                                        </p:attrNameLst>
                                      </p:cBhvr>
                                    </p:anim>
                                    <p:animScale>
                                      <p:cBhvr>
                                        <p:cTn id="14" dur="200" decel="100000" autoRev="1" fill="hold">
                                          <p:stCondLst>
                                            <p:cond delay="600"/>
                                          </p:stCondLst>
                                        </p:cTn>
                                        <p:tgtEl>
                                          <p:spTgt spid="3"/>
                                        </p:tgtEl>
                                      </p:cBhvr>
                                      <p:from x="100000" y="100000"/>
                                      <p:to x="80000" y="100000"/>
                                    </p:animScale>
                                    <p:anim by="(#ppt_h/3+#ppt_w*0.1)" calcmode="lin" valueType="num">
                                      <p:cBhvr additive="sum">
                                        <p:cTn id="15" dur="200" decel="100000" autoRev="1" fill="hold">
                                          <p:stCondLst>
                                            <p:cond delay="600"/>
                                          </p:stCondLst>
                                        </p:cTn>
                                        <p:tgtEl>
                                          <p:spTgt spid="3"/>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from="(-#ppt_w/2)" to="(#ppt_x)" calcmode="lin" valueType="num">
                                      <p:cBhvr>
                                        <p:cTn id="20" dur="600" fill="hold">
                                          <p:stCondLst>
                                            <p:cond delay="0"/>
                                          </p:stCondLst>
                                        </p:cTn>
                                        <p:tgtEl>
                                          <p:spTgt spid="5"/>
                                        </p:tgtEl>
                                        <p:attrNameLst>
                                          <p:attrName>ppt_x</p:attrName>
                                        </p:attrNameLst>
                                      </p:cBhvr>
                                    </p:anim>
                                    <p:anim from="0" to="-1.0" calcmode="lin" valueType="num">
                                      <p:cBhvr>
                                        <p:cTn id="21" dur="200" decel="50000" autoRev="1" fill="hold">
                                          <p:stCondLst>
                                            <p:cond delay="600"/>
                                          </p:stCondLst>
                                        </p:cTn>
                                        <p:tgtEl>
                                          <p:spTgt spid="5"/>
                                        </p:tgtEl>
                                        <p:attrNameLst>
                                          <p:attrName>xshear</p:attrName>
                                        </p:attrNameLst>
                                      </p:cBhvr>
                                    </p:anim>
                                    <p:animScale>
                                      <p:cBhvr>
                                        <p:cTn id="22" dur="200" decel="100000" autoRev="1" fill="hold">
                                          <p:stCondLst>
                                            <p:cond delay="600"/>
                                          </p:stCondLst>
                                        </p:cTn>
                                        <p:tgtEl>
                                          <p:spTgt spid="5"/>
                                        </p:tgtEl>
                                      </p:cBhvr>
                                      <p:from x="100000" y="100000"/>
                                      <p:to x="80000" y="100000"/>
                                    </p:animScale>
                                    <p:anim by="(#ppt_h/3+#ppt_w*0.1)" calcmode="lin" valueType="num">
                                      <p:cBhvr additive="sum">
                                        <p:cTn id="23" dur="200" decel="100000" autoRev="1" fill="hold">
                                          <p:stCondLst>
                                            <p:cond delay="600"/>
                                          </p:stCondLst>
                                        </p:cTn>
                                        <p:tgtEl>
                                          <p:spTgt spid="5"/>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from="(-#ppt_w/2)" to="(#ppt_x)" calcmode="lin" valueType="num">
                                      <p:cBhvr>
                                        <p:cTn id="28" dur="600" fill="hold">
                                          <p:stCondLst>
                                            <p:cond delay="0"/>
                                          </p:stCondLst>
                                        </p:cTn>
                                        <p:tgtEl>
                                          <p:spTgt spid="6"/>
                                        </p:tgtEl>
                                        <p:attrNameLst>
                                          <p:attrName>ppt_x</p:attrName>
                                        </p:attrNameLst>
                                      </p:cBhvr>
                                    </p:anim>
                                    <p:anim from="0" to="-1.0" calcmode="lin" valueType="num">
                                      <p:cBhvr>
                                        <p:cTn id="29" dur="200" decel="50000" autoRev="1" fill="hold">
                                          <p:stCondLst>
                                            <p:cond delay="600"/>
                                          </p:stCondLst>
                                        </p:cTn>
                                        <p:tgtEl>
                                          <p:spTgt spid="6"/>
                                        </p:tgtEl>
                                        <p:attrNameLst>
                                          <p:attrName>xshear</p:attrName>
                                        </p:attrNameLst>
                                      </p:cBhvr>
                                    </p:anim>
                                    <p:animScale>
                                      <p:cBhvr>
                                        <p:cTn id="30" dur="200" decel="100000" autoRev="1" fill="hold">
                                          <p:stCondLst>
                                            <p:cond delay="600"/>
                                          </p:stCondLst>
                                        </p:cTn>
                                        <p:tgtEl>
                                          <p:spTgt spid="6"/>
                                        </p:tgtEl>
                                      </p:cBhvr>
                                      <p:from x="100000" y="100000"/>
                                      <p:to x="80000" y="100000"/>
                                    </p:animScale>
                                    <p:anim by="(#ppt_h/3+#ppt_w*0.1)" calcmode="lin" valueType="num">
                                      <p:cBhvr additive="sum">
                                        <p:cTn id="31" dur="200" decel="100000" autoRev="1" fill="hold">
                                          <p:stCondLst>
                                            <p:cond delay="600"/>
                                          </p:stCondLst>
                                        </p:cTn>
                                        <p:tgtEl>
                                          <p:spTgt spid="6"/>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from="(-#ppt_w/2)" to="(#ppt_x)" calcmode="lin" valueType="num">
                                      <p:cBhvr>
                                        <p:cTn id="36" dur="600" fill="hold">
                                          <p:stCondLst>
                                            <p:cond delay="0"/>
                                          </p:stCondLst>
                                        </p:cTn>
                                        <p:tgtEl>
                                          <p:spTgt spid="8"/>
                                        </p:tgtEl>
                                        <p:attrNameLst>
                                          <p:attrName>ppt_x</p:attrName>
                                        </p:attrNameLst>
                                      </p:cBhvr>
                                    </p:anim>
                                    <p:anim from="0" to="-1.0" calcmode="lin" valueType="num">
                                      <p:cBhvr>
                                        <p:cTn id="37" dur="200" decel="50000" autoRev="1" fill="hold">
                                          <p:stCondLst>
                                            <p:cond delay="600"/>
                                          </p:stCondLst>
                                        </p:cTn>
                                        <p:tgtEl>
                                          <p:spTgt spid="8"/>
                                        </p:tgtEl>
                                        <p:attrNameLst>
                                          <p:attrName>xshear</p:attrName>
                                        </p:attrNameLst>
                                      </p:cBhvr>
                                    </p:anim>
                                    <p:animScale>
                                      <p:cBhvr>
                                        <p:cTn id="38" dur="200" decel="100000" autoRev="1" fill="hold">
                                          <p:stCondLst>
                                            <p:cond delay="600"/>
                                          </p:stCondLst>
                                        </p:cTn>
                                        <p:tgtEl>
                                          <p:spTgt spid="8"/>
                                        </p:tgtEl>
                                      </p:cBhvr>
                                      <p:from x="100000" y="100000"/>
                                      <p:to x="80000" y="100000"/>
                                    </p:animScale>
                                    <p:anim by="(#ppt_h/3+#ppt_w*0.1)" calcmode="lin" valueType="num">
                                      <p:cBhvr additive="sum">
                                        <p:cTn id="39" dur="200" decel="100000" autoRev="1" fill="hold">
                                          <p:stCondLst>
                                            <p:cond delay="600"/>
                                          </p:stCondLst>
                                        </p:cTn>
                                        <p:tgtEl>
                                          <p:spTgt spid="8"/>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34"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from="(-#ppt_w/2)" to="(#ppt_x)" calcmode="lin" valueType="num">
                                      <p:cBhvr>
                                        <p:cTn id="44" dur="600" fill="hold">
                                          <p:stCondLst>
                                            <p:cond delay="0"/>
                                          </p:stCondLst>
                                        </p:cTn>
                                        <p:tgtEl>
                                          <p:spTgt spid="7"/>
                                        </p:tgtEl>
                                        <p:attrNameLst>
                                          <p:attrName>ppt_x</p:attrName>
                                        </p:attrNameLst>
                                      </p:cBhvr>
                                    </p:anim>
                                    <p:anim from="0" to="-1.0" calcmode="lin" valueType="num">
                                      <p:cBhvr>
                                        <p:cTn id="45" dur="200" decel="50000" autoRev="1" fill="hold">
                                          <p:stCondLst>
                                            <p:cond delay="600"/>
                                          </p:stCondLst>
                                        </p:cTn>
                                        <p:tgtEl>
                                          <p:spTgt spid="7"/>
                                        </p:tgtEl>
                                        <p:attrNameLst>
                                          <p:attrName>xshear</p:attrName>
                                        </p:attrNameLst>
                                      </p:cBhvr>
                                    </p:anim>
                                    <p:animScale>
                                      <p:cBhvr>
                                        <p:cTn id="46" dur="200" decel="100000" autoRev="1" fill="hold">
                                          <p:stCondLst>
                                            <p:cond delay="600"/>
                                          </p:stCondLst>
                                        </p:cTn>
                                        <p:tgtEl>
                                          <p:spTgt spid="7"/>
                                        </p:tgtEl>
                                      </p:cBhvr>
                                      <p:from x="100000" y="100000"/>
                                      <p:to x="80000" y="100000"/>
                                    </p:animScale>
                                    <p:anim by="(#ppt_h/3+#ppt_w*0.1)" calcmode="lin" valueType="num">
                                      <p:cBhvr additive="sum">
                                        <p:cTn id="47"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NGUL\Desktop\972a4efbd29fa5efe32cfabbe171d6cf.png"/>
          <p:cNvPicPr>
            <a:picLocks noChangeAspect="1" noChangeArrowheads="1"/>
          </p:cNvPicPr>
          <p:nvPr/>
        </p:nvPicPr>
        <p:blipFill>
          <a:blip r:embed="rId2" cstate="print"/>
          <a:srcRect/>
          <a:stretch>
            <a:fillRect/>
          </a:stretch>
        </p:blipFill>
        <p:spPr bwMode="auto">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pic>
        <p:nvPicPr>
          <p:cNvPr id="3" name="Picture 8" descr="C:\Users\NGUL\Desktop\10.SINIF OSMANLI TARİHİ\HAREKETLİ OKLAR\33z71pk.gif"/>
          <p:cNvPicPr>
            <a:picLocks noChangeAspect="1" noChangeArrowheads="1" noCrop="1"/>
          </p:cNvPicPr>
          <p:nvPr/>
        </p:nvPicPr>
        <p:blipFill>
          <a:blip r:embed="rId3" cstate="print"/>
          <a:srcRect/>
          <a:stretch>
            <a:fillRect/>
          </a:stretch>
        </p:blipFill>
        <p:spPr bwMode="auto">
          <a:xfrm>
            <a:off x="7929586" y="1714488"/>
            <a:ext cx="214314" cy="2065818"/>
          </a:xfrm>
          <a:prstGeom prst="rect">
            <a:avLst/>
          </a:prstGeom>
          <a:noFill/>
        </p:spPr>
      </p:pic>
      <p:pic>
        <p:nvPicPr>
          <p:cNvPr id="4" name="Picture 8" descr="C:\Users\NGUL\Desktop\10.SINIF OSMANLI TARİHİ\HAREKETLİ OKLAR\33z71pk.gif"/>
          <p:cNvPicPr>
            <a:picLocks noChangeAspect="1" noChangeArrowheads="1" noCrop="1"/>
          </p:cNvPicPr>
          <p:nvPr/>
        </p:nvPicPr>
        <p:blipFill>
          <a:blip r:embed="rId3" cstate="print"/>
          <a:srcRect/>
          <a:stretch>
            <a:fillRect/>
          </a:stretch>
        </p:blipFill>
        <p:spPr bwMode="auto">
          <a:xfrm>
            <a:off x="3143240" y="714356"/>
            <a:ext cx="214314" cy="2065818"/>
          </a:xfrm>
          <a:prstGeom prst="rect">
            <a:avLst/>
          </a:prstGeom>
          <a:noFill/>
        </p:spPr>
      </p:pic>
      <p:pic>
        <p:nvPicPr>
          <p:cNvPr id="5" name="Picture 8" descr="C:\Users\NGUL\Desktop\10.SINIF OSMANLI TARİHİ\HAREKETLİ OKLAR\33z71pk.gif"/>
          <p:cNvPicPr>
            <a:picLocks noChangeAspect="1" noChangeArrowheads="1" noCrop="1"/>
          </p:cNvPicPr>
          <p:nvPr/>
        </p:nvPicPr>
        <p:blipFill>
          <a:blip r:embed="rId3" cstate="print"/>
          <a:srcRect/>
          <a:stretch>
            <a:fillRect/>
          </a:stretch>
        </p:blipFill>
        <p:spPr bwMode="auto">
          <a:xfrm>
            <a:off x="2526016" y="671494"/>
            <a:ext cx="214314" cy="206581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285720" y="0"/>
            <a:ext cx="8858280" cy="2857496"/>
          </a:xfrm>
          <a:prstGeom prst="roundRect">
            <a:avLst/>
          </a:prstGeom>
          <a:solidFill>
            <a:schemeClr val="accent1">
              <a:lumMod val="20000"/>
              <a:lumOff val="8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latin typeface="Comic Sans MS" pitchFamily="66" charset="0"/>
              </a:rPr>
              <a:t>Türk birlikleri sürekli Sırbistan ve Macaristan’a akınlarda bulunuyorlardı. Bunun üzerine Sırplar ve Macarlar anlaşarak birlikte hareket etmeye karar verdiler ve bir Türk ordusunu yenmeyi başardılar. (1442) Cesaretlenen Macar kralı Papa’nın da desteğiyle yeni bir haçlı ordusu hazırlatmış ve bu ordu </a:t>
            </a:r>
            <a:r>
              <a:rPr lang="tr-TR" dirty="0" err="1" smtClean="0">
                <a:solidFill>
                  <a:schemeClr val="tx1"/>
                </a:solidFill>
                <a:latin typeface="Comic Sans MS" pitchFamily="66" charset="0"/>
              </a:rPr>
              <a:t>Hermanstadt</a:t>
            </a:r>
            <a:r>
              <a:rPr lang="tr-TR" dirty="0" smtClean="0">
                <a:solidFill>
                  <a:schemeClr val="tx1"/>
                </a:solidFill>
                <a:latin typeface="Comic Sans MS" pitchFamily="66" charset="0"/>
              </a:rPr>
              <a:t>, </a:t>
            </a:r>
            <a:r>
              <a:rPr lang="tr-TR" dirty="0" err="1" smtClean="0">
                <a:solidFill>
                  <a:schemeClr val="tx1"/>
                </a:solidFill>
                <a:latin typeface="Comic Sans MS" pitchFamily="66" charset="0"/>
              </a:rPr>
              <a:t>Varzağ</a:t>
            </a:r>
            <a:r>
              <a:rPr lang="tr-TR" dirty="0" smtClean="0">
                <a:solidFill>
                  <a:schemeClr val="tx1"/>
                </a:solidFill>
                <a:latin typeface="Comic Sans MS" pitchFamily="66" charset="0"/>
              </a:rPr>
              <a:t>, </a:t>
            </a:r>
            <a:r>
              <a:rPr lang="tr-TR" dirty="0" err="1" smtClean="0">
                <a:solidFill>
                  <a:schemeClr val="tx1"/>
                </a:solidFill>
                <a:latin typeface="Comic Sans MS" pitchFamily="66" charset="0"/>
              </a:rPr>
              <a:t>Morova</a:t>
            </a:r>
            <a:r>
              <a:rPr lang="tr-TR" dirty="0" smtClean="0">
                <a:solidFill>
                  <a:schemeClr val="tx1"/>
                </a:solidFill>
                <a:latin typeface="Comic Sans MS" pitchFamily="66" charset="0"/>
              </a:rPr>
              <a:t> ve </a:t>
            </a:r>
            <a:r>
              <a:rPr lang="tr-TR" dirty="0" err="1" smtClean="0">
                <a:solidFill>
                  <a:schemeClr val="tx1"/>
                </a:solidFill>
                <a:latin typeface="Comic Sans MS" pitchFamily="66" charset="0"/>
              </a:rPr>
              <a:t>İzladi</a:t>
            </a:r>
            <a:r>
              <a:rPr lang="tr-TR" dirty="0" smtClean="0">
                <a:solidFill>
                  <a:schemeClr val="tx1"/>
                </a:solidFill>
                <a:latin typeface="Comic Sans MS" pitchFamily="66" charset="0"/>
              </a:rPr>
              <a:t> muharebelerinde Türk ordularını arka arkaya yenmiştir. Daha sonra Haçlılar </a:t>
            </a:r>
            <a:r>
              <a:rPr lang="tr-TR" dirty="0" err="1" smtClean="0">
                <a:solidFill>
                  <a:schemeClr val="tx1"/>
                </a:solidFill>
                <a:latin typeface="Comic Sans MS" pitchFamily="66" charset="0"/>
              </a:rPr>
              <a:t>Bulgaristana</a:t>
            </a:r>
            <a:r>
              <a:rPr lang="tr-TR" dirty="0" smtClean="0">
                <a:solidFill>
                  <a:schemeClr val="tx1"/>
                </a:solidFill>
                <a:latin typeface="Comic Sans MS" pitchFamily="66" charset="0"/>
              </a:rPr>
              <a:t> girerek Sofya’yı ele geçirmişlerdir. Bu gelişmeler üzerine II.Murat hızla </a:t>
            </a:r>
            <a:r>
              <a:rPr lang="tr-TR" dirty="0" err="1" smtClean="0">
                <a:solidFill>
                  <a:schemeClr val="tx1"/>
                </a:solidFill>
                <a:latin typeface="Comic Sans MS" pitchFamily="66" charset="0"/>
              </a:rPr>
              <a:t>Rumeliye</a:t>
            </a:r>
            <a:r>
              <a:rPr lang="tr-TR" dirty="0" smtClean="0">
                <a:solidFill>
                  <a:schemeClr val="tx1"/>
                </a:solidFill>
                <a:latin typeface="Comic Sans MS" pitchFamily="66" charset="0"/>
              </a:rPr>
              <a:t> geçmiş ancak haçlı ordusunu durdurmakta başarılı olamamıştır. Macarlarla Osmanlılar arasında anlaşma yapılır.</a:t>
            </a:r>
            <a:endParaRPr lang="tr-TR" dirty="0">
              <a:solidFill>
                <a:schemeClr val="tx1"/>
              </a:solidFill>
              <a:latin typeface="Comic Sans MS" pitchFamily="66" charset="0"/>
            </a:endParaRPr>
          </a:p>
        </p:txBody>
      </p:sp>
      <p:sp>
        <p:nvSpPr>
          <p:cNvPr id="3" name="2 Oval"/>
          <p:cNvSpPr/>
          <p:nvPr/>
        </p:nvSpPr>
        <p:spPr>
          <a:xfrm>
            <a:off x="2357422" y="2928934"/>
            <a:ext cx="4643470" cy="914400"/>
          </a:xfrm>
          <a:prstGeom prst="ellipse">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EDİRNE SEGEDİN ANTLAŞMASI</a:t>
            </a:r>
            <a:endParaRPr lang="tr-TR" sz="2400" b="1" dirty="0">
              <a:solidFill>
                <a:schemeClr val="tx1"/>
              </a:solidFill>
              <a:latin typeface="Comic Sans MS" pitchFamily="66" charset="0"/>
            </a:endParaRPr>
          </a:p>
        </p:txBody>
      </p:sp>
      <p:sp>
        <p:nvSpPr>
          <p:cNvPr id="4" name="3 Yuvarlatılmış Dikdörtgen"/>
          <p:cNvSpPr/>
          <p:nvPr/>
        </p:nvSpPr>
        <p:spPr>
          <a:xfrm>
            <a:off x="714348" y="3857628"/>
            <a:ext cx="7929618" cy="2786082"/>
          </a:xfrm>
          <a:prstGeom prst="round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1)Osmanlılar ile Macarlar 10 yıl boyunca savaşmayacaklardı.</a:t>
            </a:r>
          </a:p>
          <a:p>
            <a:r>
              <a:rPr lang="tr-TR" sz="2000" b="1" dirty="0" smtClean="0">
                <a:solidFill>
                  <a:schemeClr val="tx1"/>
                </a:solidFill>
                <a:latin typeface="Comic Sans MS" pitchFamily="66" charset="0"/>
              </a:rPr>
              <a:t>2)Bulgaristan Osmanlı egemenliğini tanıyacaktı.</a:t>
            </a:r>
          </a:p>
          <a:p>
            <a:r>
              <a:rPr lang="tr-TR" sz="2000" b="1" dirty="0" smtClean="0">
                <a:solidFill>
                  <a:schemeClr val="tx1"/>
                </a:solidFill>
                <a:latin typeface="Comic Sans MS" pitchFamily="66" charset="0"/>
              </a:rPr>
              <a:t>3)Eflak Prensliği Osmanlılara vergi verecekti.</a:t>
            </a:r>
          </a:p>
          <a:p>
            <a:r>
              <a:rPr lang="tr-TR" sz="2000" b="1" dirty="0" smtClean="0">
                <a:solidFill>
                  <a:schemeClr val="tx1"/>
                </a:solidFill>
                <a:latin typeface="Comic Sans MS" pitchFamily="66" charset="0"/>
              </a:rPr>
              <a:t>Sırbistan bağımsız olacak ve Osmanlı ya vergi verecek.</a:t>
            </a:r>
          </a:p>
          <a:p>
            <a:r>
              <a:rPr lang="tr-TR" sz="2000" b="1" dirty="0" smtClean="0">
                <a:solidFill>
                  <a:schemeClr val="tx1"/>
                </a:solidFill>
                <a:latin typeface="Comic Sans MS" pitchFamily="66" charset="0"/>
              </a:rPr>
              <a:t>5)Tuna Nehri sınır olacak.</a:t>
            </a:r>
          </a:p>
          <a:p>
            <a:r>
              <a:rPr lang="tr-TR" sz="2000" b="1" dirty="0" smtClean="0">
                <a:solidFill>
                  <a:schemeClr val="tx1"/>
                </a:solidFill>
                <a:latin typeface="Comic Sans MS" pitchFamily="66" charset="0"/>
              </a:rPr>
              <a:t>6)Taraflar antlaşmaya bağlı kalacaklarına dair kutsal kitapları üzerine yemin edecek.</a:t>
            </a:r>
          </a:p>
          <a:p>
            <a:pPr algn="ctr"/>
            <a:endParaRPr lang="tr-TR" dirty="0"/>
          </a:p>
        </p:txBody>
      </p:sp>
      <p:sp>
        <p:nvSpPr>
          <p:cNvPr id="5" name="4 Dikey Kaydırma"/>
          <p:cNvSpPr/>
          <p:nvPr/>
        </p:nvSpPr>
        <p:spPr>
          <a:xfrm>
            <a:off x="1428728" y="357166"/>
            <a:ext cx="5500726" cy="3214710"/>
          </a:xfrm>
          <a:prstGeom prst="verticalScroll">
            <a:avLst/>
          </a:prstGeom>
          <a:solidFill>
            <a:srgbClr val="00B0F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II.Murat morali bozulduğu için bu antlaşmadan sonra yerine oğlu 12 yaşındaki II.Mehmet’i bırakarak Saruhan’a(Manisa’ya)istirahata çekilmiştir.</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lide(fromBottom)">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80">
                                          <p:stCondLst>
                                            <p:cond delay="0"/>
                                          </p:stCondLst>
                                        </p:cTn>
                                        <p:tgtEl>
                                          <p:spTgt spid="5"/>
                                        </p:tgtEl>
                                      </p:cBhvr>
                                    </p:animEffect>
                                    <p:anim calcmode="lin" valueType="num">
                                      <p:cBhvr>
                                        <p:cTn id="3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1" dur="26">
                                          <p:stCondLst>
                                            <p:cond delay="650"/>
                                          </p:stCondLst>
                                        </p:cTn>
                                        <p:tgtEl>
                                          <p:spTgt spid="5"/>
                                        </p:tgtEl>
                                      </p:cBhvr>
                                      <p:to x="100000" y="60000"/>
                                    </p:animScale>
                                    <p:animScale>
                                      <p:cBhvr>
                                        <p:cTn id="42" dur="166" decel="50000">
                                          <p:stCondLst>
                                            <p:cond delay="676"/>
                                          </p:stCondLst>
                                        </p:cTn>
                                        <p:tgtEl>
                                          <p:spTgt spid="5"/>
                                        </p:tgtEl>
                                      </p:cBhvr>
                                      <p:to x="100000" y="100000"/>
                                    </p:animScale>
                                    <p:animScale>
                                      <p:cBhvr>
                                        <p:cTn id="43" dur="26">
                                          <p:stCondLst>
                                            <p:cond delay="1312"/>
                                          </p:stCondLst>
                                        </p:cTn>
                                        <p:tgtEl>
                                          <p:spTgt spid="5"/>
                                        </p:tgtEl>
                                      </p:cBhvr>
                                      <p:to x="100000" y="80000"/>
                                    </p:animScale>
                                    <p:animScale>
                                      <p:cBhvr>
                                        <p:cTn id="44" dur="166" decel="50000">
                                          <p:stCondLst>
                                            <p:cond delay="1338"/>
                                          </p:stCondLst>
                                        </p:cTn>
                                        <p:tgtEl>
                                          <p:spTgt spid="5"/>
                                        </p:tgtEl>
                                      </p:cBhvr>
                                      <p:to x="100000" y="100000"/>
                                    </p:animScale>
                                    <p:animScale>
                                      <p:cBhvr>
                                        <p:cTn id="45" dur="26">
                                          <p:stCondLst>
                                            <p:cond delay="1642"/>
                                          </p:stCondLst>
                                        </p:cTn>
                                        <p:tgtEl>
                                          <p:spTgt spid="5"/>
                                        </p:tgtEl>
                                      </p:cBhvr>
                                      <p:to x="100000" y="90000"/>
                                    </p:animScale>
                                    <p:animScale>
                                      <p:cBhvr>
                                        <p:cTn id="46" dur="166" decel="50000">
                                          <p:stCondLst>
                                            <p:cond delay="1668"/>
                                          </p:stCondLst>
                                        </p:cTn>
                                        <p:tgtEl>
                                          <p:spTgt spid="5"/>
                                        </p:tgtEl>
                                      </p:cBhvr>
                                      <p:to x="100000" y="100000"/>
                                    </p:animScale>
                                    <p:animScale>
                                      <p:cBhvr>
                                        <p:cTn id="47" dur="26">
                                          <p:stCondLst>
                                            <p:cond delay="1808"/>
                                          </p:stCondLst>
                                        </p:cTn>
                                        <p:tgtEl>
                                          <p:spTgt spid="5"/>
                                        </p:tgtEl>
                                      </p:cBhvr>
                                      <p:to x="100000" y="95000"/>
                                    </p:animScale>
                                    <p:animScale>
                                      <p:cBhvr>
                                        <p:cTn id="4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642910" y="500042"/>
            <a:ext cx="8072494" cy="1200152"/>
          </a:xfrm>
          <a:prstGeom prst="roundRect">
            <a:avLst/>
          </a:prstGeom>
          <a:solidFill>
            <a:srgbClr val="00B0F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Haçlılar Macar ve Lehliler liderliğinde Osmanlı Devletinin başında küçük yaşta bir padişahın bulunmasından yararlanarak Osmanlıyı balkanlardan atmak istediler.</a:t>
            </a:r>
            <a:endParaRPr lang="tr-TR" sz="2000" b="1" dirty="0">
              <a:solidFill>
                <a:schemeClr val="tx1"/>
              </a:solidFill>
              <a:latin typeface="Comic Sans MS" pitchFamily="66" charset="0"/>
            </a:endParaRPr>
          </a:p>
        </p:txBody>
      </p:sp>
      <p:sp>
        <p:nvSpPr>
          <p:cNvPr id="3" name="2 Sağ Ok"/>
          <p:cNvSpPr/>
          <p:nvPr/>
        </p:nvSpPr>
        <p:spPr>
          <a:xfrm>
            <a:off x="500034" y="2143116"/>
            <a:ext cx="2786082" cy="1056136"/>
          </a:xfrm>
          <a:prstGeom prst="rightArrow">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OSMANLI</a:t>
            </a:r>
            <a:endParaRPr lang="tr-TR" sz="3200" b="1" dirty="0">
              <a:solidFill>
                <a:schemeClr val="tx1"/>
              </a:solidFill>
              <a:latin typeface="Comic Sans MS" pitchFamily="66" charset="0"/>
            </a:endParaRPr>
          </a:p>
        </p:txBody>
      </p:sp>
      <p:sp>
        <p:nvSpPr>
          <p:cNvPr id="4" name="3 Patlama 2"/>
          <p:cNvSpPr/>
          <p:nvPr/>
        </p:nvSpPr>
        <p:spPr>
          <a:xfrm>
            <a:off x="3000364" y="1857364"/>
            <a:ext cx="3714776" cy="2357454"/>
          </a:xfrm>
          <a:prstGeom prst="irregularSeal2">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VARNA SAVAŞI 1444</a:t>
            </a:r>
            <a:endParaRPr lang="tr-TR" sz="2400" b="1" dirty="0">
              <a:solidFill>
                <a:schemeClr val="tx1"/>
              </a:solidFill>
              <a:latin typeface="Comic Sans MS" pitchFamily="66" charset="0"/>
            </a:endParaRPr>
          </a:p>
        </p:txBody>
      </p:sp>
      <p:sp>
        <p:nvSpPr>
          <p:cNvPr id="5" name="4 Sol Ok"/>
          <p:cNvSpPr/>
          <p:nvPr/>
        </p:nvSpPr>
        <p:spPr>
          <a:xfrm>
            <a:off x="6429388" y="2428868"/>
            <a:ext cx="2286016" cy="1143008"/>
          </a:xfrm>
          <a:prstGeom prst="leftArrow">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HAÇLILAR</a:t>
            </a:r>
            <a:endParaRPr lang="tr-TR" sz="2000" b="1" dirty="0">
              <a:solidFill>
                <a:schemeClr val="tx1"/>
              </a:solidFill>
              <a:latin typeface="Comic Sans MS" pitchFamily="66" charset="0"/>
            </a:endParaRPr>
          </a:p>
        </p:txBody>
      </p:sp>
      <p:sp>
        <p:nvSpPr>
          <p:cNvPr id="6" name="5 Dikdörtgen"/>
          <p:cNvSpPr/>
          <p:nvPr/>
        </p:nvSpPr>
        <p:spPr>
          <a:xfrm>
            <a:off x="357158" y="4714884"/>
            <a:ext cx="8358246" cy="1343028"/>
          </a:xfrm>
          <a:prstGeom prst="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II. Murat tahta tekrar geçerek savaşı kazandı.</a:t>
            </a:r>
            <a:endParaRPr lang="tr-TR" sz="28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80">
                                          <p:stCondLst>
                                            <p:cond delay="0"/>
                                          </p:stCondLst>
                                        </p:cTn>
                                        <p:tgtEl>
                                          <p:spTgt spid="3"/>
                                        </p:tgtEl>
                                      </p:cBhvr>
                                    </p:animEffect>
                                    <p:anim calcmode="lin" valueType="num">
                                      <p:cBhvr>
                                        <p:cTn id="1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gtEl>
                                      </p:cBhvr>
                                      <p:to x="100000" y="60000"/>
                                    </p:animScale>
                                    <p:animScale>
                                      <p:cBhvr>
                                        <p:cTn id="24" dur="166" decel="50000">
                                          <p:stCondLst>
                                            <p:cond delay="676"/>
                                          </p:stCondLst>
                                        </p:cTn>
                                        <p:tgtEl>
                                          <p:spTgt spid="3"/>
                                        </p:tgtEl>
                                      </p:cBhvr>
                                      <p:to x="100000" y="100000"/>
                                    </p:animScale>
                                    <p:animScale>
                                      <p:cBhvr>
                                        <p:cTn id="25" dur="26">
                                          <p:stCondLst>
                                            <p:cond delay="1312"/>
                                          </p:stCondLst>
                                        </p:cTn>
                                        <p:tgtEl>
                                          <p:spTgt spid="3"/>
                                        </p:tgtEl>
                                      </p:cBhvr>
                                      <p:to x="100000" y="80000"/>
                                    </p:animScale>
                                    <p:animScale>
                                      <p:cBhvr>
                                        <p:cTn id="26" dur="166" decel="50000">
                                          <p:stCondLst>
                                            <p:cond delay="1338"/>
                                          </p:stCondLst>
                                        </p:cTn>
                                        <p:tgtEl>
                                          <p:spTgt spid="3"/>
                                        </p:tgtEl>
                                      </p:cBhvr>
                                      <p:to x="100000" y="100000"/>
                                    </p:animScale>
                                    <p:animScale>
                                      <p:cBhvr>
                                        <p:cTn id="27" dur="26">
                                          <p:stCondLst>
                                            <p:cond delay="1642"/>
                                          </p:stCondLst>
                                        </p:cTn>
                                        <p:tgtEl>
                                          <p:spTgt spid="3"/>
                                        </p:tgtEl>
                                      </p:cBhvr>
                                      <p:to x="100000" y="90000"/>
                                    </p:animScale>
                                    <p:animScale>
                                      <p:cBhvr>
                                        <p:cTn id="28" dur="166" decel="50000">
                                          <p:stCondLst>
                                            <p:cond delay="1668"/>
                                          </p:stCondLst>
                                        </p:cTn>
                                        <p:tgtEl>
                                          <p:spTgt spid="3"/>
                                        </p:tgtEl>
                                      </p:cBhvr>
                                      <p:to x="100000" y="100000"/>
                                    </p:animScale>
                                    <p:animScale>
                                      <p:cBhvr>
                                        <p:cTn id="29" dur="26">
                                          <p:stCondLst>
                                            <p:cond delay="1808"/>
                                          </p:stCondLst>
                                        </p:cTn>
                                        <p:tgtEl>
                                          <p:spTgt spid="3"/>
                                        </p:tgtEl>
                                      </p:cBhvr>
                                      <p:to x="100000" y="95000"/>
                                    </p:animScale>
                                    <p:animScale>
                                      <p:cBhvr>
                                        <p:cTn id="30" dur="166" decel="50000">
                                          <p:stCondLst>
                                            <p:cond delay="1834"/>
                                          </p:stCondLst>
                                        </p:cTn>
                                        <p:tgtEl>
                                          <p:spTgt spid="3"/>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slide(fromBottom)">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80">
                                          <p:stCondLst>
                                            <p:cond delay="0"/>
                                          </p:stCondLst>
                                        </p:cTn>
                                        <p:tgtEl>
                                          <p:spTgt spid="6"/>
                                        </p:tgtEl>
                                      </p:cBhvr>
                                    </p:animEffect>
                                    <p:anim calcmode="lin" valueType="num">
                                      <p:cBhvr>
                                        <p:cTn id="5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5" dur="26">
                                          <p:stCondLst>
                                            <p:cond delay="650"/>
                                          </p:stCondLst>
                                        </p:cTn>
                                        <p:tgtEl>
                                          <p:spTgt spid="6"/>
                                        </p:tgtEl>
                                      </p:cBhvr>
                                      <p:to x="100000" y="60000"/>
                                    </p:animScale>
                                    <p:animScale>
                                      <p:cBhvr>
                                        <p:cTn id="56" dur="166" decel="50000">
                                          <p:stCondLst>
                                            <p:cond delay="676"/>
                                          </p:stCondLst>
                                        </p:cTn>
                                        <p:tgtEl>
                                          <p:spTgt spid="6"/>
                                        </p:tgtEl>
                                      </p:cBhvr>
                                      <p:to x="100000" y="100000"/>
                                    </p:animScale>
                                    <p:animScale>
                                      <p:cBhvr>
                                        <p:cTn id="57" dur="26">
                                          <p:stCondLst>
                                            <p:cond delay="1312"/>
                                          </p:stCondLst>
                                        </p:cTn>
                                        <p:tgtEl>
                                          <p:spTgt spid="6"/>
                                        </p:tgtEl>
                                      </p:cBhvr>
                                      <p:to x="100000" y="80000"/>
                                    </p:animScale>
                                    <p:animScale>
                                      <p:cBhvr>
                                        <p:cTn id="58" dur="166" decel="50000">
                                          <p:stCondLst>
                                            <p:cond delay="1338"/>
                                          </p:stCondLst>
                                        </p:cTn>
                                        <p:tgtEl>
                                          <p:spTgt spid="6"/>
                                        </p:tgtEl>
                                      </p:cBhvr>
                                      <p:to x="100000" y="100000"/>
                                    </p:animScale>
                                    <p:animScale>
                                      <p:cBhvr>
                                        <p:cTn id="59" dur="26">
                                          <p:stCondLst>
                                            <p:cond delay="1642"/>
                                          </p:stCondLst>
                                        </p:cTn>
                                        <p:tgtEl>
                                          <p:spTgt spid="6"/>
                                        </p:tgtEl>
                                      </p:cBhvr>
                                      <p:to x="100000" y="90000"/>
                                    </p:animScale>
                                    <p:animScale>
                                      <p:cBhvr>
                                        <p:cTn id="60" dur="166" decel="50000">
                                          <p:stCondLst>
                                            <p:cond delay="1668"/>
                                          </p:stCondLst>
                                        </p:cTn>
                                        <p:tgtEl>
                                          <p:spTgt spid="6"/>
                                        </p:tgtEl>
                                      </p:cBhvr>
                                      <p:to x="100000" y="100000"/>
                                    </p:animScale>
                                    <p:animScale>
                                      <p:cBhvr>
                                        <p:cTn id="61" dur="26">
                                          <p:stCondLst>
                                            <p:cond delay="1808"/>
                                          </p:stCondLst>
                                        </p:cTn>
                                        <p:tgtEl>
                                          <p:spTgt spid="6"/>
                                        </p:tgtEl>
                                      </p:cBhvr>
                                      <p:to x="100000" y="95000"/>
                                    </p:animScale>
                                    <p:animScale>
                                      <p:cBhvr>
                                        <p:cTn id="6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1142976" y="571480"/>
            <a:ext cx="6786610" cy="914400"/>
          </a:xfrm>
          <a:prstGeom prst="roundRect">
            <a:avLst/>
          </a:prstGeom>
          <a:solidFill>
            <a:srgbClr val="FF00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Haçlılar Varna’nın intikamını almak istediler.</a:t>
            </a:r>
            <a:endParaRPr lang="tr-TR" sz="2400" b="1" dirty="0">
              <a:solidFill>
                <a:schemeClr val="tx1"/>
              </a:solidFill>
              <a:latin typeface="Comic Sans MS" pitchFamily="66" charset="0"/>
            </a:endParaRPr>
          </a:p>
        </p:txBody>
      </p:sp>
      <p:sp>
        <p:nvSpPr>
          <p:cNvPr id="3" name="2 Sağ Ok"/>
          <p:cNvSpPr/>
          <p:nvPr/>
        </p:nvSpPr>
        <p:spPr>
          <a:xfrm>
            <a:off x="0" y="2143116"/>
            <a:ext cx="3286116" cy="1357322"/>
          </a:xfrm>
          <a:prstGeom prst="rightArrow">
            <a:avLst/>
          </a:prstGeom>
          <a:solidFill>
            <a:srgbClr val="FF99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OSMANLI</a:t>
            </a:r>
            <a:endParaRPr lang="tr-TR" sz="3600" b="1" dirty="0">
              <a:solidFill>
                <a:schemeClr val="tx1"/>
              </a:solidFill>
              <a:latin typeface="Comic Sans MS" pitchFamily="66" charset="0"/>
            </a:endParaRPr>
          </a:p>
        </p:txBody>
      </p:sp>
      <p:sp>
        <p:nvSpPr>
          <p:cNvPr id="5" name="4 Patlama 2"/>
          <p:cNvSpPr/>
          <p:nvPr/>
        </p:nvSpPr>
        <p:spPr>
          <a:xfrm>
            <a:off x="3000364" y="1785926"/>
            <a:ext cx="4000528" cy="2714644"/>
          </a:xfrm>
          <a:prstGeom prst="irregularSeal2">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  1448</a:t>
            </a:r>
            <a:r>
              <a:rPr lang="tr-TR" sz="2400" b="1" dirty="0" smtClean="0">
                <a:solidFill>
                  <a:schemeClr val="tx1"/>
                </a:solidFill>
                <a:latin typeface="Comic Sans MS" pitchFamily="66" charset="0"/>
              </a:rPr>
              <a:t> </a:t>
            </a:r>
          </a:p>
          <a:p>
            <a:pPr algn="ctr"/>
            <a:r>
              <a:rPr lang="tr-TR" sz="2000" b="1" dirty="0" smtClean="0">
                <a:solidFill>
                  <a:schemeClr val="tx1"/>
                </a:solidFill>
                <a:latin typeface="Comic Sans MS" pitchFamily="66" charset="0"/>
              </a:rPr>
              <a:t>  II. KOSOVA SAVAŞI</a:t>
            </a:r>
            <a:endParaRPr lang="tr-TR" sz="2000" b="1" dirty="0">
              <a:solidFill>
                <a:schemeClr val="tx1"/>
              </a:solidFill>
              <a:latin typeface="Comic Sans MS" pitchFamily="66" charset="0"/>
            </a:endParaRPr>
          </a:p>
        </p:txBody>
      </p:sp>
      <p:sp>
        <p:nvSpPr>
          <p:cNvPr id="6" name="5 Sol Ok"/>
          <p:cNvSpPr/>
          <p:nvPr/>
        </p:nvSpPr>
        <p:spPr>
          <a:xfrm>
            <a:off x="6643702" y="2428868"/>
            <a:ext cx="2286016" cy="1143008"/>
          </a:xfrm>
          <a:prstGeom prst="leftArrow">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HAÇLILAR</a:t>
            </a:r>
            <a:endParaRPr lang="tr-TR" sz="2400" b="1" dirty="0">
              <a:solidFill>
                <a:schemeClr val="tx1"/>
              </a:solidFill>
              <a:latin typeface="Comic Sans MS" pitchFamily="66" charset="0"/>
            </a:endParaRPr>
          </a:p>
        </p:txBody>
      </p:sp>
      <p:sp>
        <p:nvSpPr>
          <p:cNvPr id="7" name="6 Yuvarlatılmış Dikdörtgen"/>
          <p:cNvSpPr/>
          <p:nvPr/>
        </p:nvSpPr>
        <p:spPr>
          <a:xfrm>
            <a:off x="428596" y="4572008"/>
            <a:ext cx="8215370" cy="2000264"/>
          </a:xfrm>
          <a:prstGeom prst="roundRect">
            <a:avLst/>
          </a:prstGeom>
          <a:solidFill>
            <a:srgbClr val="00CC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Osmanlı savaşı kazandı.</a:t>
            </a:r>
          </a:p>
          <a:p>
            <a:pPr algn="ctr"/>
            <a:r>
              <a:rPr lang="tr-TR" sz="2400" b="1" dirty="0" smtClean="0">
                <a:solidFill>
                  <a:schemeClr val="tx1"/>
                </a:solidFill>
                <a:latin typeface="Comic Sans MS" pitchFamily="66" charset="0"/>
              </a:rPr>
              <a:t>Haçlıların Balkanları alma umudu sona erdi</a:t>
            </a:r>
          </a:p>
          <a:p>
            <a:pPr algn="ctr"/>
            <a:r>
              <a:rPr lang="tr-TR" sz="2400" b="1" dirty="0" smtClean="0">
                <a:solidFill>
                  <a:schemeClr val="tx1"/>
                </a:solidFill>
                <a:latin typeface="Comic Sans MS" pitchFamily="66" charset="0"/>
              </a:rPr>
              <a:t>Haçlılar savunmaya Osmanlı taarruza geçti.</a:t>
            </a:r>
          </a:p>
          <a:p>
            <a:pPr algn="ctr"/>
            <a:r>
              <a:rPr lang="tr-TR" sz="2400" b="1" dirty="0" smtClean="0">
                <a:solidFill>
                  <a:schemeClr val="tx1"/>
                </a:solidFill>
                <a:latin typeface="Comic Sans MS" pitchFamily="66" charset="0"/>
              </a:rPr>
              <a:t>OSMANLI BALKANLARA KESİN OLARAK YERLEŞTİ.</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style.rotation</p:attrName>
                                        </p:attrNameLst>
                                      </p:cBhvr>
                                      <p:tavLst>
                                        <p:tav tm="0">
                                          <p:val>
                                            <p:fltVal val="720"/>
                                          </p:val>
                                        </p:tav>
                                        <p:tav tm="100000">
                                          <p:val>
                                            <p:fltVal val="0"/>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anim calcmode="lin" valueType="num">
                                      <p:cBhvr>
                                        <p:cTn id="15"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80">
                                          <p:stCondLst>
                                            <p:cond delay="0"/>
                                          </p:stCondLst>
                                        </p:cTn>
                                        <p:tgtEl>
                                          <p:spTgt spid="5"/>
                                        </p:tgtEl>
                                      </p:cBhvr>
                                    </p:animEffect>
                                    <p:anim calcmode="lin" valueType="num">
                                      <p:cBhvr>
                                        <p:cTn id="3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5" dur="26">
                                          <p:stCondLst>
                                            <p:cond delay="650"/>
                                          </p:stCondLst>
                                        </p:cTn>
                                        <p:tgtEl>
                                          <p:spTgt spid="5"/>
                                        </p:tgtEl>
                                      </p:cBhvr>
                                      <p:to x="100000" y="60000"/>
                                    </p:animScale>
                                    <p:animScale>
                                      <p:cBhvr>
                                        <p:cTn id="36" dur="166" decel="50000">
                                          <p:stCondLst>
                                            <p:cond delay="676"/>
                                          </p:stCondLst>
                                        </p:cTn>
                                        <p:tgtEl>
                                          <p:spTgt spid="5"/>
                                        </p:tgtEl>
                                      </p:cBhvr>
                                      <p:to x="100000" y="100000"/>
                                    </p:animScale>
                                    <p:animScale>
                                      <p:cBhvr>
                                        <p:cTn id="37" dur="26">
                                          <p:stCondLst>
                                            <p:cond delay="1312"/>
                                          </p:stCondLst>
                                        </p:cTn>
                                        <p:tgtEl>
                                          <p:spTgt spid="5"/>
                                        </p:tgtEl>
                                      </p:cBhvr>
                                      <p:to x="100000" y="80000"/>
                                    </p:animScale>
                                    <p:animScale>
                                      <p:cBhvr>
                                        <p:cTn id="38" dur="166" decel="50000">
                                          <p:stCondLst>
                                            <p:cond delay="1338"/>
                                          </p:stCondLst>
                                        </p:cTn>
                                        <p:tgtEl>
                                          <p:spTgt spid="5"/>
                                        </p:tgtEl>
                                      </p:cBhvr>
                                      <p:to x="100000" y="100000"/>
                                    </p:animScale>
                                    <p:animScale>
                                      <p:cBhvr>
                                        <p:cTn id="39" dur="26">
                                          <p:stCondLst>
                                            <p:cond delay="1642"/>
                                          </p:stCondLst>
                                        </p:cTn>
                                        <p:tgtEl>
                                          <p:spTgt spid="5"/>
                                        </p:tgtEl>
                                      </p:cBhvr>
                                      <p:to x="100000" y="90000"/>
                                    </p:animScale>
                                    <p:animScale>
                                      <p:cBhvr>
                                        <p:cTn id="40" dur="166" decel="50000">
                                          <p:stCondLst>
                                            <p:cond delay="1668"/>
                                          </p:stCondLst>
                                        </p:cTn>
                                        <p:tgtEl>
                                          <p:spTgt spid="5"/>
                                        </p:tgtEl>
                                      </p:cBhvr>
                                      <p:to x="100000" y="100000"/>
                                    </p:animScale>
                                    <p:animScale>
                                      <p:cBhvr>
                                        <p:cTn id="41" dur="26">
                                          <p:stCondLst>
                                            <p:cond delay="1808"/>
                                          </p:stCondLst>
                                        </p:cTn>
                                        <p:tgtEl>
                                          <p:spTgt spid="5"/>
                                        </p:tgtEl>
                                      </p:cBhvr>
                                      <p:to x="100000" y="95000"/>
                                    </p:animScale>
                                    <p:animScale>
                                      <p:cBhvr>
                                        <p:cTn id="42" dur="166" decel="50000">
                                          <p:stCondLst>
                                            <p:cond delay="1834"/>
                                          </p:stCondLst>
                                        </p:cTn>
                                        <p:tgtEl>
                                          <p:spTgt spid="5"/>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500034" y="1928802"/>
            <a:ext cx="8215370" cy="2000264"/>
          </a:xfrm>
          <a:prstGeom prst="roundRect">
            <a:avLst/>
          </a:prstGeom>
          <a:solidFill>
            <a:schemeClr val="accent2"/>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bg1">
                    <a:lumMod val="95000"/>
                  </a:schemeClr>
                </a:solidFill>
                <a:effectLst>
                  <a:outerShdw blurRad="38100" dist="38100" dir="2700000" algn="tl">
                    <a:srgbClr val="000000">
                      <a:alpha val="43137"/>
                    </a:srgbClr>
                  </a:outerShdw>
                </a:effectLst>
                <a:latin typeface="Comic Sans MS" pitchFamily="66" charset="0"/>
              </a:rPr>
              <a:t>Fatih Sultan Mehmet’in İstanbul’u fethiyle YÜKSELME DEVRİ başladı.</a:t>
            </a:r>
            <a:endParaRPr lang="tr-TR" sz="2400" b="1" dirty="0">
              <a:solidFill>
                <a:schemeClr val="bg1">
                  <a:lumMod val="95000"/>
                </a:schemeClr>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zeyr\Desktop\kayi1.jpg"/>
          <p:cNvPicPr>
            <a:picLocks noChangeAspect="1" noChangeArrowheads="1"/>
          </p:cNvPicPr>
          <p:nvPr/>
        </p:nvPicPr>
        <p:blipFill>
          <a:blip r:embed="rId2" cstate="print"/>
          <a:srcRect/>
          <a:stretch>
            <a:fillRect/>
          </a:stretch>
        </p:blipFill>
        <p:spPr bwMode="auto">
          <a:xfrm>
            <a:off x="642910" y="357167"/>
            <a:ext cx="7715304" cy="5072098"/>
          </a:xfrm>
          <a:prstGeom prst="rect">
            <a:avLst/>
          </a:prstGeom>
          <a:ln w="228600" cap="sq" cmpd="thickThin">
            <a:solidFill>
              <a:srgbClr val="000000"/>
            </a:solidFill>
            <a:prstDash val="solid"/>
            <a:miter lim="800000"/>
          </a:ln>
          <a:effectLst>
            <a:innerShdw blurRad="76200">
              <a:srgbClr val="000000"/>
            </a:innerShdw>
          </a:effectLst>
        </p:spPr>
      </p:pic>
      <p:sp>
        <p:nvSpPr>
          <p:cNvPr id="3" name="2 Dikdörtgen"/>
          <p:cNvSpPr/>
          <p:nvPr/>
        </p:nvSpPr>
        <p:spPr>
          <a:xfrm>
            <a:off x="428596" y="5715016"/>
            <a:ext cx="8143932" cy="914400"/>
          </a:xfrm>
          <a:prstGeom prst="rect">
            <a:avLst/>
          </a:prstGeom>
          <a:solidFill>
            <a:srgbClr val="00B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BEYLİĞİN BAŞINDA ERTUĞRUL GAZİ VARDI .O ÖLDÜKTEN SONRA BAŞA OSMAN BEY GEÇTİ</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from="(-#ppt_w/2)" to="(#ppt_x)" calcmode="lin" valueType="num">
                                      <p:cBhvr>
                                        <p:cTn id="25" dur="600" fill="hold">
                                          <p:stCondLst>
                                            <p:cond delay="0"/>
                                          </p:stCondLst>
                                        </p:cTn>
                                        <p:tgtEl>
                                          <p:spTgt spid="3"/>
                                        </p:tgtEl>
                                        <p:attrNameLst>
                                          <p:attrName>ppt_x</p:attrName>
                                        </p:attrNameLst>
                                      </p:cBhvr>
                                    </p:anim>
                                    <p:anim from="0" to="-1.0" calcmode="lin" valueType="num">
                                      <p:cBhvr>
                                        <p:cTn id="26" dur="200" decel="50000" autoRev="1" fill="hold">
                                          <p:stCondLst>
                                            <p:cond delay="600"/>
                                          </p:stCondLst>
                                        </p:cTn>
                                        <p:tgtEl>
                                          <p:spTgt spid="3"/>
                                        </p:tgtEl>
                                        <p:attrNameLst>
                                          <p:attrName>xshear</p:attrName>
                                        </p:attrNameLst>
                                      </p:cBhvr>
                                    </p:anim>
                                    <p:animScale>
                                      <p:cBhvr>
                                        <p:cTn id="27" dur="200" decel="100000" autoRev="1" fill="hold">
                                          <p:stCondLst>
                                            <p:cond delay="600"/>
                                          </p:stCondLst>
                                        </p:cTn>
                                        <p:tgtEl>
                                          <p:spTgt spid="3"/>
                                        </p:tgtEl>
                                      </p:cBhvr>
                                      <p:from x="100000" y="100000"/>
                                      <p:to x="80000" y="100000"/>
                                    </p:animScale>
                                    <p:anim by="(#ppt_h/3+#ppt_w*0.1)" calcmode="lin" valueType="num">
                                      <p:cBhvr additive="sum">
                                        <p:cTn id="28"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785786" y="428604"/>
            <a:ext cx="7715304" cy="914400"/>
          </a:xfrm>
          <a:prstGeom prst="roundRect">
            <a:avLst>
              <a:gd name="adj" fmla="val 16667"/>
            </a:avLst>
          </a:prstGeom>
          <a:solidFill>
            <a:schemeClr val="accent6">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latin typeface="Comic Sans MS" pitchFamily="66" charset="0"/>
              </a:rPr>
              <a:t>OSMAN BEY  DÖNEMİ</a:t>
            </a:r>
            <a:endParaRPr lang="tr-TR" sz="4000" b="1" dirty="0">
              <a:solidFill>
                <a:schemeClr val="tx1"/>
              </a:solidFill>
              <a:latin typeface="Comic Sans MS" pitchFamily="66" charset="0"/>
            </a:endParaRPr>
          </a:p>
        </p:txBody>
      </p:sp>
      <p:pic>
        <p:nvPicPr>
          <p:cNvPr id="36866" name="Picture 2" descr="C:\Users\Uzeyr\Desktop\osman_gazi.jpg"/>
          <p:cNvPicPr>
            <a:picLocks noChangeAspect="1" noChangeArrowheads="1"/>
          </p:cNvPicPr>
          <p:nvPr/>
        </p:nvPicPr>
        <p:blipFill>
          <a:blip r:embed="rId2" cstate="print"/>
          <a:srcRect/>
          <a:stretch>
            <a:fillRect/>
          </a:stretch>
        </p:blipFill>
        <p:spPr bwMode="auto">
          <a:xfrm>
            <a:off x="857224" y="1714488"/>
            <a:ext cx="7643866" cy="478157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nodeType="clickEffect">
                                  <p:stCondLst>
                                    <p:cond delay="0"/>
                                  </p:stCondLst>
                                  <p:childTnLst>
                                    <p:set>
                                      <p:cBhvr>
                                        <p:cTn id="15" dur="1" fill="hold">
                                          <p:stCondLst>
                                            <p:cond delay="0"/>
                                          </p:stCondLst>
                                        </p:cTn>
                                        <p:tgtEl>
                                          <p:spTgt spid="36866"/>
                                        </p:tgtEl>
                                        <p:attrNameLst>
                                          <p:attrName>style.visibility</p:attrName>
                                        </p:attrNameLst>
                                      </p:cBhvr>
                                      <p:to>
                                        <p:strVal val="visible"/>
                                      </p:to>
                                    </p:set>
                                    <p:animEffect transition="in" filter="fade">
                                      <p:cBhvr>
                                        <p:cTn id="16" dur="800" decel="100000"/>
                                        <p:tgtEl>
                                          <p:spTgt spid="36866"/>
                                        </p:tgtEl>
                                      </p:cBhvr>
                                    </p:animEffect>
                                    <p:anim calcmode="lin" valueType="num">
                                      <p:cBhvr>
                                        <p:cTn id="17" dur="800" decel="100000" fill="hold"/>
                                        <p:tgtEl>
                                          <p:spTgt spid="36866"/>
                                        </p:tgtEl>
                                        <p:attrNameLst>
                                          <p:attrName>style.rotation</p:attrName>
                                        </p:attrNameLst>
                                      </p:cBhvr>
                                      <p:tavLst>
                                        <p:tav tm="0">
                                          <p:val>
                                            <p:fltVal val="-90"/>
                                          </p:val>
                                        </p:tav>
                                        <p:tav tm="100000">
                                          <p:val>
                                            <p:fltVal val="0"/>
                                          </p:val>
                                        </p:tav>
                                      </p:tavLst>
                                    </p:anim>
                                    <p:anim calcmode="lin" valueType="num">
                                      <p:cBhvr>
                                        <p:cTn id="18" dur="800" decel="100000" fill="hold"/>
                                        <p:tgtEl>
                                          <p:spTgt spid="36866"/>
                                        </p:tgtEl>
                                        <p:attrNameLst>
                                          <p:attrName>ppt_x</p:attrName>
                                        </p:attrNameLst>
                                      </p:cBhvr>
                                      <p:tavLst>
                                        <p:tav tm="0">
                                          <p:val>
                                            <p:strVal val="#ppt_x+0.4"/>
                                          </p:val>
                                        </p:tav>
                                        <p:tav tm="100000">
                                          <p:val>
                                            <p:strVal val="#ppt_x-0.05"/>
                                          </p:val>
                                        </p:tav>
                                      </p:tavLst>
                                    </p:anim>
                                    <p:anim calcmode="lin" valueType="num">
                                      <p:cBhvr>
                                        <p:cTn id="19" dur="800" decel="100000" fill="hold"/>
                                        <p:tgtEl>
                                          <p:spTgt spid="3686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686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686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forumalew.org/attachments/30309d1418975808/osman-bey-d-nemi-osmanli-haritasi.jpg"/>
          <p:cNvPicPr>
            <a:picLocks noChangeAspect="1" noChangeArrowheads="1"/>
          </p:cNvPicPr>
          <p:nvPr/>
        </p:nvPicPr>
        <p:blipFill>
          <a:blip r:embed="rId2" cstate="print"/>
          <a:srcRect/>
          <a:stretch>
            <a:fillRect/>
          </a:stretch>
        </p:blipFill>
        <p:spPr bwMode="auto">
          <a:xfrm>
            <a:off x="0" y="0"/>
            <a:ext cx="8929718" cy="6858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Yuvarlatılmış Dikdörtgen"/>
          <p:cNvSpPr/>
          <p:nvPr/>
        </p:nvSpPr>
        <p:spPr>
          <a:xfrm>
            <a:off x="857224" y="714356"/>
            <a:ext cx="7786742" cy="1071570"/>
          </a:xfrm>
          <a:prstGeom prst="roundRect">
            <a:avLst/>
          </a:prstGeom>
          <a:solidFill>
            <a:srgbClr val="DD2F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Türkmen beylerinin desteğini alarak beyliğin başına geçti.</a:t>
            </a:r>
          </a:p>
          <a:p>
            <a:pPr algn="ctr"/>
            <a:endParaRPr lang="tr-TR" sz="2400" b="1" dirty="0">
              <a:solidFill>
                <a:schemeClr val="tx1"/>
              </a:solidFill>
              <a:latin typeface="Comic Sans MS" pitchFamily="66" charset="0"/>
            </a:endParaRPr>
          </a:p>
        </p:txBody>
      </p:sp>
      <p:sp>
        <p:nvSpPr>
          <p:cNvPr id="4" name="3 Yuvarlatılmış Dikdörtgen"/>
          <p:cNvSpPr/>
          <p:nvPr/>
        </p:nvSpPr>
        <p:spPr>
          <a:xfrm>
            <a:off x="857224" y="1928802"/>
            <a:ext cx="7715304" cy="1357322"/>
          </a:xfrm>
          <a:prstGeom prst="roundRect">
            <a:avLst/>
          </a:prstGeom>
          <a:solidFill>
            <a:srgbClr val="00B0F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Merkezi yönetimi sağlamak ve beyliğin parçalanmasını önlemek için kendisine muhalefet eden amcası Dündar beyi öldürttü.</a:t>
            </a:r>
          </a:p>
          <a:p>
            <a:pPr algn="ctr"/>
            <a:endParaRPr lang="tr-TR" sz="2400" b="1" dirty="0">
              <a:solidFill>
                <a:schemeClr val="tx1"/>
              </a:solidFill>
              <a:latin typeface="Comic Sans MS" pitchFamily="66" charset="0"/>
            </a:endParaRPr>
          </a:p>
        </p:txBody>
      </p:sp>
      <p:sp>
        <p:nvSpPr>
          <p:cNvPr id="5" name="4 Yuvarlatılmış Dikdörtgen"/>
          <p:cNvSpPr/>
          <p:nvPr/>
        </p:nvSpPr>
        <p:spPr>
          <a:xfrm>
            <a:off x="857224" y="3500438"/>
            <a:ext cx="7643866" cy="914400"/>
          </a:xfrm>
          <a:prstGeom prst="round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tr-TR" sz="2400" b="1" dirty="0" smtClean="0">
              <a:solidFill>
                <a:schemeClr val="tx1"/>
              </a:solidFill>
              <a:latin typeface="Comic Sans MS" pitchFamily="66" charset="0"/>
            </a:endParaRPr>
          </a:p>
          <a:p>
            <a:pPr lvl="0" algn="ctr"/>
            <a:r>
              <a:rPr lang="tr-TR" sz="2400" b="1" dirty="0" smtClean="0">
                <a:solidFill>
                  <a:schemeClr val="tx1"/>
                </a:solidFill>
                <a:latin typeface="Comic Sans MS" pitchFamily="66" charset="0"/>
              </a:rPr>
              <a:t>Ahi lideri Şeyh </a:t>
            </a:r>
            <a:r>
              <a:rPr lang="tr-TR" sz="2400" b="1" dirty="0" err="1" smtClean="0">
                <a:solidFill>
                  <a:schemeClr val="tx1"/>
                </a:solidFill>
                <a:latin typeface="Comic Sans MS" pitchFamily="66" charset="0"/>
              </a:rPr>
              <a:t>Edebali’nin</a:t>
            </a:r>
            <a:r>
              <a:rPr lang="tr-TR" sz="2400" b="1" dirty="0" smtClean="0">
                <a:solidFill>
                  <a:schemeClr val="tx1"/>
                </a:solidFill>
                <a:latin typeface="Comic Sans MS" pitchFamily="66" charset="0"/>
              </a:rPr>
              <a:t> kızı ile evlendi ve ahilerin desteğini aldı. </a:t>
            </a:r>
          </a:p>
          <a:p>
            <a:pPr algn="ctr"/>
            <a:endParaRPr lang="tr-TR" dirty="0"/>
          </a:p>
        </p:txBody>
      </p:sp>
      <p:sp>
        <p:nvSpPr>
          <p:cNvPr id="6" name="5 Yuvarlatılmış Dikdörtgen"/>
          <p:cNvSpPr/>
          <p:nvPr/>
        </p:nvSpPr>
        <p:spPr>
          <a:xfrm>
            <a:off x="928662" y="4929198"/>
            <a:ext cx="7572428" cy="1700218"/>
          </a:xfrm>
          <a:prstGeom prst="round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b="1" dirty="0" err="1" smtClean="0">
                <a:solidFill>
                  <a:schemeClr val="tx1"/>
                </a:solidFill>
                <a:latin typeface="Comic Sans MS" pitchFamily="66" charset="0"/>
              </a:rPr>
              <a:t>Karacahisar</a:t>
            </a:r>
            <a:r>
              <a:rPr lang="tr-TR" sz="3200" b="1" dirty="0" smtClean="0">
                <a:solidFill>
                  <a:schemeClr val="tx1"/>
                </a:solidFill>
                <a:latin typeface="Comic Sans MS" pitchFamily="66" charset="0"/>
              </a:rPr>
              <a:t>, </a:t>
            </a:r>
            <a:r>
              <a:rPr lang="tr-TR" sz="3200" b="1" dirty="0" err="1" smtClean="0">
                <a:solidFill>
                  <a:schemeClr val="tx1"/>
                </a:solidFill>
                <a:latin typeface="Comic Sans MS" pitchFamily="66" charset="0"/>
              </a:rPr>
              <a:t>Lefke</a:t>
            </a:r>
            <a:r>
              <a:rPr lang="tr-TR" sz="3200" b="1" dirty="0" smtClean="0">
                <a:solidFill>
                  <a:schemeClr val="tx1"/>
                </a:solidFill>
                <a:latin typeface="Comic Sans MS" pitchFamily="66" charset="0"/>
              </a:rPr>
              <a:t>, Göynük, Taraklı, Bilecik, </a:t>
            </a:r>
            <a:r>
              <a:rPr lang="tr-TR" sz="3200" b="1" dirty="0" err="1" smtClean="0">
                <a:solidFill>
                  <a:schemeClr val="tx1"/>
                </a:solidFill>
                <a:latin typeface="Comic Sans MS" pitchFamily="66" charset="0"/>
              </a:rPr>
              <a:t>Yarhisar</a:t>
            </a:r>
            <a:r>
              <a:rPr lang="tr-TR" sz="3200" b="1" dirty="0" smtClean="0">
                <a:solidFill>
                  <a:schemeClr val="tx1"/>
                </a:solidFill>
                <a:latin typeface="Comic Sans MS" pitchFamily="66" charset="0"/>
              </a:rPr>
              <a:t>, İnegöl Bizans’tan alındı.</a:t>
            </a:r>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80">
                                          <p:stCondLst>
                                            <p:cond delay="0"/>
                                          </p:stCondLst>
                                        </p:cTn>
                                        <p:tgtEl>
                                          <p:spTgt spid="5"/>
                                        </p:tgtEl>
                                      </p:cBhvr>
                                    </p:animEffect>
                                    <p:anim calcmode="lin" valueType="num">
                                      <p:cBhvr>
                                        <p:cTn id="2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3" dur="26">
                                          <p:stCondLst>
                                            <p:cond delay="650"/>
                                          </p:stCondLst>
                                        </p:cTn>
                                        <p:tgtEl>
                                          <p:spTgt spid="5"/>
                                        </p:tgtEl>
                                      </p:cBhvr>
                                      <p:to x="100000" y="60000"/>
                                    </p:animScale>
                                    <p:animScale>
                                      <p:cBhvr>
                                        <p:cTn id="34" dur="166" decel="50000">
                                          <p:stCondLst>
                                            <p:cond delay="676"/>
                                          </p:stCondLst>
                                        </p:cTn>
                                        <p:tgtEl>
                                          <p:spTgt spid="5"/>
                                        </p:tgtEl>
                                      </p:cBhvr>
                                      <p:to x="100000" y="100000"/>
                                    </p:animScale>
                                    <p:animScale>
                                      <p:cBhvr>
                                        <p:cTn id="35" dur="26">
                                          <p:stCondLst>
                                            <p:cond delay="1312"/>
                                          </p:stCondLst>
                                        </p:cTn>
                                        <p:tgtEl>
                                          <p:spTgt spid="5"/>
                                        </p:tgtEl>
                                      </p:cBhvr>
                                      <p:to x="100000" y="80000"/>
                                    </p:animScale>
                                    <p:animScale>
                                      <p:cBhvr>
                                        <p:cTn id="36" dur="166" decel="50000">
                                          <p:stCondLst>
                                            <p:cond delay="1338"/>
                                          </p:stCondLst>
                                        </p:cTn>
                                        <p:tgtEl>
                                          <p:spTgt spid="5"/>
                                        </p:tgtEl>
                                      </p:cBhvr>
                                      <p:to x="100000" y="100000"/>
                                    </p:animScale>
                                    <p:animScale>
                                      <p:cBhvr>
                                        <p:cTn id="37" dur="26">
                                          <p:stCondLst>
                                            <p:cond delay="1642"/>
                                          </p:stCondLst>
                                        </p:cTn>
                                        <p:tgtEl>
                                          <p:spTgt spid="5"/>
                                        </p:tgtEl>
                                      </p:cBhvr>
                                      <p:to x="100000" y="90000"/>
                                    </p:animScale>
                                    <p:animScale>
                                      <p:cBhvr>
                                        <p:cTn id="38" dur="166" decel="50000">
                                          <p:stCondLst>
                                            <p:cond delay="1668"/>
                                          </p:stCondLst>
                                        </p:cTn>
                                        <p:tgtEl>
                                          <p:spTgt spid="5"/>
                                        </p:tgtEl>
                                      </p:cBhvr>
                                      <p:to x="100000" y="100000"/>
                                    </p:animScale>
                                    <p:animScale>
                                      <p:cBhvr>
                                        <p:cTn id="39" dur="26">
                                          <p:stCondLst>
                                            <p:cond delay="1808"/>
                                          </p:stCondLst>
                                        </p:cTn>
                                        <p:tgtEl>
                                          <p:spTgt spid="5"/>
                                        </p:tgtEl>
                                      </p:cBhvr>
                                      <p:to x="100000" y="95000"/>
                                    </p:animScale>
                                    <p:animScale>
                                      <p:cBhvr>
                                        <p:cTn id="40" dur="166" decel="50000">
                                          <p:stCondLst>
                                            <p:cond delay="1834"/>
                                          </p:stCondLst>
                                        </p:cTn>
                                        <p:tgtEl>
                                          <p:spTgt spid="5"/>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Uzeyr\Desktop\Osmanli-Beyligi.jpg"/>
          <p:cNvPicPr>
            <a:picLocks noChangeAspect="1" noChangeArrowheads="1"/>
          </p:cNvPicPr>
          <p:nvPr/>
        </p:nvPicPr>
        <p:blipFill>
          <a:blip r:embed="rId2" cstate="print"/>
          <a:srcRect/>
          <a:stretch>
            <a:fillRect/>
          </a:stretch>
        </p:blipFill>
        <p:spPr bwMode="auto">
          <a:xfrm>
            <a:off x="285720" y="285728"/>
            <a:ext cx="8643998" cy="628654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down)">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TotalTime>
  <Words>1580</Words>
  <PresentationFormat>Ekran Gösterisi (4:3)</PresentationFormat>
  <Paragraphs>239</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2016-09-26T12:42:46Z</dcterms:created>
  <dcterms:modified xsi:type="dcterms:W3CDTF">2018-01-14T09:31:44Z</dcterms:modified>
  <cp:category>www.sorubak.com</cp:category>
</cp:coreProperties>
</file>