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5" r:id="rId29"/>
    <p:sldId id="288" r:id="rId30"/>
    <p:sldId id="290" r:id="rId31"/>
    <p:sldId id="289" r:id="rId32"/>
    <p:sldId id="291" r:id="rId33"/>
    <p:sldId id="292"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28" autoAdjust="0"/>
    <p:restoredTop sz="95024" autoAdjust="0"/>
  </p:normalViewPr>
  <p:slideViewPr>
    <p:cSldViewPr>
      <p:cViewPr varScale="1">
        <p:scale>
          <a:sx n="116" d="100"/>
          <a:sy n="116" d="100"/>
        </p:scale>
        <p:origin x="-148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D8414-51F3-4006-9F01-A9B4721665DB}" type="datetimeFigureOut">
              <a:rPr lang="tr-TR" smtClean="0"/>
              <a:pPr/>
              <a:t>12/01/2018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BB8B73-323A-49B4-B1D7-1755F0CE54D0}" type="slidenum">
              <a:rPr lang="tr-TR" smtClean="0"/>
              <a:pPr/>
              <a:t>‹#›</a:t>
            </a:fld>
            <a:endParaRPr lang="tr-TR"/>
          </a:p>
        </p:txBody>
      </p:sp>
    </p:spTree>
    <p:extLst>
      <p:ext uri="{BB962C8B-B14F-4D97-AF65-F5344CB8AC3E}">
        <p14:creationId xmlns:p14="http://schemas.microsoft.com/office/powerpoint/2010/main" xmlns="" val="2966625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1</a:t>
            </a:fld>
            <a:endParaRPr lang="tr-TR"/>
          </a:p>
        </p:txBody>
      </p:sp>
    </p:spTree>
    <p:extLst>
      <p:ext uri="{BB962C8B-B14F-4D97-AF65-F5344CB8AC3E}">
        <p14:creationId xmlns:p14="http://schemas.microsoft.com/office/powerpoint/2010/main" xmlns="" val="1437877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6</a:t>
            </a:fld>
            <a:endParaRPr lang="tr-TR"/>
          </a:p>
        </p:txBody>
      </p:sp>
    </p:spTree>
    <p:extLst>
      <p:ext uri="{BB962C8B-B14F-4D97-AF65-F5344CB8AC3E}">
        <p14:creationId xmlns:p14="http://schemas.microsoft.com/office/powerpoint/2010/main" xmlns="" val="4173025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11</a:t>
            </a:fld>
            <a:endParaRPr lang="tr-TR"/>
          </a:p>
        </p:txBody>
      </p:sp>
    </p:spTree>
    <p:extLst>
      <p:ext uri="{BB962C8B-B14F-4D97-AF65-F5344CB8AC3E}">
        <p14:creationId xmlns:p14="http://schemas.microsoft.com/office/powerpoint/2010/main" xmlns="" val="3144461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17</a:t>
            </a:fld>
            <a:endParaRPr lang="tr-TR"/>
          </a:p>
        </p:txBody>
      </p:sp>
    </p:spTree>
    <p:extLst>
      <p:ext uri="{BB962C8B-B14F-4D97-AF65-F5344CB8AC3E}">
        <p14:creationId xmlns:p14="http://schemas.microsoft.com/office/powerpoint/2010/main" xmlns="" val="2879095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24</a:t>
            </a:fld>
            <a:endParaRPr lang="tr-TR"/>
          </a:p>
        </p:txBody>
      </p:sp>
    </p:spTree>
    <p:extLst>
      <p:ext uri="{BB962C8B-B14F-4D97-AF65-F5344CB8AC3E}">
        <p14:creationId xmlns:p14="http://schemas.microsoft.com/office/powerpoint/2010/main" xmlns="" val="4120013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2BB8B73-323A-49B4-B1D7-1755F0CE54D0}" type="slidenum">
              <a:rPr lang="tr-TR" smtClean="0"/>
              <a:pPr/>
              <a:t>32</a:t>
            </a:fld>
            <a:endParaRPr lang="tr-TR"/>
          </a:p>
        </p:txBody>
      </p:sp>
    </p:spTree>
    <p:extLst>
      <p:ext uri="{BB962C8B-B14F-4D97-AF65-F5344CB8AC3E}">
        <p14:creationId xmlns:p14="http://schemas.microsoft.com/office/powerpoint/2010/main" xmlns="" val="2810882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smtClean="0"/>
              <a:t>Asıl başlık stili için tıklatın</a:t>
            </a:r>
            <a:endParaRPr kumimoji="0" lang="en-US"/>
          </a:p>
        </p:txBody>
      </p:sp>
      <p:sp>
        <p:nvSpPr>
          <p:cNvPr id="28" name="27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187C7910-8641-45A7-A99E-70C13392D96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237D977-F22E-42BF-99FD-D353801FF5CA}" type="datetimeFigureOut">
              <a:rPr lang="tr-TR" smtClean="0"/>
              <a:pPr/>
              <a:t>12/01/2018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87C7910-8641-45A7-A99E-70C13392D963}" type="slidenum">
              <a:rPr lang="tr-TR" smtClean="0"/>
              <a:pPr/>
              <a:t>‹#›</a:t>
            </a:fld>
            <a:endParaRPr lang="tr-TR"/>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237D977-F22E-42BF-99FD-D353801FF5CA}" type="datetimeFigureOut">
              <a:rPr lang="tr-TR" smtClean="0"/>
              <a:pPr/>
              <a:t>12/01/2018</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87C7910-8641-45A7-A99E-70C13392D963}"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Bar/>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42844" y="2143116"/>
            <a:ext cx="8786874" cy="2100276"/>
          </a:xfrm>
        </p:spPr>
        <p:txBody>
          <a:bodyPr>
            <a:noAutofit/>
          </a:bodyPr>
          <a:lstStyle/>
          <a:p>
            <a:r>
              <a:rPr lang="tr-TR" sz="11000" b="1" i="1" dirty="0" smtClean="0">
                <a:latin typeface="Times New Roman" pitchFamily="18" charset="0"/>
                <a:cs typeface="Times New Roman" pitchFamily="18" charset="0"/>
              </a:rPr>
              <a:t>MESLEKLER</a:t>
            </a:r>
            <a:endParaRPr lang="tr-TR" sz="11000" b="1" i="1"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1200" fill="hold">
                                          <p:stCondLst>
                                            <p:cond delay="0"/>
                                          </p:stCondLst>
                                        </p:cTn>
                                        <p:tgtEl>
                                          <p:spTgt spid="2"/>
                                        </p:tgtEl>
                                        <p:attrNameLst>
                                          <p:attrName>ppt_x</p:attrName>
                                        </p:attrNameLst>
                                      </p:cBhvr>
                                    </p:anim>
                                    <p:anim from="0" to="-1.0" calcmode="lin" valueType="num">
                                      <p:cBhvr>
                                        <p:cTn id="8" dur="400" decel="50000" autoRev="1" fill="hold">
                                          <p:stCondLst>
                                            <p:cond delay="1200"/>
                                          </p:stCondLst>
                                        </p:cTn>
                                        <p:tgtEl>
                                          <p:spTgt spid="2"/>
                                        </p:tgtEl>
                                        <p:attrNameLst>
                                          <p:attrName>xshear</p:attrName>
                                        </p:attrNameLst>
                                      </p:cBhvr>
                                    </p:anim>
                                    <p:animScale>
                                      <p:cBhvr>
                                        <p:cTn id="9" dur="400" decel="100000" autoRev="1" fill="hold">
                                          <p:stCondLst>
                                            <p:cond delay="1200"/>
                                          </p:stCondLst>
                                        </p:cTn>
                                        <p:tgtEl>
                                          <p:spTgt spid="2"/>
                                        </p:tgtEl>
                                      </p:cBhvr>
                                      <p:from x="100000" y="100000"/>
                                      <p:to x="80000" y="100000"/>
                                    </p:animScale>
                                    <p:anim by="(#ppt_h/3+#ppt_w*0.1)" calcmode="lin" valueType="num">
                                      <p:cBhvr additive="sum">
                                        <p:cTn id="10" dur="400" decel="100000" autoRev="1" fill="hold">
                                          <p:stCondLst>
                                            <p:cond delay="12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417638"/>
          </a:xfrm>
        </p:spPr>
        <p:txBody>
          <a:bodyPr>
            <a:normAutofit/>
          </a:bodyPr>
          <a:lstStyle/>
          <a:p>
            <a:r>
              <a:rPr lang="tr-TR" sz="8000" dirty="0" smtClean="0"/>
              <a:t>TERZİ</a:t>
            </a:r>
            <a:endParaRPr lang="tr-TR" sz="8000" dirty="0"/>
          </a:p>
        </p:txBody>
      </p:sp>
      <p:pic>
        <p:nvPicPr>
          <p:cNvPr id="19457" name="Picture 1"/>
          <p:cNvPicPr>
            <a:picLocks noGrp="1" noChangeAspect="1" noChangeArrowheads="1"/>
          </p:cNvPicPr>
          <p:nvPr>
            <p:ph idx="1"/>
          </p:nvPr>
        </p:nvPicPr>
        <p:blipFill>
          <a:blip r:embed="rId2" cstate="print"/>
          <a:srcRect/>
          <a:stretch>
            <a:fillRect/>
          </a:stretch>
        </p:blipFill>
        <p:spPr bwMode="auto">
          <a:xfrm>
            <a:off x="1757120" y="1600200"/>
            <a:ext cx="5629759" cy="4708525"/>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Deri, kumaş ve buna benzer şeylerden erkek veya kadın elbisesi biçip diken kimseye terzi, bu mesleğe de terzilik denir. Terzilik; tarihi çok eskilere dayanan bir meslektir. İlk insandan başlayarak günümüze kadar tüm insanların giyinme ihtiyacı terzilik mesleği sayesinde karşılanır.</a:t>
            </a:r>
            <a:endParaRPr lang="tr-TR" dirty="0"/>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C:\Users\win 7\Desktop\terzi2.jpg"/>
          <p:cNvPicPr>
            <a:picLocks noChangeAspect="1" noChangeArrowheads="1"/>
          </p:cNvPicPr>
          <p:nvPr/>
        </p:nvPicPr>
        <p:blipFill>
          <a:blip r:embed="rId2" cstate="print"/>
          <a:srcRect/>
          <a:stretch>
            <a:fillRect/>
          </a:stretch>
        </p:blipFill>
        <p:spPr bwMode="auto">
          <a:xfrm>
            <a:off x="642910" y="857232"/>
            <a:ext cx="7846239" cy="5230826"/>
          </a:xfrm>
          <a:prstGeom prst="rect">
            <a:avLst/>
          </a:prstGeom>
          <a:noFill/>
        </p:spPr>
      </p:pic>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buFont typeface="Wingdings" pitchFamily="2" charset="2"/>
              <a:buChar char="v"/>
            </a:pPr>
            <a:r>
              <a:rPr lang="tr-TR" dirty="0" smtClean="0"/>
              <a:t>   Terziler, kumaşları onu giyecek kişinin ölçülerine göre kesip biçerler. Kumaşlar biçildikten sonra kesilen parçalar birbirine eklenir ve dikilir. Dikilen kumaş, onu giyecek kişinin üzerinde prova edildikten sonra son dikişler de yapılarak kıyafet haline getirilir.</a:t>
            </a:r>
          </a:p>
          <a:p>
            <a:pPr algn="just">
              <a:buNone/>
            </a:pPr>
            <a:r>
              <a:rPr lang="tr-TR" dirty="0" smtClean="0"/>
              <a:t>  </a:t>
            </a:r>
          </a:p>
          <a:p>
            <a:pPr algn="just">
              <a:buNone/>
            </a:pPr>
            <a:r>
              <a:rPr lang="tr-TR" dirty="0" smtClean="0"/>
              <a:t>        Son yıllarda konfeksiyonculuk (hazır elbise sanayi) çok geliştiğinden ısmarlama elbise diken terzilik mesleğine rağbet azalmıştır. </a:t>
            </a:r>
            <a:endParaRPr lang="tr-TR" dirty="0"/>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1417638"/>
          </a:xfrm>
        </p:spPr>
        <p:txBody>
          <a:bodyPr>
            <a:normAutofit/>
          </a:bodyPr>
          <a:lstStyle/>
          <a:p>
            <a:r>
              <a:rPr lang="tr-TR" sz="8000" dirty="0" smtClean="0"/>
              <a:t>VETERİNER</a:t>
            </a:r>
            <a:endParaRPr lang="tr-TR" sz="8000" dirty="0"/>
          </a:p>
        </p:txBody>
      </p:sp>
      <p:pic>
        <p:nvPicPr>
          <p:cNvPr id="4" name="3 Resim" descr="Veteriner-.JPG"/>
          <p:cNvPicPr>
            <a:picLocks noChangeAspect="1"/>
          </p:cNvPicPr>
          <p:nvPr/>
        </p:nvPicPr>
        <p:blipFill>
          <a:blip r:embed="rId2" cstate="print"/>
          <a:stretch>
            <a:fillRect/>
          </a:stretch>
        </p:blipFill>
        <p:spPr>
          <a:xfrm>
            <a:off x="857224" y="1500174"/>
            <a:ext cx="7549358" cy="502920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Hayvanların hastalıklarını teşhis ve tedavi eden,  sağlıklarının korunması için önlemler alan kişilere veteriner denir. Veterinerlik  hayvan sağlığının korunmasını sağladığı gibi, hayvansal ürünlerden bize hastalık ulaşmasını engellediği için insan sağlığı için de önemli bir meslektir.</a:t>
            </a:r>
            <a:endParaRPr lang="tr-TR" dirty="0"/>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İlgili resim"/>
          <p:cNvPicPr>
            <a:picLocks noChangeAspect="1" noChangeArrowheads="1"/>
          </p:cNvPicPr>
          <p:nvPr/>
        </p:nvPicPr>
        <p:blipFill>
          <a:blip r:embed="rId2" cstate="print"/>
          <a:srcRect/>
          <a:stretch>
            <a:fillRect/>
          </a:stretch>
        </p:blipFill>
        <p:spPr bwMode="auto">
          <a:xfrm>
            <a:off x="857224" y="1142984"/>
            <a:ext cx="7429520" cy="4948178"/>
          </a:xfrm>
          <a:prstGeom prst="rect">
            <a:avLst/>
          </a:prstGeom>
          <a:noFill/>
        </p:spPr>
      </p:pic>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857232"/>
            <a:ext cx="8372476" cy="5209226"/>
          </a:xfrm>
        </p:spPr>
        <p:txBody>
          <a:bodyPr>
            <a:normAutofit/>
          </a:bodyPr>
          <a:lstStyle/>
          <a:p>
            <a:pPr algn="just">
              <a:buFont typeface="Wingdings" pitchFamily="2" charset="2"/>
              <a:buChar char="v"/>
            </a:pPr>
            <a:r>
              <a:rPr lang="tr-TR" dirty="0" smtClean="0"/>
              <a:t>   Veteriner hekimlerin geniş bir sorumluluk  alanı vardır. Hayvan sağlığının korunması, büyük ve küçük baş hayvanların, kümes hayvanlarının beslenmesi, üretimi, yetiştirilmesi ve verimliliklerinin artırılması bu veterinerlerin görevidir. Hayvanlardan insanlara doğrudan ya da hayvansal ürünler üzerinden dolaylı olarak geçen hastalıklardan insanların korunması ancak veteriner hekimlerin sorumluluğundaki çalışmalar sayesinde olur.</a:t>
            </a:r>
            <a:endParaRPr lang="tr-TR" dirty="0"/>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439850"/>
          </a:xfrm>
        </p:spPr>
        <p:txBody>
          <a:bodyPr>
            <a:normAutofit/>
          </a:bodyPr>
          <a:lstStyle/>
          <a:p>
            <a:r>
              <a:rPr lang="tr-TR" sz="8000" dirty="0" smtClean="0"/>
              <a:t>YAZILIMCI</a:t>
            </a:r>
            <a:endParaRPr lang="tr-TR" sz="8000" dirty="0"/>
          </a:p>
        </p:txBody>
      </p:sp>
      <p:pic>
        <p:nvPicPr>
          <p:cNvPr id="38914" name="Picture 2" descr="İlgili resim"/>
          <p:cNvPicPr>
            <a:picLocks noChangeAspect="1" noChangeArrowheads="1"/>
          </p:cNvPicPr>
          <p:nvPr/>
        </p:nvPicPr>
        <p:blipFill>
          <a:blip r:embed="rId2" cstate="print"/>
          <a:srcRect/>
          <a:stretch>
            <a:fillRect/>
          </a:stretch>
        </p:blipFill>
        <p:spPr bwMode="auto">
          <a:xfrm>
            <a:off x="214282" y="2000240"/>
            <a:ext cx="8686809" cy="3619505"/>
          </a:xfrm>
          <a:prstGeom prst="rect">
            <a:avLst/>
          </a:prstGeom>
          <a:noFill/>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500174"/>
            <a:ext cx="8229600" cy="4809186"/>
          </a:xfrm>
        </p:spPr>
        <p:txBody>
          <a:bodyPr/>
          <a:lstStyle/>
          <a:p>
            <a:pPr algn="just">
              <a:buFont typeface="Wingdings" pitchFamily="2" charset="2"/>
              <a:buChar char="v"/>
            </a:pPr>
            <a:r>
              <a:rPr lang="tr-TR" dirty="0" smtClean="0"/>
              <a:t>    Elektronik aygıtların belirlenen işleri yapmasını sağlayan programlara yazılım denir. Bu programları yapan veya yazan kişilere de yazılımcı denir. Yazılım olmadan telefonlar, bilgisayarlar, televizyonlar kısacası tüm elektronik  aygıtlar işe yaramazlar.  Yazılımcıların  en önemli özellikleri  yeni teknolojileri takip etmeleri, yeniliklere açık olmaları ve meraklı bir araştırmacı olmalarıdır.</a:t>
            </a:r>
          </a:p>
          <a:p>
            <a:endParaRPr lang="tr-TR" dirty="0"/>
          </a:p>
        </p:txBody>
      </p:sp>
    </p:spTree>
  </p:cSld>
  <p:clrMapOvr>
    <a:masterClrMapping/>
  </p:clrMapOvr>
  <p:transition>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428604"/>
            <a:ext cx="8229600" cy="1500198"/>
          </a:xfrm>
        </p:spPr>
        <p:txBody>
          <a:bodyPr/>
          <a:lstStyle/>
          <a:p>
            <a:r>
              <a:rPr lang="tr-TR" sz="8000" dirty="0" smtClean="0"/>
              <a:t>ÇİFTÇİLİK</a:t>
            </a:r>
            <a:endParaRPr lang="tr-TR" sz="8000" dirty="0"/>
          </a:p>
        </p:txBody>
      </p:sp>
      <p:pic>
        <p:nvPicPr>
          <p:cNvPr id="4" name="Picture 2" descr="C:\Users\win 7\Desktop\çiftçi.jpg"/>
          <p:cNvPicPr>
            <a:picLocks noChangeAspect="1" noChangeArrowheads="1"/>
          </p:cNvPicPr>
          <p:nvPr/>
        </p:nvPicPr>
        <p:blipFill>
          <a:blip r:embed="rId2" cstate="print"/>
          <a:srcRect/>
          <a:stretch>
            <a:fillRect/>
          </a:stretch>
        </p:blipFill>
        <p:spPr bwMode="auto">
          <a:xfrm>
            <a:off x="928662" y="2071678"/>
            <a:ext cx="7617332" cy="4286280"/>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yazılımcı ile ilgili görsel sonucu"/>
          <p:cNvPicPr>
            <a:picLocks noChangeAspect="1" noChangeArrowheads="1"/>
          </p:cNvPicPr>
          <p:nvPr/>
        </p:nvPicPr>
        <p:blipFill>
          <a:blip r:embed="rId2" cstate="print"/>
          <a:srcRect/>
          <a:stretch>
            <a:fillRect/>
          </a:stretch>
        </p:blipFill>
        <p:spPr bwMode="auto">
          <a:xfrm>
            <a:off x="785786" y="1285860"/>
            <a:ext cx="7612857" cy="4269769"/>
          </a:xfrm>
          <a:prstGeom prst="rect">
            <a:avLst/>
          </a:prstGeom>
          <a:noFill/>
        </p:spPr>
      </p:pic>
    </p:spTree>
  </p:cSld>
  <p:clrMapOvr>
    <a:masterClrMapping/>
  </p:clrMapOvr>
  <p:transition>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Yazılımcı bir aygıtı yöneten, denetleyen veya kontrol eden  programlar yapar. Gerekli kodları yazar, komutların uygulanması için kodları birleştirir, test eder ve programı işler hale getirir. Tablet ve telefonlardaki oyunlar ve uygulamalar, hatta çamaşır makinesinin, hesap makinesinin  bile çalışması yazılım sayesinde mümkün olur.</a:t>
            </a:r>
            <a:endParaRPr lang="tr-TR" dirty="0"/>
          </a:p>
        </p:txBody>
      </p:sp>
    </p:spTree>
  </p:cSld>
  <p:clrMapOvr>
    <a:masterClrMapping/>
  </p:clrMapOvr>
  <p:transition>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8900" dirty="0" smtClean="0"/>
              <a:t>AVUKATLIK</a:t>
            </a:r>
            <a:r>
              <a:rPr lang="tr-TR" dirty="0" smtClean="0"/>
              <a:t/>
            </a:r>
            <a:br>
              <a:rPr lang="tr-TR" dirty="0" smtClean="0"/>
            </a:br>
            <a:endParaRPr lang="tr-TR" dirty="0"/>
          </a:p>
        </p:txBody>
      </p:sp>
      <p:sp>
        <p:nvSpPr>
          <p:cNvPr id="34818" name="AutoShape 2" descr="AVUKATLI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4820" name="Picture 4" descr="AVUKATLIK ile ilgili görsel sonucu"/>
          <p:cNvPicPr>
            <a:picLocks noChangeAspect="1" noChangeArrowheads="1"/>
          </p:cNvPicPr>
          <p:nvPr/>
        </p:nvPicPr>
        <p:blipFill>
          <a:blip r:embed="rId2" cstate="print"/>
          <a:srcRect/>
          <a:stretch>
            <a:fillRect/>
          </a:stretch>
        </p:blipFill>
        <p:spPr bwMode="auto">
          <a:xfrm>
            <a:off x="571472" y="1500174"/>
            <a:ext cx="8158770" cy="4948241"/>
          </a:xfrm>
          <a:prstGeom prst="rect">
            <a:avLst/>
          </a:prstGeom>
          <a:noFill/>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İnsanlar arasında ortaya çıkan anlaşmazlıkların  çözülmesi için mahkemelerde insanları temsil eden ve haklarını savunan kişiye avukat denir. Avukat adaletin gerçekleşmesi için yargıçlara yardımcı olan kişidir. Avukatlar yasaları çok iyi bilirler ve yenilikleri sürekli takip ederler. 	</a:t>
            </a:r>
            <a:endParaRPr lang="tr-TR" dirty="0"/>
          </a:p>
        </p:txBody>
      </p:sp>
    </p:spTree>
  </p:cSld>
  <p:clrMapOvr>
    <a:masterClrMapping/>
  </p:clrMapOvr>
  <p:transition>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vukat ile ilgili görsel sonucu"/>
          <p:cNvPicPr>
            <a:picLocks noChangeAspect="1" noChangeArrowheads="1"/>
          </p:cNvPicPr>
          <p:nvPr/>
        </p:nvPicPr>
        <p:blipFill>
          <a:blip r:embed="rId3" cstate="print"/>
          <a:srcRect/>
          <a:stretch>
            <a:fillRect/>
          </a:stretch>
        </p:blipFill>
        <p:spPr bwMode="auto">
          <a:xfrm>
            <a:off x="214282" y="857232"/>
            <a:ext cx="8564604" cy="5153038"/>
          </a:xfrm>
          <a:prstGeom prst="rect">
            <a:avLst/>
          </a:prstGeom>
          <a:noFill/>
        </p:spPr>
      </p:pic>
    </p:spTree>
  </p:cSld>
  <p:clrMapOvr>
    <a:masterClrMapping/>
  </p:clrMapOvr>
  <p:transition>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Avukatlar konu ile ilgili anlaşmazlığı dinleyip araştırırlar.  İlgili yasaları ve  benzer mahkeme kararlarını incelerler. Avukat kişinin haklı olduğunu düşünüyorsa davayı açar. Daha sonra dava ile ilgili  bilgileri ve tanıkları  mahkemeye dinletir. Haksızlığın çözülmesi için hakimi ikna etmeye çalışır. </a:t>
            </a:r>
            <a:endParaRPr lang="tr-TR" dirty="0"/>
          </a:p>
        </p:txBody>
      </p:sp>
    </p:spTree>
  </p:cSld>
  <p:clrMapOvr>
    <a:masterClrMapping/>
  </p:clrMapOvr>
  <p:transition>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357322"/>
          </a:xfrm>
        </p:spPr>
        <p:txBody>
          <a:bodyPr>
            <a:normAutofit/>
          </a:bodyPr>
          <a:lstStyle/>
          <a:p>
            <a:r>
              <a:rPr lang="tr-TR" sz="8000" dirty="0" smtClean="0"/>
              <a:t>ÖĞRETMEN</a:t>
            </a:r>
            <a:endParaRPr lang="tr-TR" sz="8000" dirty="0"/>
          </a:p>
        </p:txBody>
      </p:sp>
      <p:pic>
        <p:nvPicPr>
          <p:cNvPr id="30721" name="Picture 1" descr="C:\Users\win 7\Desktop\ogretmen.jpg"/>
          <p:cNvPicPr>
            <a:picLocks noChangeAspect="1" noChangeArrowheads="1"/>
          </p:cNvPicPr>
          <p:nvPr/>
        </p:nvPicPr>
        <p:blipFill>
          <a:blip r:embed="rId2" cstate="print"/>
          <a:srcRect/>
          <a:stretch>
            <a:fillRect/>
          </a:stretch>
        </p:blipFill>
        <p:spPr bwMode="auto">
          <a:xfrm>
            <a:off x="1214414" y="2000240"/>
            <a:ext cx="6965162" cy="3857628"/>
          </a:xfrm>
          <a:prstGeom prst="rect">
            <a:avLst/>
          </a:prstGeom>
          <a:noFill/>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1"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 calcmode="lin" valueType="num">
                                      <p:cBhvr>
                                        <p:cTn id="14"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10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Okullarda  öğrencilere  bilgi ve beceri öğreten kişilere öğretmen denir.  Öğretmenler çocukların ikinci anne ve babasıdır. Öğretmenlik mesleği toplumda çok değerli ve kutsal bir meslektir.</a:t>
            </a:r>
            <a:endParaRPr lang="tr-TR" dirty="0"/>
          </a:p>
        </p:txBody>
      </p:sp>
    </p:spTree>
  </p:cSld>
  <p:clrMapOvr>
    <a:masterClrMapping/>
  </p:clrMapOvr>
  <p:transition>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2" descr="öğretme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5060" name="Picture 4" descr="öğretmen ile ilgili görsel sonucu"/>
          <p:cNvPicPr>
            <a:picLocks noChangeAspect="1" noChangeArrowheads="1"/>
          </p:cNvPicPr>
          <p:nvPr/>
        </p:nvPicPr>
        <p:blipFill>
          <a:blip r:embed="rId2" cstate="print"/>
          <a:srcRect/>
          <a:stretch>
            <a:fillRect/>
          </a:stretch>
        </p:blipFill>
        <p:spPr bwMode="auto">
          <a:xfrm>
            <a:off x="285720" y="1071546"/>
            <a:ext cx="8383999" cy="4643447"/>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Öğretmen her ders için hazırlık yapar.  Öğrencilere ders programına uygun eğitim verir. Onlar için sınav hazırlar, sonuçları değerlendirir, öğrencilerin durumuna göre değerlendirme sonucunda not verir. Bizleri kendimize, ailemize , toplumumuza, çevremize ve ülkemizin kalkınmasına katkıda bulunabilen bireyler olarak yetiştirir. </a:t>
            </a:r>
            <a:endParaRPr lang="tr-TR" dirty="0"/>
          </a:p>
        </p:txBody>
      </p:sp>
    </p:spTree>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428604"/>
            <a:ext cx="8472518" cy="5666442"/>
          </a:xfrm>
        </p:spPr>
        <p:txBody>
          <a:bodyPr>
            <a:normAutofit/>
          </a:bodyPr>
          <a:lstStyle/>
          <a:p>
            <a:pPr algn="just">
              <a:buNone/>
            </a:pPr>
            <a:r>
              <a:rPr lang="tr-TR" dirty="0" smtClean="0"/>
              <a:t>    </a:t>
            </a:r>
          </a:p>
          <a:p>
            <a:pPr algn="just">
              <a:buNone/>
            </a:pPr>
            <a:endParaRPr lang="tr-TR" dirty="0" smtClean="0"/>
          </a:p>
          <a:p>
            <a:pPr algn="just">
              <a:buFont typeface="Wingdings" pitchFamily="2" charset="2"/>
              <a:buChar char="v"/>
            </a:pPr>
            <a:r>
              <a:rPr lang="tr-TR" dirty="0" smtClean="0"/>
              <a:t>    Çiftçilik mesleği oldukça önemli mesleklerden olup, çiftçiler büyük araziler üzerinde ekim, bakım, yetiştirme, büyütme, besleme gibi işlerle yoğun bir şekilde uğraşmaktadırlar. Hayvan ve hayvan türlerinin de bakımı ve gelişimi ile ilgilenirler. Yıl boyunca devamlı arazi içerisinde toprak ile uğraşan kişilere çiftçi ismi verilmiştir. Sanat gibi tohumlarını topraklara ekerek onların en güzel şekilde yetişmelerini sağlarlar. </a:t>
            </a:r>
            <a:endParaRPr lang="tr-TR" dirty="0"/>
          </a:p>
        </p:txBody>
      </p:sp>
    </p:spTree>
  </p:cSld>
  <p:clrMapOvr>
    <a:masterClrMapping/>
  </p:clrMapOvr>
  <p:transition>
    <p:randomBa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571612"/>
          </a:xfrm>
        </p:spPr>
        <p:txBody>
          <a:bodyPr>
            <a:normAutofit/>
          </a:bodyPr>
          <a:lstStyle/>
          <a:p>
            <a:r>
              <a:rPr lang="tr-TR" sz="8000" dirty="0" smtClean="0"/>
              <a:t>AŞÇILIK</a:t>
            </a:r>
            <a:endParaRPr lang="tr-TR" sz="8000" dirty="0"/>
          </a:p>
        </p:txBody>
      </p:sp>
      <p:pic>
        <p:nvPicPr>
          <p:cNvPr id="46082" name="Picture 2" descr="İlgili resim"/>
          <p:cNvPicPr>
            <a:picLocks noChangeAspect="1" noChangeArrowheads="1"/>
          </p:cNvPicPr>
          <p:nvPr/>
        </p:nvPicPr>
        <p:blipFill>
          <a:blip r:embed="rId2" cstate="print"/>
          <a:srcRect/>
          <a:stretch>
            <a:fillRect/>
          </a:stretch>
        </p:blipFill>
        <p:spPr bwMode="auto">
          <a:xfrm>
            <a:off x="357158" y="1857364"/>
            <a:ext cx="8229600" cy="4629151"/>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Günlük yiyeceğimiz yemekleri  pişiren kişiye aşçı denir. Aşçılar  sağlığa uygun şekilde malzemeler kullanarak temizlik kurallarına uygun şekilde bizlere yemek hazırlarlar. Aşçılar  temiz, titiz, tat ve koku alma duyuları gelişmiş, eli çabuk ve disiplinlidirler.</a:t>
            </a:r>
            <a:endParaRPr lang="tr-TR"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AŞÇI ile ilgili görsel sonucu"/>
          <p:cNvPicPr>
            <a:picLocks noChangeAspect="1" noChangeArrowheads="1"/>
          </p:cNvPicPr>
          <p:nvPr/>
        </p:nvPicPr>
        <p:blipFill>
          <a:blip r:embed="rId3" cstate="print"/>
          <a:srcRect/>
          <a:stretch>
            <a:fillRect/>
          </a:stretch>
        </p:blipFill>
        <p:spPr bwMode="auto">
          <a:xfrm>
            <a:off x="428596" y="1142984"/>
            <a:ext cx="8186753" cy="4548196"/>
          </a:xfrm>
          <a:prstGeom prst="rect">
            <a:avLst/>
          </a:prstGeom>
          <a:noFill/>
        </p:spPr>
      </p:pic>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Aşçılar yemekler hazırlanırken kullanılan malzemeleri seçer. Gerekli malzemelerin nasıl hazırlanacağını ve miktarını belirler. Malzemeleri tarife uygun olarak  pişirir. Yemek piştikten sonra  kontrol ederek servise hazır hale getirirler.</a:t>
            </a:r>
          </a:p>
          <a:p>
            <a:pPr algn="just">
              <a:buFont typeface="Wingdings" pitchFamily="2" charset="2"/>
              <a:buChar char="v"/>
            </a:pPr>
            <a:endParaRPr lang="tr-TR" dirty="0" smtClean="0"/>
          </a:p>
          <a:p>
            <a:pPr algn="just">
              <a:buFont typeface="Wingdings" pitchFamily="2" charset="2"/>
              <a:buChar char="v"/>
            </a:pPr>
            <a:endParaRPr lang="tr-TR"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win 7\Desktop\Gida-tarim-ve-Hayvancilik-Politikalari.jpg"/>
          <p:cNvPicPr>
            <a:picLocks noChangeAspect="1" noChangeArrowheads="1"/>
          </p:cNvPicPr>
          <p:nvPr/>
        </p:nvPicPr>
        <p:blipFill>
          <a:blip r:embed="rId2" cstate="print"/>
          <a:srcRect/>
          <a:stretch>
            <a:fillRect/>
          </a:stretch>
        </p:blipFill>
        <p:spPr bwMode="auto">
          <a:xfrm>
            <a:off x="928662" y="1285860"/>
            <a:ext cx="7263486" cy="4071954"/>
          </a:xfrm>
          <a:prstGeom prst="rect">
            <a:avLst/>
          </a:prstGeom>
          <a:noFill/>
        </p:spPr>
      </p:pic>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357298"/>
            <a:ext cx="8229600" cy="4709160"/>
          </a:xfrm>
        </p:spPr>
        <p:txBody>
          <a:bodyPr>
            <a:normAutofit lnSpcReduction="10000"/>
          </a:bodyPr>
          <a:lstStyle/>
          <a:p>
            <a:pPr algn="just">
              <a:buFont typeface="Wingdings" pitchFamily="2" charset="2"/>
              <a:buChar char="v"/>
            </a:pPr>
            <a:r>
              <a:rPr lang="tr-TR" dirty="0" smtClean="0"/>
              <a:t>   Çiftçiler için hayat erken saatte başlar. Güneşin doğuşu ile uyanılır, kahvaltı yapılarak araziye gidilir. Oradaki yabancı ve zararlı otlar temizlenir. Ekim yapılmadan önce toprak tazelenerek havaya kaldırılmalıdır. Ekim yapılır ve suyu verilir, ardından tohumların filizlenmesi beklenir. Ekilen ürün büyüyünce toplanır. Toplanan ürünler toptancılar tarafından alınarak hallere götürülür veya toptan şekilde fabrikalarda işlenmeye alınır. Ürün olarak elde edilip satışa sunulur.</a:t>
            </a:r>
            <a:endParaRPr lang="tr-TR" dirty="0"/>
          </a:p>
        </p:txBody>
      </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417638"/>
          </a:xfrm>
        </p:spPr>
        <p:txBody>
          <a:bodyPr>
            <a:normAutofit/>
          </a:bodyPr>
          <a:lstStyle/>
          <a:p>
            <a:r>
              <a:rPr lang="tr-TR" sz="8000" dirty="0" smtClean="0"/>
              <a:t>BOYACILIK</a:t>
            </a:r>
            <a:endParaRPr lang="tr-TR" sz="8000" dirty="0"/>
          </a:p>
        </p:txBody>
      </p:sp>
      <p:pic>
        <p:nvPicPr>
          <p:cNvPr id="23554" name="Picture 2" descr="İlgili resim"/>
          <p:cNvPicPr>
            <a:picLocks noChangeAspect="1" noChangeArrowheads="1"/>
          </p:cNvPicPr>
          <p:nvPr/>
        </p:nvPicPr>
        <p:blipFill>
          <a:blip r:embed="rId3" cstate="print"/>
          <a:srcRect/>
          <a:stretch>
            <a:fillRect/>
          </a:stretch>
        </p:blipFill>
        <p:spPr bwMode="auto">
          <a:xfrm>
            <a:off x="571472" y="1428736"/>
            <a:ext cx="7929586" cy="5283694"/>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Metal, ahşap ve beton yüzeylerin boyamasını yapanlara boyacı denir. Boyacılar el becerileri gelişmiş,  renkleri iyi ayırt edebilen, dikkatli, tedbirli ve sabırlı olmalıdırlar. Çoğu zaman evlerin içinde çalışsalar da  dış cephe boyaması için yüksekte iskele üzerinde de boyama yaparlar.</a:t>
            </a:r>
            <a:endParaRPr lang="tr-TR" dirty="0"/>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C:\Users\win 7\Desktop\boyacı.jpg"/>
          <p:cNvPicPr>
            <a:picLocks noChangeAspect="1" noChangeArrowheads="1"/>
          </p:cNvPicPr>
          <p:nvPr/>
        </p:nvPicPr>
        <p:blipFill>
          <a:blip r:embed="rId2" cstate="print"/>
          <a:srcRect/>
          <a:stretch>
            <a:fillRect/>
          </a:stretch>
        </p:blipFill>
        <p:spPr bwMode="auto">
          <a:xfrm>
            <a:off x="285720" y="571480"/>
            <a:ext cx="8605767" cy="5732698"/>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Font typeface="Wingdings" pitchFamily="2" charset="2"/>
              <a:buChar char="v"/>
            </a:pPr>
            <a:r>
              <a:rPr lang="tr-TR" dirty="0" smtClean="0"/>
              <a:t>   Boyacılıkta önce boya yapılacak zemin hazırlanır.  Bozuk olan yerlere dolgu yapılır. Zemine uygun boya maddesi ve renk hazırlanır.  Çeşitli fırça ve rulo malzemeleri ile zemin boyanır. Altındaki rengi kapatmak için tekrar boyanır ve  zemin kurumaya bırakılır. </a:t>
            </a:r>
            <a:endParaRPr lang="tr-TR" dirty="0"/>
          </a:p>
        </p:txBody>
      </p:sp>
    </p:spTree>
  </p:cSld>
  <p:clrMapOvr>
    <a:masterClrMapping/>
  </p:clrMapOvr>
  <p:transition>
    <p:split orient="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ven">
  <a:themeElements>
    <a:clrScheme name="Güven">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Güven">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434</TotalTime>
  <Words>779</Words>
  <PresentationFormat>Ekran Gösterisi (4:3)</PresentationFormat>
  <Paragraphs>41</Paragraphs>
  <Slides>33</Slides>
  <Notes>6</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Güven</vt:lpstr>
      <vt:lpstr>MESLEKLER</vt:lpstr>
      <vt:lpstr>ÇİFTÇİLİK</vt:lpstr>
      <vt:lpstr>Slayt 3</vt:lpstr>
      <vt:lpstr>Slayt 4</vt:lpstr>
      <vt:lpstr>Slayt 5</vt:lpstr>
      <vt:lpstr>BOYACILIK</vt:lpstr>
      <vt:lpstr>Slayt 7</vt:lpstr>
      <vt:lpstr>Slayt 8</vt:lpstr>
      <vt:lpstr>Slayt 9</vt:lpstr>
      <vt:lpstr>TERZİ</vt:lpstr>
      <vt:lpstr>Slayt 11</vt:lpstr>
      <vt:lpstr>Slayt 12</vt:lpstr>
      <vt:lpstr>Slayt 13</vt:lpstr>
      <vt:lpstr>VETERİNER</vt:lpstr>
      <vt:lpstr>Slayt 15</vt:lpstr>
      <vt:lpstr>Slayt 16</vt:lpstr>
      <vt:lpstr>Slayt 17</vt:lpstr>
      <vt:lpstr>YAZILIMCI</vt:lpstr>
      <vt:lpstr>Slayt 19</vt:lpstr>
      <vt:lpstr>Slayt 20</vt:lpstr>
      <vt:lpstr>Slayt 21</vt:lpstr>
      <vt:lpstr>AVUKATLIK </vt:lpstr>
      <vt:lpstr>Slayt 23</vt:lpstr>
      <vt:lpstr>Slayt 24</vt:lpstr>
      <vt:lpstr>Slayt 25</vt:lpstr>
      <vt:lpstr>ÖĞRETMEN</vt:lpstr>
      <vt:lpstr>Slayt 27</vt:lpstr>
      <vt:lpstr>Slayt 28</vt:lpstr>
      <vt:lpstr>Slayt 29</vt:lpstr>
      <vt:lpstr>AŞÇILIK</vt:lpstr>
      <vt:lpstr>Slayt 31</vt:lpstr>
      <vt:lpstr>Slayt 32</vt:lpstr>
      <vt:lpstr>Slayt 33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2018-01-09T17:35:56Z</dcterms:created>
  <dcterms:modified xsi:type="dcterms:W3CDTF">2018-01-12T14:05:19Z</dcterms:modified>
  <cp:category>www.sorubak.com</cp:category>
</cp:coreProperties>
</file>