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Default Extension="png" ContentType="image/png"/>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2" r:id="rId1"/>
  </p:sldMasterIdLst>
  <p:notesMasterIdLst>
    <p:notesMasterId r:id="rId14"/>
  </p:notesMasterIdLst>
  <p:sldIdLst>
    <p:sldId id="256" r:id="rId2"/>
    <p:sldId id="257" r:id="rId3"/>
    <p:sldId id="258" r:id="rId4"/>
    <p:sldId id="259" r:id="rId5"/>
    <p:sldId id="260" r:id="rId6"/>
    <p:sldId id="261" r:id="rId7"/>
    <p:sldId id="266" r:id="rId8"/>
    <p:sldId id="267" r:id="rId9"/>
    <p:sldId id="262" r:id="rId10"/>
    <p:sldId id="263" r:id="rId11"/>
    <p:sldId id="264" r:id="rId12"/>
    <p:sldId id="265" r:id="rId13"/>
  </p:sldIdLst>
  <p:sldSz cx="9144000" cy="6858000" type="screen4x3"/>
  <p:notesSz cx="6858000" cy="9144000"/>
  <p:defaultTextStyle>
    <a:defPPr>
      <a:defRPr lang="tr-T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1632" y="-6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C4A7B49C-D62F-44E2-99CE-B1E37BF45F80}" type="datetimeFigureOut">
              <a:rPr lang="tr-TR"/>
              <a:pPr>
                <a:defRPr/>
              </a:pPr>
              <a:t>09/12/2017</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tr-TR" noProof="0"/>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noProof="0" smtClean="0"/>
              <a:t>Asıl metin stillerini düzenlemek için tıklatın</a:t>
            </a:r>
          </a:p>
          <a:p>
            <a:pPr lvl="1"/>
            <a:r>
              <a:rPr lang="tr-TR" noProof="0" smtClean="0"/>
              <a:t>İkinci düzey</a:t>
            </a:r>
          </a:p>
          <a:p>
            <a:pPr lvl="2"/>
            <a:r>
              <a:rPr lang="tr-TR" noProof="0" smtClean="0"/>
              <a:t>Üçüncü düzey</a:t>
            </a:r>
          </a:p>
          <a:p>
            <a:pPr lvl="3"/>
            <a:r>
              <a:rPr lang="tr-TR" noProof="0" smtClean="0"/>
              <a:t>Dördüncü düzey</a:t>
            </a:r>
          </a:p>
          <a:p>
            <a:pPr lvl="4"/>
            <a:r>
              <a:rPr lang="tr-TR" noProof="0" smtClean="0"/>
              <a:t>Beşinci düzey</a:t>
            </a:r>
            <a:endParaRPr lang="tr-TR" noProof="0"/>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134CFBEA-30BC-44D9-8D82-711FB1337897}" type="slidenum">
              <a:rPr lang="tr-TR"/>
              <a:pPr>
                <a:defRPr/>
              </a:pPr>
              <a:t>‹#›</a:t>
            </a:fld>
            <a:endParaRPr lang="tr-TR"/>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TextEdit="1"/>
          </p:cNvSpPr>
          <p:nvPr>
            <p:ph type="sldImg"/>
          </p:nvPr>
        </p:nvSpPr>
        <p:spPr bwMode="auto">
          <a:noFill/>
          <a:ln>
            <a:solidFill>
              <a:srgbClr val="000000"/>
            </a:solidFill>
            <a:miter lim="800000"/>
            <a:headEnd/>
            <a:tailEnd/>
          </a:ln>
        </p:spPr>
      </p:sp>
      <p:sp>
        <p:nvSpPr>
          <p:cNvPr id="33795" name="Rectangle 3"/>
          <p:cNvSpPr>
            <a:spLocks noGrp="1"/>
          </p:cNvSpPr>
          <p:nvPr>
            <p:ph type="body" idx="1"/>
          </p:nvPr>
        </p:nvSpPr>
        <p:spPr bwMode="auto">
          <a:noFill/>
        </p:spPr>
        <p:txBody>
          <a:bodyPr wrap="square" numCol="1" anchor="t" anchorCtr="0" compatLnSpc="1">
            <a:prstTxWarp prst="textNoShape">
              <a:avLst/>
            </a:prstTxWarp>
          </a:bodyPr>
          <a:lstStyle/>
          <a:p>
            <a:r>
              <a:rPr lang="tr-TR" smtClean="0">
                <a:hlinkClick r:id="rId3"/>
              </a:rPr>
              <a:t>www.egitimhane.com</a:t>
            </a:r>
            <a:r>
              <a:rPr lang="tr-TR" smtClean="0"/>
              <a:t>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ayt Görüntüsü Yer Tutucusu 1"/>
          <p:cNvSpPr>
            <a:spLocks noGrp="1" noRot="1" noChangeAspect="1"/>
          </p:cNvSpPr>
          <p:nvPr>
            <p:ph type="sldImg"/>
          </p:nvPr>
        </p:nvSpPr>
        <p:spPr bwMode="auto">
          <a:noFill/>
          <a:ln>
            <a:solidFill>
              <a:srgbClr val="000000"/>
            </a:solidFill>
            <a:miter lim="800000"/>
            <a:headEnd/>
            <a:tailEnd/>
          </a:ln>
        </p:spPr>
      </p:sp>
      <p:sp>
        <p:nvSpPr>
          <p:cNvPr id="18434" name="Not Yer Tutucusu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tr-TR" smtClean="0"/>
          </a:p>
        </p:txBody>
      </p:sp>
      <p:sp>
        <p:nvSpPr>
          <p:cNvPr id="18435" name="Slayt Numarası Yer Tutucusu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EE62ADD-8D4B-4155-A0F1-77CF13962B70}" type="slidenum">
              <a:rPr lang="tr-TR">
                <a:cs typeface="Arial" charset="0"/>
              </a:rPr>
              <a:pPr fontAlgn="base">
                <a:spcBef>
                  <a:spcPct val="0"/>
                </a:spcBef>
                <a:spcAft>
                  <a:spcPct val="0"/>
                </a:spcAft>
              </a:pPr>
              <a:t>4</a:t>
            </a:fld>
            <a:endParaRPr lang="tr-TR">
              <a:cs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TextEdit="1"/>
          </p:cNvSpPr>
          <p:nvPr>
            <p:ph type="sldImg"/>
          </p:nvPr>
        </p:nvSpPr>
        <p:spPr bwMode="auto">
          <a:noFill/>
          <a:ln>
            <a:solidFill>
              <a:srgbClr val="000000"/>
            </a:solidFill>
            <a:miter lim="800000"/>
            <a:headEnd/>
            <a:tailEnd/>
          </a:ln>
        </p:spPr>
      </p:sp>
      <p:sp>
        <p:nvSpPr>
          <p:cNvPr id="34819" name="Rectangle 3"/>
          <p:cNvSpPr>
            <a:spLocks noGrp="1"/>
          </p:cNvSpPr>
          <p:nvPr>
            <p:ph type="body" idx="1"/>
          </p:nvPr>
        </p:nvSpPr>
        <p:spPr bwMode="auto">
          <a:noFill/>
        </p:spPr>
        <p:txBody>
          <a:bodyPr wrap="square" numCol="1" anchor="t" anchorCtr="0" compatLnSpc="1">
            <a:prstTxWarp prst="textNoShape">
              <a:avLst/>
            </a:prstTxWarp>
          </a:bodyPr>
          <a:lstStyle/>
          <a:p>
            <a:r>
              <a:rPr lang="tr-TR" sz="1200" kern="1200" dirty="0" smtClean="0">
                <a:solidFill>
                  <a:schemeClr val="tx1"/>
                </a:solidFill>
                <a:latin typeface="+mn-lt"/>
                <a:ea typeface="+mn-ea"/>
                <a:cs typeface="+mn-cs"/>
              </a:rPr>
              <a:t>www.</a:t>
            </a:r>
            <a:r>
              <a:rPr lang="tr-TR" sz="1200" kern="1200" dirty="0" err="1" smtClean="0">
                <a:solidFill>
                  <a:schemeClr val="tx1"/>
                </a:solidFill>
                <a:latin typeface="+mn-lt"/>
                <a:ea typeface="+mn-ea"/>
                <a:cs typeface="+mn-cs"/>
              </a:rPr>
              <a:t>sorubak</a:t>
            </a:r>
            <a:r>
              <a:rPr lang="tr-TR" sz="1200" kern="1200" smtClean="0">
                <a:solidFill>
                  <a:schemeClr val="tx1"/>
                </a:solidFill>
                <a:latin typeface="+mn-lt"/>
                <a:ea typeface="+mn-ea"/>
                <a:cs typeface="+mn-cs"/>
              </a:rPr>
              <a:t>.com</a:t>
            </a:r>
            <a:endParaRPr lang="tr-TR"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14" name="13 Başlık"/>
          <p:cNvSpPr>
            <a:spLocks noGrp="1"/>
          </p:cNvSpPr>
          <p:nvPr>
            <p:ph type="ctrTitle"/>
          </p:nvPr>
        </p:nvSpPr>
        <p:spPr>
          <a:xfrm>
            <a:off x="1432560" y="359898"/>
            <a:ext cx="7406640" cy="1472184"/>
          </a:xfrm>
        </p:spPr>
        <p:txBody>
          <a:bodyPr anchor="b"/>
          <a:lstStyle>
            <a:lvl1pPr algn="l">
              <a:defRPr/>
            </a:lvl1pPr>
            <a:extLst/>
          </a:lstStyle>
          <a:p>
            <a:r>
              <a:rPr kumimoji="0" lang="tr-TR" smtClean="0"/>
              <a:t>Asıl başlık stili için tıklatın</a:t>
            </a:r>
            <a:endParaRPr kumimoji="0" lang="en-US"/>
          </a:p>
        </p:txBody>
      </p:sp>
      <p:sp>
        <p:nvSpPr>
          <p:cNvPr id="22" name="21 Alt Başlık"/>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sp>
        <p:nvSpPr>
          <p:cNvPr id="7" name="6 Veri Yer Tutucusu"/>
          <p:cNvSpPr>
            <a:spLocks noGrp="1"/>
          </p:cNvSpPr>
          <p:nvPr>
            <p:ph type="dt" sz="half" idx="10"/>
          </p:nvPr>
        </p:nvSpPr>
        <p:spPr/>
        <p:txBody>
          <a:bodyPr/>
          <a:lstStyle>
            <a:extLst/>
          </a:lstStyle>
          <a:p>
            <a:pPr>
              <a:defRPr/>
            </a:pPr>
            <a:fld id="{BF5DCEC0-EE04-434B-8645-1E8A82C9DFF5}" type="datetimeFigureOut">
              <a:rPr lang="tr-TR" smtClean="0"/>
              <a:pPr>
                <a:defRPr/>
              </a:pPr>
              <a:t>09/12/2017</a:t>
            </a:fld>
            <a:endParaRPr lang="tr-TR"/>
          </a:p>
        </p:txBody>
      </p:sp>
      <p:sp>
        <p:nvSpPr>
          <p:cNvPr id="20" name="19 Altbilgi Yer Tutucusu"/>
          <p:cNvSpPr>
            <a:spLocks noGrp="1"/>
          </p:cNvSpPr>
          <p:nvPr>
            <p:ph type="ftr" sz="quarter" idx="11"/>
          </p:nvPr>
        </p:nvSpPr>
        <p:spPr/>
        <p:txBody>
          <a:bodyPr/>
          <a:lstStyle>
            <a:extLst/>
          </a:lstStyle>
          <a:p>
            <a:pPr>
              <a:defRPr/>
            </a:pPr>
            <a:endParaRPr lang="tr-TR"/>
          </a:p>
        </p:txBody>
      </p:sp>
      <p:sp>
        <p:nvSpPr>
          <p:cNvPr id="10" name="9 Slayt Numarası Yer Tutucusu"/>
          <p:cNvSpPr>
            <a:spLocks noGrp="1"/>
          </p:cNvSpPr>
          <p:nvPr>
            <p:ph type="sldNum" sz="quarter" idx="12"/>
          </p:nvPr>
        </p:nvSpPr>
        <p:spPr/>
        <p:txBody>
          <a:bodyPr/>
          <a:lstStyle>
            <a:extLst/>
          </a:lstStyle>
          <a:p>
            <a:pPr>
              <a:defRPr/>
            </a:pPr>
            <a:fld id="{D3D18816-E4F3-480A-8D38-DC09E0800BBD}" type="slidenum">
              <a:rPr lang="tr-TR" smtClean="0"/>
              <a:pPr>
                <a:defRPr/>
              </a:pPr>
              <a:t>‹#›</a:t>
            </a:fld>
            <a:endParaRPr lang="tr-TR"/>
          </a:p>
        </p:txBody>
      </p:sp>
      <p:sp>
        <p:nvSpPr>
          <p:cNvPr id="8" name="7 Oval"/>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8 Oval"/>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pPr>
              <a:defRPr/>
            </a:pPr>
            <a:fld id="{77984EBA-E69B-4E65-AA92-B32BBB64A069}" type="datetimeFigureOut">
              <a:rPr lang="tr-TR" smtClean="0"/>
              <a:pPr>
                <a:defRPr/>
              </a:pPr>
              <a:t>09/12/2017</a:t>
            </a:fld>
            <a:endParaRPr lang="tr-TR"/>
          </a:p>
        </p:txBody>
      </p:sp>
      <p:sp>
        <p:nvSpPr>
          <p:cNvPr id="5" name="4 Altbilgi Yer Tutucusu"/>
          <p:cNvSpPr>
            <a:spLocks noGrp="1"/>
          </p:cNvSpPr>
          <p:nvPr>
            <p:ph type="ftr" sz="quarter" idx="11"/>
          </p:nvPr>
        </p:nvSpPr>
        <p:spPr/>
        <p:txBody>
          <a:bodyPr/>
          <a:lstStyle>
            <a:extLst/>
          </a:lstStyle>
          <a:p>
            <a:pPr>
              <a:defRPr/>
            </a:pPr>
            <a:endParaRPr lang="tr-TR"/>
          </a:p>
        </p:txBody>
      </p:sp>
      <p:sp>
        <p:nvSpPr>
          <p:cNvPr id="6" name="5 Slayt Numarası Yer Tutucusu"/>
          <p:cNvSpPr>
            <a:spLocks noGrp="1"/>
          </p:cNvSpPr>
          <p:nvPr>
            <p:ph type="sldNum" sz="quarter" idx="12"/>
          </p:nvPr>
        </p:nvSpPr>
        <p:spPr/>
        <p:txBody>
          <a:bodyPr/>
          <a:lstStyle>
            <a:extLst/>
          </a:lstStyle>
          <a:p>
            <a:pPr>
              <a:defRPr/>
            </a:pPr>
            <a:fld id="{2CA32343-BD8F-4A6E-BF76-8E6C9750DCB1}" type="slidenum">
              <a:rPr lang="tr-TR" smtClean="0"/>
              <a:pPr>
                <a:defRPr/>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858000" y="274639"/>
            <a:ext cx="1828800" cy="5851525"/>
          </a:xfrm>
        </p:spPr>
        <p:txBody>
          <a:bodyPr vert="eaVert"/>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1143000" y="274640"/>
            <a:ext cx="5562600" cy="5851525"/>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pPr>
              <a:defRPr/>
            </a:pPr>
            <a:fld id="{F4585DA1-E820-4C7C-9168-12A34506026B}" type="datetimeFigureOut">
              <a:rPr lang="tr-TR" smtClean="0"/>
              <a:pPr>
                <a:defRPr/>
              </a:pPr>
              <a:t>09/12/2017</a:t>
            </a:fld>
            <a:endParaRPr lang="tr-TR"/>
          </a:p>
        </p:txBody>
      </p:sp>
      <p:sp>
        <p:nvSpPr>
          <p:cNvPr id="5" name="4 Altbilgi Yer Tutucusu"/>
          <p:cNvSpPr>
            <a:spLocks noGrp="1"/>
          </p:cNvSpPr>
          <p:nvPr>
            <p:ph type="ftr" sz="quarter" idx="11"/>
          </p:nvPr>
        </p:nvSpPr>
        <p:spPr/>
        <p:txBody>
          <a:bodyPr/>
          <a:lstStyle>
            <a:extLst/>
          </a:lstStyle>
          <a:p>
            <a:pPr>
              <a:defRPr/>
            </a:pPr>
            <a:endParaRPr lang="tr-TR"/>
          </a:p>
        </p:txBody>
      </p:sp>
      <p:sp>
        <p:nvSpPr>
          <p:cNvPr id="6" name="5 Slayt Numarası Yer Tutucusu"/>
          <p:cNvSpPr>
            <a:spLocks noGrp="1"/>
          </p:cNvSpPr>
          <p:nvPr>
            <p:ph type="sldNum" sz="quarter" idx="12"/>
          </p:nvPr>
        </p:nvSpPr>
        <p:spPr/>
        <p:txBody>
          <a:bodyPr/>
          <a:lstStyle>
            <a:extLst/>
          </a:lstStyle>
          <a:p>
            <a:pPr>
              <a:defRPr/>
            </a:pPr>
            <a:fld id="{A184F1D8-1F24-4706-A06E-6B145511D31C}" type="slidenum">
              <a:rPr lang="tr-TR" smtClean="0"/>
              <a:pPr>
                <a:defRPr/>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pPr>
              <a:defRPr/>
            </a:pPr>
            <a:fld id="{B64C08D0-5B50-42C5-9F39-587E8930593B}" type="datetimeFigureOut">
              <a:rPr lang="tr-TR" smtClean="0"/>
              <a:pPr>
                <a:defRPr/>
              </a:pPr>
              <a:t>09/12/2017</a:t>
            </a:fld>
            <a:endParaRPr lang="tr-TR"/>
          </a:p>
        </p:txBody>
      </p:sp>
      <p:sp>
        <p:nvSpPr>
          <p:cNvPr id="5" name="4 Altbilgi Yer Tutucusu"/>
          <p:cNvSpPr>
            <a:spLocks noGrp="1"/>
          </p:cNvSpPr>
          <p:nvPr>
            <p:ph type="ftr" sz="quarter" idx="11"/>
          </p:nvPr>
        </p:nvSpPr>
        <p:spPr/>
        <p:txBody>
          <a:bodyPr/>
          <a:lstStyle>
            <a:extLst/>
          </a:lstStyle>
          <a:p>
            <a:pPr>
              <a:defRPr/>
            </a:pPr>
            <a:endParaRPr lang="tr-TR"/>
          </a:p>
        </p:txBody>
      </p:sp>
      <p:sp>
        <p:nvSpPr>
          <p:cNvPr id="6" name="5 Slayt Numarası Yer Tutucusu"/>
          <p:cNvSpPr>
            <a:spLocks noGrp="1"/>
          </p:cNvSpPr>
          <p:nvPr>
            <p:ph type="sldNum" sz="quarter" idx="12"/>
          </p:nvPr>
        </p:nvSpPr>
        <p:spPr/>
        <p:txBody>
          <a:bodyPr/>
          <a:lstStyle>
            <a:extLst/>
          </a:lstStyle>
          <a:p>
            <a:pPr>
              <a:defRPr/>
            </a:pPr>
            <a:fld id="{C42867BA-8AC3-4B85-980F-F7267870F69D}" type="slidenum">
              <a:rPr lang="tr-TR" smtClean="0"/>
              <a:pPr>
                <a:defRPr/>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7" name="6 Dikdörtgen"/>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Başlık"/>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extLst/>
          </a:lstStyle>
          <a:p>
            <a:pPr>
              <a:defRPr/>
            </a:pPr>
            <a:fld id="{B9534553-FF8F-4612-978B-849160FBAF7D}" type="datetimeFigureOut">
              <a:rPr lang="tr-TR" smtClean="0"/>
              <a:pPr>
                <a:defRPr/>
              </a:pPr>
              <a:t>09/12/2017</a:t>
            </a:fld>
            <a:endParaRPr lang="tr-TR"/>
          </a:p>
        </p:txBody>
      </p:sp>
      <p:sp>
        <p:nvSpPr>
          <p:cNvPr id="5" name="4 Altbilgi Yer Tutucusu"/>
          <p:cNvSpPr>
            <a:spLocks noGrp="1"/>
          </p:cNvSpPr>
          <p:nvPr>
            <p:ph type="ftr" sz="quarter" idx="11"/>
          </p:nvPr>
        </p:nvSpPr>
        <p:spPr/>
        <p:txBody>
          <a:bodyPr/>
          <a:lstStyle>
            <a:extLst/>
          </a:lstStyle>
          <a:p>
            <a:pPr>
              <a:defRPr/>
            </a:pPr>
            <a:endParaRPr lang="tr-TR"/>
          </a:p>
        </p:txBody>
      </p:sp>
      <p:sp>
        <p:nvSpPr>
          <p:cNvPr id="6" name="5 Slayt Numarası Yer Tutucusu"/>
          <p:cNvSpPr>
            <a:spLocks noGrp="1"/>
          </p:cNvSpPr>
          <p:nvPr>
            <p:ph type="sldNum" sz="quarter" idx="12"/>
          </p:nvPr>
        </p:nvSpPr>
        <p:spPr/>
        <p:txBody>
          <a:bodyPr/>
          <a:lstStyle>
            <a:extLst/>
          </a:lstStyle>
          <a:p>
            <a:pPr>
              <a:defRPr/>
            </a:pPr>
            <a:fld id="{23896188-8929-42F6-940C-363E0F19306B}" type="slidenum">
              <a:rPr lang="tr-TR" smtClean="0"/>
              <a:pPr>
                <a:defRPr/>
              </a:pPr>
              <a:t>‹#›</a:t>
            </a:fld>
            <a:endParaRPr lang="tr-TR"/>
          </a:p>
        </p:txBody>
      </p:sp>
      <p:sp>
        <p:nvSpPr>
          <p:cNvPr id="10" name="9 Dikdörtgen"/>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7 Oval"/>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8 Oval"/>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1435608" y="274320"/>
            <a:ext cx="7498080" cy="1143000"/>
          </a:xfrm>
        </p:spPr>
        <p:txBody>
          <a:bodyPr/>
          <a:lstStyle>
            <a:extLst/>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pPr>
              <a:defRPr/>
            </a:pPr>
            <a:fld id="{01544EC9-517F-45DC-BB4E-EECF7D83A878}" type="datetimeFigureOut">
              <a:rPr lang="tr-TR" smtClean="0"/>
              <a:pPr>
                <a:defRPr/>
              </a:pPr>
              <a:t>09/12/2017</a:t>
            </a:fld>
            <a:endParaRPr lang="tr-TR"/>
          </a:p>
        </p:txBody>
      </p:sp>
      <p:sp>
        <p:nvSpPr>
          <p:cNvPr id="6" name="5 Altbilgi Yer Tutucusu"/>
          <p:cNvSpPr>
            <a:spLocks noGrp="1"/>
          </p:cNvSpPr>
          <p:nvPr>
            <p:ph type="ftr" sz="quarter" idx="11"/>
          </p:nvPr>
        </p:nvSpPr>
        <p:spPr/>
        <p:txBody>
          <a:bodyPr/>
          <a:lstStyle>
            <a:extLst/>
          </a:lstStyle>
          <a:p>
            <a:pPr>
              <a:defRPr/>
            </a:pPr>
            <a:endParaRPr lang="tr-TR"/>
          </a:p>
        </p:txBody>
      </p:sp>
      <p:sp>
        <p:nvSpPr>
          <p:cNvPr id="7" name="6 Slayt Numarası Yer Tutucusu"/>
          <p:cNvSpPr>
            <a:spLocks noGrp="1"/>
          </p:cNvSpPr>
          <p:nvPr>
            <p:ph type="sldNum" sz="quarter" idx="12"/>
          </p:nvPr>
        </p:nvSpPr>
        <p:spPr/>
        <p:txBody>
          <a:bodyPr/>
          <a:lstStyle>
            <a:extLst/>
          </a:lstStyle>
          <a:p>
            <a:pPr>
              <a:defRPr/>
            </a:pPr>
            <a:fld id="{0B17C37B-DCEF-4214-93AC-992B33E1E5DB}" type="slidenum">
              <a:rPr lang="tr-TR" smtClean="0"/>
              <a:pPr>
                <a:defRPr/>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extLst/>
          </a:lstStyle>
          <a:p>
            <a:pPr>
              <a:defRPr/>
            </a:pPr>
            <a:fld id="{35ABCCA1-59A1-4ABC-8C98-CFC9A966618B}" type="datetimeFigureOut">
              <a:rPr lang="tr-TR" smtClean="0"/>
              <a:pPr>
                <a:defRPr/>
              </a:pPr>
              <a:t>09/12/2017</a:t>
            </a:fld>
            <a:endParaRPr lang="tr-TR"/>
          </a:p>
        </p:txBody>
      </p:sp>
      <p:sp>
        <p:nvSpPr>
          <p:cNvPr id="8" name="7 Altbilgi Yer Tutucusu"/>
          <p:cNvSpPr>
            <a:spLocks noGrp="1"/>
          </p:cNvSpPr>
          <p:nvPr>
            <p:ph type="ftr" sz="quarter" idx="11"/>
          </p:nvPr>
        </p:nvSpPr>
        <p:spPr/>
        <p:txBody>
          <a:bodyPr/>
          <a:lstStyle>
            <a:extLst/>
          </a:lstStyle>
          <a:p>
            <a:pPr>
              <a:defRPr/>
            </a:pPr>
            <a:endParaRPr lang="tr-TR"/>
          </a:p>
        </p:txBody>
      </p:sp>
      <p:sp>
        <p:nvSpPr>
          <p:cNvPr id="9" name="8 Slayt Numarası Yer Tutucusu"/>
          <p:cNvSpPr>
            <a:spLocks noGrp="1"/>
          </p:cNvSpPr>
          <p:nvPr>
            <p:ph type="sldNum" sz="quarter" idx="12"/>
          </p:nvPr>
        </p:nvSpPr>
        <p:spPr/>
        <p:txBody>
          <a:bodyPr/>
          <a:lstStyle>
            <a:extLst/>
          </a:lstStyle>
          <a:p>
            <a:pPr>
              <a:defRPr/>
            </a:pPr>
            <a:fld id="{BC8166AE-693A-42DD-8336-2989D6243A27}" type="slidenum">
              <a:rPr lang="tr-TR" smtClean="0"/>
              <a:pPr>
                <a:defRPr/>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1435608" y="274320"/>
            <a:ext cx="7498080" cy="1143000"/>
          </a:xfrm>
        </p:spPr>
        <p:txBody>
          <a:bodyPr anchor="ctr"/>
          <a:lstStyle>
            <a:extLst/>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extLst/>
          </a:lstStyle>
          <a:p>
            <a:pPr>
              <a:defRPr/>
            </a:pPr>
            <a:fld id="{802DDC83-EA22-44E2-AC0C-2FA03D8AC783}" type="datetimeFigureOut">
              <a:rPr lang="tr-TR" smtClean="0"/>
              <a:pPr>
                <a:defRPr/>
              </a:pPr>
              <a:t>09/12/2017</a:t>
            </a:fld>
            <a:endParaRPr lang="tr-TR"/>
          </a:p>
        </p:txBody>
      </p:sp>
      <p:sp>
        <p:nvSpPr>
          <p:cNvPr id="4" name="3 Altbilgi Yer Tutucusu"/>
          <p:cNvSpPr>
            <a:spLocks noGrp="1"/>
          </p:cNvSpPr>
          <p:nvPr>
            <p:ph type="ftr" sz="quarter" idx="11"/>
          </p:nvPr>
        </p:nvSpPr>
        <p:spPr/>
        <p:txBody>
          <a:bodyPr/>
          <a:lstStyle>
            <a:extLst/>
          </a:lstStyle>
          <a:p>
            <a:pPr>
              <a:defRPr/>
            </a:pPr>
            <a:endParaRPr lang="tr-TR"/>
          </a:p>
        </p:txBody>
      </p:sp>
      <p:sp>
        <p:nvSpPr>
          <p:cNvPr id="5" name="4 Slayt Numarası Yer Tutucusu"/>
          <p:cNvSpPr>
            <a:spLocks noGrp="1"/>
          </p:cNvSpPr>
          <p:nvPr>
            <p:ph type="sldNum" sz="quarter" idx="12"/>
          </p:nvPr>
        </p:nvSpPr>
        <p:spPr/>
        <p:txBody>
          <a:bodyPr/>
          <a:lstStyle>
            <a:extLst/>
          </a:lstStyle>
          <a:p>
            <a:pPr>
              <a:defRPr/>
            </a:pPr>
            <a:fld id="{3D930830-CAB5-4D02-A499-588E18E12F7F}" type="slidenum">
              <a:rPr lang="tr-TR" smtClean="0"/>
              <a:pPr>
                <a:defRPr/>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5" name="4 Dikdörtgen"/>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Veri Yer Tutucusu"/>
          <p:cNvSpPr>
            <a:spLocks noGrp="1"/>
          </p:cNvSpPr>
          <p:nvPr>
            <p:ph type="dt" sz="half" idx="10"/>
          </p:nvPr>
        </p:nvSpPr>
        <p:spPr/>
        <p:txBody>
          <a:bodyPr/>
          <a:lstStyle>
            <a:extLst/>
          </a:lstStyle>
          <a:p>
            <a:pPr>
              <a:defRPr/>
            </a:pPr>
            <a:fld id="{66BE98E1-630F-4040-85BD-04E970449C9C}" type="datetimeFigureOut">
              <a:rPr lang="tr-TR" smtClean="0"/>
              <a:pPr>
                <a:defRPr/>
              </a:pPr>
              <a:t>09/12/2017</a:t>
            </a:fld>
            <a:endParaRPr lang="tr-TR"/>
          </a:p>
        </p:txBody>
      </p:sp>
      <p:sp>
        <p:nvSpPr>
          <p:cNvPr id="3" name="2 Altbilgi Yer Tutucusu"/>
          <p:cNvSpPr>
            <a:spLocks noGrp="1"/>
          </p:cNvSpPr>
          <p:nvPr>
            <p:ph type="ftr" sz="quarter" idx="11"/>
          </p:nvPr>
        </p:nvSpPr>
        <p:spPr/>
        <p:txBody>
          <a:bodyPr/>
          <a:lstStyle>
            <a:extLst/>
          </a:lstStyle>
          <a:p>
            <a:pPr>
              <a:defRPr/>
            </a:pPr>
            <a:endParaRPr lang="tr-TR"/>
          </a:p>
        </p:txBody>
      </p:sp>
      <p:sp>
        <p:nvSpPr>
          <p:cNvPr id="4" name="3 Slayt Numarası Yer Tutucusu"/>
          <p:cNvSpPr>
            <a:spLocks noGrp="1"/>
          </p:cNvSpPr>
          <p:nvPr>
            <p:ph type="sldNum" sz="quarter" idx="12"/>
          </p:nvPr>
        </p:nvSpPr>
        <p:spPr/>
        <p:txBody>
          <a:bodyPr/>
          <a:lstStyle>
            <a:extLst/>
          </a:lstStyle>
          <a:p>
            <a:pPr>
              <a:defRPr/>
            </a:pPr>
            <a:fld id="{62B48E40-6454-428E-97A7-FDA3781BB01E}" type="slidenum">
              <a:rPr lang="tr-TR" smtClean="0"/>
              <a:pPr>
                <a:defRPr/>
              </a:pPr>
              <a:t>‹#›</a:t>
            </a:fld>
            <a:endParaRPr lang="tr-TR"/>
          </a:p>
        </p:txBody>
      </p:sp>
      <p:sp>
        <p:nvSpPr>
          <p:cNvPr id="6" name="5 Dikdörtgen"/>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pPr>
              <a:defRPr/>
            </a:pPr>
            <a:fld id="{8AB86C71-E5E4-437B-AA31-20BD96CD020D}" type="datetimeFigureOut">
              <a:rPr lang="tr-TR" smtClean="0"/>
              <a:pPr>
                <a:defRPr/>
              </a:pPr>
              <a:t>09/12/2017</a:t>
            </a:fld>
            <a:endParaRPr lang="tr-TR"/>
          </a:p>
        </p:txBody>
      </p:sp>
      <p:sp>
        <p:nvSpPr>
          <p:cNvPr id="6" name="5 Altbilgi Yer Tutucusu"/>
          <p:cNvSpPr>
            <a:spLocks noGrp="1"/>
          </p:cNvSpPr>
          <p:nvPr>
            <p:ph type="ftr" sz="quarter" idx="11"/>
          </p:nvPr>
        </p:nvSpPr>
        <p:spPr/>
        <p:txBody>
          <a:bodyPr/>
          <a:lstStyle>
            <a:extLst/>
          </a:lstStyle>
          <a:p>
            <a:pPr>
              <a:defRPr/>
            </a:pPr>
            <a:endParaRPr lang="tr-TR"/>
          </a:p>
        </p:txBody>
      </p:sp>
      <p:sp>
        <p:nvSpPr>
          <p:cNvPr id="7" name="6 Slayt Numarası Yer Tutucusu"/>
          <p:cNvSpPr>
            <a:spLocks noGrp="1"/>
          </p:cNvSpPr>
          <p:nvPr>
            <p:ph type="sldNum" sz="quarter" idx="12"/>
          </p:nvPr>
        </p:nvSpPr>
        <p:spPr/>
        <p:txBody>
          <a:bodyPr/>
          <a:lstStyle>
            <a:extLst/>
          </a:lstStyle>
          <a:p>
            <a:pPr>
              <a:defRPr/>
            </a:pPr>
            <a:fld id="{BF9CD624-69D7-4444-80E8-B9CAAD94500E}" type="slidenum">
              <a:rPr lang="tr-TR" smtClean="0"/>
              <a:pPr>
                <a:defRPr/>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tr-TR" smtClean="0"/>
              <a:t>Asıl başlık stili için tıklatın</a:t>
            </a:r>
            <a:endParaRPr kumimoji="0" lang="en-US"/>
          </a:p>
        </p:txBody>
      </p:sp>
      <p:sp>
        <p:nvSpPr>
          <p:cNvPr id="5" name="4 Veri Yer Tutucusu"/>
          <p:cNvSpPr>
            <a:spLocks noGrp="1"/>
          </p:cNvSpPr>
          <p:nvPr>
            <p:ph type="dt" sz="half" idx="10"/>
          </p:nvPr>
        </p:nvSpPr>
        <p:spPr/>
        <p:txBody>
          <a:bodyPr/>
          <a:lstStyle>
            <a:extLst/>
          </a:lstStyle>
          <a:p>
            <a:pPr>
              <a:defRPr/>
            </a:pPr>
            <a:fld id="{D2B67FDA-5D6B-434C-B69B-6D5D68FC825E}" type="datetimeFigureOut">
              <a:rPr lang="tr-TR" smtClean="0"/>
              <a:pPr>
                <a:defRPr/>
              </a:pPr>
              <a:t>09/12/2017</a:t>
            </a:fld>
            <a:endParaRPr lang="tr-TR"/>
          </a:p>
        </p:txBody>
      </p:sp>
      <p:sp>
        <p:nvSpPr>
          <p:cNvPr id="6" name="5 Altbilgi Yer Tutucusu"/>
          <p:cNvSpPr>
            <a:spLocks noGrp="1"/>
          </p:cNvSpPr>
          <p:nvPr>
            <p:ph type="ftr" sz="quarter" idx="11"/>
          </p:nvPr>
        </p:nvSpPr>
        <p:spPr/>
        <p:txBody>
          <a:bodyPr/>
          <a:lstStyle>
            <a:extLst/>
          </a:lstStyle>
          <a:p>
            <a:pPr>
              <a:defRPr/>
            </a:pPr>
            <a:endParaRPr lang="tr-TR"/>
          </a:p>
        </p:txBody>
      </p:sp>
      <p:sp>
        <p:nvSpPr>
          <p:cNvPr id="7" name="6 Slayt Numarası Yer Tutucusu"/>
          <p:cNvSpPr>
            <a:spLocks noGrp="1"/>
          </p:cNvSpPr>
          <p:nvPr>
            <p:ph type="sldNum" sz="quarter" idx="12"/>
          </p:nvPr>
        </p:nvSpPr>
        <p:spPr/>
        <p:txBody>
          <a:bodyPr/>
          <a:lstStyle>
            <a:extLst/>
          </a:lstStyle>
          <a:p>
            <a:pPr>
              <a:defRPr/>
            </a:pPr>
            <a:fld id="{ED107D44-11A4-4CF5-88B3-1ED174FABE51}" type="slidenum">
              <a:rPr lang="tr-TR" smtClean="0"/>
              <a:pPr>
                <a:defRPr/>
              </a:pPr>
              <a:t>‹#›</a:t>
            </a:fld>
            <a:endParaRPr lang="tr-TR"/>
          </a:p>
        </p:txBody>
      </p:sp>
      <p:sp>
        <p:nvSpPr>
          <p:cNvPr id="8" name="7 Dikdörtgen"/>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2 Resim Yer Tutucusu"/>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tr-TR" smtClean="0"/>
              <a:t>Resim eklemek için simgeyi tıklatın</a:t>
            </a:r>
            <a:endParaRPr kumimoji="0" lang="en-US" dirty="0"/>
          </a:p>
        </p:txBody>
      </p:sp>
      <p:sp>
        <p:nvSpPr>
          <p:cNvPr id="9" name="8 Akış Çizelgesi: İşlem"/>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9 Akış Çizelgesi: İşlem"/>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3 Metin Yer Tutucusu"/>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tr-TR" smtClean="0"/>
              <a:t>Asıl metin stillerini düzenlemek için tıklatın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Pasta"/>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7 Oval"/>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10 Halka"/>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11 Dikdörtgen"/>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4 Başlık Yer Tutucusu"/>
          <p:cNvSpPr>
            <a:spLocks noGrp="1"/>
          </p:cNvSpPr>
          <p:nvPr>
            <p:ph type="title"/>
          </p:nvPr>
        </p:nvSpPr>
        <p:spPr>
          <a:xfrm>
            <a:off x="1435608" y="274638"/>
            <a:ext cx="7498080" cy="1143000"/>
          </a:xfrm>
          <a:prstGeom prst="rect">
            <a:avLst/>
          </a:prstGeom>
        </p:spPr>
        <p:txBody>
          <a:bodyPr anchor="ctr">
            <a:normAutofit/>
          </a:bodyPr>
          <a:lstStyle>
            <a:extLst/>
          </a:lstStyle>
          <a:p>
            <a:r>
              <a:rPr kumimoji="0" lang="tr-TR" smtClean="0"/>
              <a:t>Asıl başlık stili için tıklatın</a:t>
            </a:r>
            <a:endParaRPr kumimoji="0" lang="en-US"/>
          </a:p>
        </p:txBody>
      </p:sp>
      <p:sp>
        <p:nvSpPr>
          <p:cNvPr id="9" name="8 Metin Yer Tutucusu"/>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24" name="23 Veri Yer Tutucusu"/>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pPr>
              <a:defRPr/>
            </a:pPr>
            <a:fld id="{C7298D21-DD10-428E-A17E-BADD9CA63186}" type="datetimeFigureOut">
              <a:rPr lang="tr-TR" smtClean="0"/>
              <a:pPr>
                <a:defRPr/>
              </a:pPr>
              <a:t>09/12/2017</a:t>
            </a:fld>
            <a:endParaRPr lang="tr-TR"/>
          </a:p>
        </p:txBody>
      </p:sp>
      <p:sp>
        <p:nvSpPr>
          <p:cNvPr id="10" name="9 Altbilgi Yer Tutucusu"/>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pPr>
              <a:defRPr/>
            </a:pPr>
            <a:endParaRPr lang="tr-TR"/>
          </a:p>
        </p:txBody>
      </p:sp>
      <p:sp>
        <p:nvSpPr>
          <p:cNvPr id="22" name="21 Slayt Numarası Yer Tutucusu"/>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pPr>
              <a:defRPr/>
            </a:pPr>
            <a:fld id="{8D00A95A-7C07-48E8-8003-F2A46386AA67}" type="slidenum">
              <a:rPr lang="tr-TR" smtClean="0"/>
              <a:pPr>
                <a:defRPr/>
              </a:pPr>
              <a:t>‹#›</a:t>
            </a:fld>
            <a:endParaRPr lang="tr-TR"/>
          </a:p>
        </p:txBody>
      </p:sp>
      <p:sp>
        <p:nvSpPr>
          <p:cNvPr id="15" name="14 Dikdörtgen"/>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3"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jpeg"/><Relationship Id="rId7"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8.png"/><Relationship Id="rId5" Type="http://schemas.openxmlformats.org/officeDocument/2006/relationships/image" Target="../media/image7.jpe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2428860" y="285728"/>
            <a:ext cx="6500858" cy="1285884"/>
          </a:xfrm>
        </p:spPr>
        <p:txBody>
          <a:bodyPr rtlCol="0">
            <a:noAutofit/>
          </a:bodyPr>
          <a:lstStyle/>
          <a:p>
            <a:pPr fontAlgn="auto">
              <a:spcAft>
                <a:spcPts val="0"/>
              </a:spcAft>
              <a:defRPr/>
            </a:pPr>
            <a:r>
              <a:rPr lang="tr-TR" dirty="0" smtClean="0"/>
              <a:t>KURTULUŞ SAVAŞI</a:t>
            </a:r>
            <a:endParaRPr lang="tr-TR" dirty="0"/>
          </a:p>
        </p:txBody>
      </p:sp>
      <p:pic>
        <p:nvPicPr>
          <p:cNvPr id="14339" name="Resim 4"/>
          <p:cNvPicPr>
            <a:picLocks noChangeAspect="1"/>
          </p:cNvPicPr>
          <p:nvPr/>
        </p:nvPicPr>
        <p:blipFill>
          <a:blip r:embed="rId3" cstate="print"/>
          <a:srcRect/>
          <a:stretch>
            <a:fillRect/>
          </a:stretch>
        </p:blipFill>
        <p:spPr bwMode="auto">
          <a:xfrm>
            <a:off x="1703532" y="1785926"/>
            <a:ext cx="6440368" cy="4357718"/>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Başlık 1"/>
          <p:cNvSpPr>
            <a:spLocks noGrp="1"/>
          </p:cNvSpPr>
          <p:nvPr>
            <p:ph type="title"/>
          </p:nvPr>
        </p:nvSpPr>
        <p:spPr>
          <a:xfrm>
            <a:off x="1214414" y="214290"/>
            <a:ext cx="7643866" cy="6357982"/>
          </a:xfrm>
        </p:spPr>
        <p:txBody>
          <a:bodyPr>
            <a:normAutofit/>
          </a:bodyPr>
          <a:lstStyle/>
          <a:p>
            <a:r>
              <a:rPr lang="tr-TR" sz="2400" dirty="0" smtClean="0">
                <a:solidFill>
                  <a:srgbClr val="FF0000"/>
                </a:solidFill>
              </a:rPr>
              <a:t>KURTULUŞ SAVAŞI HAZIRLIK DÖNEMİ</a:t>
            </a:r>
            <a:r>
              <a:rPr lang="tr-TR" sz="2400" dirty="0" smtClean="0">
                <a:solidFill>
                  <a:schemeClr val="tx1"/>
                </a:solidFill>
              </a:rPr>
              <a:t/>
            </a:r>
            <a:br>
              <a:rPr lang="tr-TR" sz="2400" dirty="0" smtClean="0">
                <a:solidFill>
                  <a:schemeClr val="tx1"/>
                </a:solidFill>
              </a:rPr>
            </a:br>
            <a:r>
              <a:rPr lang="tr-TR" sz="2400" dirty="0" smtClean="0">
                <a:solidFill>
                  <a:schemeClr val="tx1"/>
                </a:solidFill>
              </a:rPr>
              <a:t>  </a:t>
            </a:r>
            <a:r>
              <a:rPr lang="tr-TR" sz="2400" dirty="0" smtClean="0">
                <a:solidFill>
                  <a:srgbClr val="002060"/>
                </a:solidFill>
              </a:rPr>
              <a:t>KUVAYI MİLLİYE</a:t>
            </a:r>
            <a:r>
              <a:rPr lang="tr-TR" sz="2400" dirty="0" smtClean="0">
                <a:solidFill>
                  <a:schemeClr val="tx1"/>
                </a:solidFill>
              </a:rPr>
              <a:t/>
            </a:r>
            <a:br>
              <a:rPr lang="tr-TR" sz="2400" dirty="0" smtClean="0">
                <a:solidFill>
                  <a:schemeClr val="tx1"/>
                </a:solidFill>
              </a:rPr>
            </a:br>
            <a:r>
              <a:rPr lang="tr-TR" sz="2400" dirty="0" smtClean="0">
                <a:solidFill>
                  <a:schemeClr val="tx1"/>
                </a:solidFill>
              </a:rPr>
              <a:t>    Amacı; hiçbir devletin egemenliğini kabul etmemek, Türk milletinin kendi bayrağı altında özgür ve bağımsız yaşamasını sağlamaktır.</a:t>
            </a:r>
            <a:br>
              <a:rPr lang="tr-TR" sz="2400" dirty="0" smtClean="0">
                <a:solidFill>
                  <a:schemeClr val="tx1"/>
                </a:solidFill>
              </a:rPr>
            </a:br>
            <a:r>
              <a:rPr lang="tr-TR" sz="2400" dirty="0" smtClean="0">
                <a:solidFill>
                  <a:schemeClr val="tx1"/>
                </a:solidFill>
              </a:rPr>
              <a:t/>
            </a:r>
            <a:br>
              <a:rPr lang="tr-TR" sz="2400" dirty="0" smtClean="0">
                <a:solidFill>
                  <a:schemeClr val="tx1"/>
                </a:solidFill>
              </a:rPr>
            </a:br>
            <a:r>
              <a:rPr lang="tr-TR" sz="2400" dirty="0" err="1" smtClean="0">
                <a:solidFill>
                  <a:schemeClr val="accent5">
                    <a:lumMod val="60000"/>
                    <a:lumOff val="40000"/>
                  </a:schemeClr>
                </a:solidFill>
              </a:rPr>
              <a:t>Kuvayı</a:t>
            </a:r>
            <a:r>
              <a:rPr lang="tr-TR" sz="2400" dirty="0" smtClean="0">
                <a:solidFill>
                  <a:schemeClr val="accent5">
                    <a:lumMod val="60000"/>
                    <a:lumOff val="40000"/>
                  </a:schemeClr>
                </a:solidFill>
              </a:rPr>
              <a:t> Milliye Birliklerinin Özellikleri</a:t>
            </a:r>
            <a:r>
              <a:rPr lang="tr-TR" sz="2400" dirty="0" smtClean="0">
                <a:solidFill>
                  <a:schemeClr val="tx1"/>
                </a:solidFill>
              </a:rPr>
              <a:t/>
            </a:r>
            <a:br>
              <a:rPr lang="tr-TR" sz="2400" dirty="0" smtClean="0">
                <a:solidFill>
                  <a:schemeClr val="tx1"/>
                </a:solidFill>
              </a:rPr>
            </a:br>
            <a:r>
              <a:rPr lang="tr-TR" sz="2400" dirty="0" smtClean="0">
                <a:solidFill>
                  <a:schemeClr val="tx1"/>
                </a:solidFill>
              </a:rPr>
              <a:t>·  Bölgesel nitelikteki gönüllülerden oluşmuş küçük bir askeri birliktir.</a:t>
            </a:r>
            <a:br>
              <a:rPr lang="tr-TR" sz="2400" dirty="0" smtClean="0">
                <a:solidFill>
                  <a:schemeClr val="tx1"/>
                </a:solidFill>
              </a:rPr>
            </a:br>
            <a:r>
              <a:rPr lang="tr-TR" sz="2400" dirty="0" smtClean="0">
                <a:solidFill>
                  <a:schemeClr val="tx1"/>
                </a:solidFill>
              </a:rPr>
              <a:t>·  İhtiyaçları halk tarafından karşılanmıştır.</a:t>
            </a:r>
            <a:br>
              <a:rPr lang="tr-TR" sz="2400" dirty="0" smtClean="0">
                <a:solidFill>
                  <a:schemeClr val="tx1"/>
                </a:solidFill>
              </a:rPr>
            </a:br>
            <a:r>
              <a:rPr lang="tr-TR" sz="2400" dirty="0" smtClean="0">
                <a:solidFill>
                  <a:schemeClr val="tx1"/>
                </a:solidFill>
              </a:rPr>
              <a:t>·  Askeri bir disiplinden geçmemişlerdir.</a:t>
            </a:r>
            <a:br>
              <a:rPr lang="tr-TR" sz="2400" dirty="0" smtClean="0">
                <a:solidFill>
                  <a:schemeClr val="tx1"/>
                </a:solidFill>
              </a:rPr>
            </a:br>
            <a:r>
              <a:rPr lang="tr-TR" sz="2400" dirty="0" smtClean="0">
                <a:solidFill>
                  <a:schemeClr val="tx1"/>
                </a:solidFill>
              </a:rPr>
              <a:t>·  İşgalleri önleyememiş fakat yavaşlatmıştır.</a:t>
            </a:r>
            <a:br>
              <a:rPr lang="tr-TR" sz="2400" dirty="0" smtClean="0">
                <a:solidFill>
                  <a:schemeClr val="tx1"/>
                </a:solidFill>
              </a:rPr>
            </a:br>
            <a:r>
              <a:rPr lang="tr-TR" sz="2400" dirty="0" smtClean="0">
                <a:solidFill>
                  <a:schemeClr val="tx1"/>
                </a:solidFill>
              </a:rPr>
              <a:t>·  Düzenli ordu kuruluncaya kadar düşman kuvvetlerini oyalamıştır.</a:t>
            </a:r>
            <a:br>
              <a:rPr lang="tr-TR" sz="2400" dirty="0" smtClean="0">
                <a:solidFill>
                  <a:schemeClr val="tx1"/>
                </a:solidFill>
              </a:rPr>
            </a:br>
            <a:r>
              <a:rPr lang="tr-TR" sz="2400" dirty="0" smtClean="0">
                <a:solidFill>
                  <a:schemeClr val="tx1"/>
                </a:solidFill>
              </a:rPr>
              <a:t>·   TBMM’ye karşı çıkan isyanların bastırılmasında önemli rol oynamıştır </a:t>
            </a:r>
            <a:br>
              <a:rPr lang="tr-TR" sz="2400" dirty="0" smtClean="0">
                <a:solidFill>
                  <a:schemeClr val="tx1"/>
                </a:solidFill>
              </a:rPr>
            </a:br>
            <a:r>
              <a:rPr lang="tr-TR" sz="2400" dirty="0" smtClean="0">
                <a:solidFill>
                  <a:schemeClr val="tx1"/>
                </a:solidFill>
              </a:rPr>
              <a:t>     (Düzenli ordu kurulduktan sonra görevi sona ermiştir.)</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Başlık 1"/>
          <p:cNvSpPr>
            <a:spLocks noGrp="1"/>
          </p:cNvSpPr>
          <p:nvPr>
            <p:ph type="title"/>
          </p:nvPr>
        </p:nvSpPr>
        <p:spPr>
          <a:xfrm>
            <a:off x="1142977" y="714356"/>
            <a:ext cx="3786213" cy="2214578"/>
          </a:xfrm>
        </p:spPr>
        <p:txBody>
          <a:bodyPr>
            <a:normAutofit fontScale="90000"/>
          </a:bodyPr>
          <a:lstStyle/>
          <a:p>
            <a:r>
              <a:rPr lang="tr-TR" sz="2800" dirty="0" smtClean="0">
                <a:solidFill>
                  <a:srgbClr val="FF0000"/>
                </a:solidFill>
              </a:rPr>
              <a:t>KURTULUŞ  SAVAŞI  VE  İTALYANLAR</a:t>
            </a:r>
            <a:r>
              <a:rPr lang="tr-TR" sz="2000" dirty="0" smtClean="0">
                <a:solidFill>
                  <a:schemeClr val="tx1"/>
                </a:solidFill>
              </a:rPr>
              <a:t/>
            </a:r>
            <a:br>
              <a:rPr lang="tr-TR" sz="2000" dirty="0" smtClean="0">
                <a:solidFill>
                  <a:schemeClr val="tx1"/>
                </a:solidFill>
              </a:rPr>
            </a:br>
            <a:r>
              <a:rPr lang="tr-TR" sz="2000" dirty="0" smtClean="0">
                <a:solidFill>
                  <a:schemeClr val="tx1"/>
                </a:solidFill>
              </a:rPr>
              <a:t/>
            </a:r>
            <a:br>
              <a:rPr lang="tr-TR" sz="2000" dirty="0" smtClean="0">
                <a:solidFill>
                  <a:schemeClr val="tx1"/>
                </a:solidFill>
              </a:rPr>
            </a:br>
            <a:r>
              <a:rPr lang="tr-TR" sz="2200" dirty="0" smtClean="0">
                <a:solidFill>
                  <a:schemeClr val="tx1"/>
                </a:solidFill>
              </a:rPr>
              <a:t>* Birinci Dünya savaşı sırasında İtalya'ya gizli anlaşmayla İzmir verilmişti.</a:t>
            </a:r>
            <a:r>
              <a:rPr lang="tr-TR" sz="2000" dirty="0" smtClean="0">
                <a:solidFill>
                  <a:schemeClr val="tx1"/>
                </a:solidFill>
              </a:rPr>
              <a:t/>
            </a:r>
            <a:br>
              <a:rPr lang="tr-TR" sz="2000" dirty="0" smtClean="0">
                <a:solidFill>
                  <a:schemeClr val="tx1"/>
                </a:solidFill>
              </a:rPr>
            </a:br>
            <a:endParaRPr lang="tr-TR" sz="2000" dirty="0" smtClean="0">
              <a:solidFill>
                <a:schemeClr val="tx1"/>
              </a:solidFill>
            </a:endParaRPr>
          </a:p>
        </p:txBody>
      </p:sp>
      <p:pic>
        <p:nvPicPr>
          <p:cNvPr id="23554" name="Resim 2"/>
          <p:cNvPicPr>
            <a:picLocks noChangeAspect="1"/>
          </p:cNvPicPr>
          <p:nvPr/>
        </p:nvPicPr>
        <p:blipFill>
          <a:blip r:embed="rId2" cstate="print"/>
          <a:srcRect/>
          <a:stretch>
            <a:fillRect/>
          </a:stretch>
        </p:blipFill>
        <p:spPr bwMode="auto">
          <a:xfrm>
            <a:off x="4643438" y="285728"/>
            <a:ext cx="4244978" cy="2431043"/>
          </a:xfrm>
          <a:prstGeom prst="rect">
            <a:avLst/>
          </a:prstGeom>
          <a:noFill/>
          <a:ln w="9525">
            <a:noFill/>
            <a:miter lim="800000"/>
            <a:headEnd/>
            <a:tailEnd/>
          </a:ln>
        </p:spPr>
      </p:pic>
      <p:sp>
        <p:nvSpPr>
          <p:cNvPr id="4" name="Başlık 1"/>
          <p:cNvSpPr txBox="1">
            <a:spLocks/>
          </p:cNvSpPr>
          <p:nvPr/>
        </p:nvSpPr>
        <p:spPr>
          <a:xfrm>
            <a:off x="1214414" y="1857364"/>
            <a:ext cx="7715304" cy="4429156"/>
          </a:xfrm>
          <a:prstGeom prst="rect">
            <a:avLst/>
          </a:prstGeom>
        </p:spPr>
        <p:txBody>
          <a:bodyPr anchor="ctr">
            <a:normAutofit fontScale="975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tr-TR" sz="2000" b="0" i="0" u="none" strike="noStrike" kern="1200" cap="none" spc="0" normalizeH="0" baseline="0" noProof="0" dirty="0" smtClean="0">
                <a:ln>
                  <a:noFill/>
                </a:ln>
                <a:solidFill>
                  <a:schemeClr val="tx1"/>
                </a:solidFill>
                <a:effectLst>
                  <a:outerShdw blurRad="50000" dist="30000" dir="5400000" algn="tl" rotWithShape="0">
                    <a:srgbClr val="000000">
                      <a:alpha val="30000"/>
                    </a:srgbClr>
                  </a:outerShdw>
                </a:effectLst>
                <a:uLnTx/>
                <a:uFillTx/>
                <a:latin typeface="+mj-lt"/>
                <a:ea typeface="+mj-ea"/>
                <a:cs typeface="+mj-cs"/>
              </a:rPr>
              <a:t/>
            </a:r>
            <a:br>
              <a:rPr kumimoji="0" lang="tr-TR" sz="2000" b="0" i="0" u="none" strike="noStrike" kern="1200" cap="none" spc="0" normalizeH="0" baseline="0" noProof="0" dirty="0" smtClean="0">
                <a:ln>
                  <a:noFill/>
                </a:ln>
                <a:solidFill>
                  <a:schemeClr val="tx1"/>
                </a:solidFill>
                <a:effectLst>
                  <a:outerShdw blurRad="50000" dist="30000" dir="5400000" algn="tl" rotWithShape="0">
                    <a:srgbClr val="000000">
                      <a:alpha val="30000"/>
                    </a:srgbClr>
                  </a:outerShdw>
                </a:effectLst>
                <a:uLnTx/>
                <a:uFillTx/>
                <a:latin typeface="+mj-lt"/>
                <a:ea typeface="+mj-ea"/>
                <a:cs typeface="+mj-cs"/>
              </a:rPr>
            </a:br>
            <a:r>
              <a:rPr kumimoji="0" lang="tr-TR" sz="2000" b="0" i="0" u="none" strike="noStrike" kern="1200" cap="none" spc="0" normalizeH="0" baseline="0" noProof="0" dirty="0" smtClean="0">
                <a:ln>
                  <a:noFill/>
                </a:ln>
                <a:solidFill>
                  <a:schemeClr val="tx1"/>
                </a:solidFill>
                <a:effectLst>
                  <a:outerShdw blurRad="50000" dist="30000" dir="5400000" algn="tl" rotWithShape="0">
                    <a:srgbClr val="000000">
                      <a:alpha val="30000"/>
                    </a:srgbClr>
                  </a:outerShdw>
                </a:effectLst>
                <a:uLnTx/>
                <a:uFillTx/>
                <a:latin typeface="+mj-lt"/>
                <a:ea typeface="+mj-ea"/>
                <a:cs typeface="+mj-cs"/>
              </a:rPr>
              <a:t>* Paris Konferansı'nda (18 Ocak 1919) İngilizler Akdeniz'de güçlü bir İtalya istemedikleri için İzmir'in Yunanlılara verilmesini sağladılar. Bu olay anlaşmazlığa neden oldu.</a:t>
            </a:r>
            <a:br>
              <a:rPr kumimoji="0" lang="tr-TR" sz="2000" b="0" i="0" u="none" strike="noStrike" kern="1200" cap="none" spc="0" normalizeH="0" baseline="0" noProof="0" dirty="0" smtClean="0">
                <a:ln>
                  <a:noFill/>
                </a:ln>
                <a:solidFill>
                  <a:schemeClr val="tx1"/>
                </a:solidFill>
                <a:effectLst>
                  <a:outerShdw blurRad="50000" dist="30000" dir="5400000" algn="tl" rotWithShape="0">
                    <a:srgbClr val="000000">
                      <a:alpha val="30000"/>
                    </a:srgbClr>
                  </a:outerShdw>
                </a:effectLst>
                <a:uLnTx/>
                <a:uFillTx/>
                <a:latin typeface="+mj-lt"/>
                <a:ea typeface="+mj-ea"/>
                <a:cs typeface="+mj-cs"/>
              </a:rPr>
            </a:br>
            <a:r>
              <a:rPr kumimoji="0" lang="tr-TR" sz="2000" b="0" i="0" u="none" strike="noStrike" kern="1200" cap="none" spc="0" normalizeH="0" baseline="0" noProof="0" dirty="0" smtClean="0">
                <a:ln>
                  <a:noFill/>
                </a:ln>
                <a:solidFill>
                  <a:schemeClr val="tx1"/>
                </a:solidFill>
                <a:effectLst>
                  <a:outerShdw blurRad="50000" dist="30000" dir="5400000" algn="tl" rotWithShape="0">
                    <a:srgbClr val="000000">
                      <a:alpha val="30000"/>
                    </a:srgbClr>
                  </a:outerShdw>
                </a:effectLst>
                <a:uLnTx/>
                <a:uFillTx/>
                <a:latin typeface="+mj-lt"/>
                <a:ea typeface="+mj-ea"/>
                <a:cs typeface="+mj-cs"/>
              </a:rPr>
              <a:t>* İtalyanlar Muğla, Antalya ve çevresini işgal ettiler.</a:t>
            </a:r>
            <a:br>
              <a:rPr kumimoji="0" lang="tr-TR" sz="2000" b="0" i="0" u="none" strike="noStrike" kern="1200" cap="none" spc="0" normalizeH="0" baseline="0" noProof="0" dirty="0" smtClean="0">
                <a:ln>
                  <a:noFill/>
                </a:ln>
                <a:solidFill>
                  <a:schemeClr val="tx1"/>
                </a:solidFill>
                <a:effectLst>
                  <a:outerShdw blurRad="50000" dist="30000" dir="5400000" algn="tl" rotWithShape="0">
                    <a:srgbClr val="000000">
                      <a:alpha val="30000"/>
                    </a:srgbClr>
                  </a:outerShdw>
                </a:effectLst>
                <a:uLnTx/>
                <a:uFillTx/>
                <a:latin typeface="+mj-lt"/>
                <a:ea typeface="+mj-ea"/>
                <a:cs typeface="+mj-cs"/>
              </a:rPr>
            </a:br>
            <a:r>
              <a:rPr kumimoji="0" lang="tr-TR" sz="2000" b="0" i="0" u="none" strike="noStrike" kern="1200" cap="none" spc="0" normalizeH="0" baseline="0" noProof="0" dirty="0" smtClean="0">
                <a:ln>
                  <a:noFill/>
                </a:ln>
                <a:solidFill>
                  <a:schemeClr val="tx1"/>
                </a:solidFill>
                <a:effectLst>
                  <a:outerShdw blurRad="50000" dist="30000" dir="5400000" algn="tl" rotWithShape="0">
                    <a:srgbClr val="000000">
                      <a:alpha val="30000"/>
                    </a:srgbClr>
                  </a:outerShdw>
                </a:effectLst>
                <a:uLnTx/>
                <a:uFillTx/>
                <a:latin typeface="+mj-lt"/>
                <a:ea typeface="+mj-ea"/>
                <a:cs typeface="+mj-cs"/>
              </a:rPr>
              <a:t>* İtalyanlarla TBMM arasında ciddi bir savaş olmadı. Çünkü İtalyanların hem İngilizlerle arasının açılması hem de bu dönemde İtalya'da iç karışıklık olması savaş ihtimalini azalttı.</a:t>
            </a:r>
            <a:br>
              <a:rPr kumimoji="0" lang="tr-TR" sz="2000" b="0" i="0" u="none" strike="noStrike" kern="1200" cap="none" spc="0" normalizeH="0" baseline="0" noProof="0" dirty="0" smtClean="0">
                <a:ln>
                  <a:noFill/>
                </a:ln>
                <a:solidFill>
                  <a:schemeClr val="tx1"/>
                </a:solidFill>
                <a:effectLst>
                  <a:outerShdw blurRad="50000" dist="30000" dir="5400000" algn="tl" rotWithShape="0">
                    <a:srgbClr val="000000">
                      <a:alpha val="30000"/>
                    </a:srgbClr>
                  </a:outerShdw>
                </a:effectLst>
                <a:uLnTx/>
                <a:uFillTx/>
                <a:latin typeface="+mj-lt"/>
                <a:ea typeface="+mj-ea"/>
                <a:cs typeface="+mj-cs"/>
              </a:rPr>
            </a:br>
            <a:r>
              <a:rPr kumimoji="0" lang="tr-TR" sz="2000" b="0" i="0" u="none" strike="noStrike" kern="1200" cap="none" spc="0" normalizeH="0" baseline="0" noProof="0" dirty="0" smtClean="0">
                <a:ln>
                  <a:noFill/>
                </a:ln>
                <a:solidFill>
                  <a:schemeClr val="tx1"/>
                </a:solidFill>
                <a:effectLst>
                  <a:outerShdw blurRad="50000" dist="30000" dir="5400000" algn="tl" rotWithShape="0">
                    <a:srgbClr val="000000">
                      <a:alpha val="30000"/>
                    </a:srgbClr>
                  </a:outerShdw>
                </a:effectLst>
                <a:uLnTx/>
                <a:uFillTx/>
                <a:latin typeface="+mj-lt"/>
                <a:ea typeface="+mj-ea"/>
                <a:cs typeface="+mj-cs"/>
              </a:rPr>
              <a:t>* İtalyanlar II. İnönü savaşından sonra Anadolu'dan çekilmeye başladılar (5 Temmuz 1921) Sakarya savaşından sonra tamamen çekildiler.</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3" cstate="print"/>
          <a:srcRect/>
          <a:stretch>
            <a:fillRect/>
          </a:stretch>
        </p:blipFill>
        <p:spPr bwMode="auto">
          <a:xfrm>
            <a:off x="1330465" y="0"/>
            <a:ext cx="3170097" cy="2160000"/>
          </a:xfrm>
          <a:prstGeom prst="rect">
            <a:avLst/>
          </a:prstGeom>
          <a:noFill/>
          <a:ln w="9525">
            <a:noFill/>
            <a:miter lim="800000"/>
            <a:headEnd/>
            <a:tailEnd/>
          </a:ln>
        </p:spPr>
      </p:pic>
      <p:pic>
        <p:nvPicPr>
          <p:cNvPr id="24579" name="Picture 3"/>
          <p:cNvPicPr>
            <a:picLocks noChangeAspect="1" noChangeArrowheads="1"/>
          </p:cNvPicPr>
          <p:nvPr/>
        </p:nvPicPr>
        <p:blipFill>
          <a:blip r:embed="rId4" cstate="print"/>
          <a:srcRect/>
          <a:stretch>
            <a:fillRect/>
          </a:stretch>
        </p:blipFill>
        <p:spPr bwMode="auto">
          <a:xfrm>
            <a:off x="5118417" y="-24"/>
            <a:ext cx="3168359" cy="2160000"/>
          </a:xfrm>
          <a:prstGeom prst="rect">
            <a:avLst/>
          </a:prstGeom>
          <a:noFill/>
          <a:ln w="9525">
            <a:noFill/>
            <a:miter lim="800000"/>
            <a:headEnd/>
            <a:tailEnd/>
          </a:ln>
        </p:spPr>
      </p:pic>
      <p:pic>
        <p:nvPicPr>
          <p:cNvPr id="24580" name="Picture 4"/>
          <p:cNvPicPr>
            <a:picLocks noChangeAspect="1" noChangeArrowheads="1"/>
          </p:cNvPicPr>
          <p:nvPr/>
        </p:nvPicPr>
        <p:blipFill>
          <a:blip r:embed="rId5" cstate="print"/>
          <a:stretch>
            <a:fillRect/>
          </a:stretch>
        </p:blipFill>
        <p:spPr bwMode="auto">
          <a:xfrm>
            <a:off x="5151145" y="2269132"/>
            <a:ext cx="3263580" cy="2160000"/>
          </a:xfrm>
          <a:prstGeom prst="rect">
            <a:avLst/>
          </a:prstGeom>
          <a:noFill/>
          <a:ln w="9525">
            <a:noFill/>
            <a:miter lim="800000"/>
            <a:headEnd/>
            <a:tailEnd/>
          </a:ln>
        </p:spPr>
      </p:pic>
      <p:pic>
        <p:nvPicPr>
          <p:cNvPr id="24581" name="Picture 5"/>
          <p:cNvPicPr>
            <a:picLocks noChangeAspect="1" noChangeArrowheads="1"/>
          </p:cNvPicPr>
          <p:nvPr/>
        </p:nvPicPr>
        <p:blipFill>
          <a:blip r:embed="rId6" cstate="print"/>
          <a:srcRect/>
          <a:stretch>
            <a:fillRect/>
          </a:stretch>
        </p:blipFill>
        <p:spPr bwMode="auto">
          <a:xfrm>
            <a:off x="1322898" y="4643446"/>
            <a:ext cx="3320540" cy="2160000"/>
          </a:xfrm>
          <a:prstGeom prst="rect">
            <a:avLst/>
          </a:prstGeom>
          <a:noFill/>
          <a:ln w="9525">
            <a:noFill/>
            <a:miter lim="800000"/>
            <a:headEnd/>
            <a:tailEnd/>
          </a:ln>
        </p:spPr>
      </p:pic>
      <p:pic>
        <p:nvPicPr>
          <p:cNvPr id="24582" name="Picture 6"/>
          <p:cNvPicPr>
            <a:picLocks noChangeAspect="1" noChangeArrowheads="1"/>
          </p:cNvPicPr>
          <p:nvPr/>
        </p:nvPicPr>
        <p:blipFill>
          <a:blip r:embed="rId7" cstate="print"/>
          <a:srcRect/>
          <a:stretch>
            <a:fillRect/>
          </a:stretch>
        </p:blipFill>
        <p:spPr bwMode="auto">
          <a:xfrm>
            <a:off x="5149302" y="4643446"/>
            <a:ext cx="3351788" cy="2160000"/>
          </a:xfrm>
          <a:prstGeom prst="rect">
            <a:avLst/>
          </a:prstGeom>
          <a:noFill/>
          <a:ln w="9525">
            <a:noFill/>
            <a:miter lim="800000"/>
            <a:headEnd/>
            <a:tailEnd/>
          </a:ln>
        </p:spPr>
      </p:pic>
      <p:pic>
        <p:nvPicPr>
          <p:cNvPr id="24583" name="Picture 7"/>
          <p:cNvPicPr>
            <a:picLocks noChangeAspect="1" noChangeArrowheads="1"/>
          </p:cNvPicPr>
          <p:nvPr/>
        </p:nvPicPr>
        <p:blipFill>
          <a:blip r:embed="rId8" cstate="print"/>
          <a:srcRect/>
          <a:stretch>
            <a:fillRect/>
          </a:stretch>
        </p:blipFill>
        <p:spPr bwMode="auto">
          <a:xfrm>
            <a:off x="1348691" y="2269132"/>
            <a:ext cx="3366185" cy="2160000"/>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214414" y="785794"/>
            <a:ext cx="7246959" cy="3643338"/>
          </a:xfrm>
        </p:spPr>
        <p:txBody>
          <a:bodyPr rtlCol="0">
            <a:normAutofit fontScale="90000"/>
          </a:bodyPr>
          <a:lstStyle/>
          <a:p>
            <a:pPr algn="ctr" fontAlgn="auto">
              <a:spcAft>
                <a:spcPts val="0"/>
              </a:spcAft>
              <a:defRPr/>
            </a:pPr>
            <a:r>
              <a:rPr lang="tr-TR" sz="1600" dirty="0">
                <a:solidFill>
                  <a:schemeClr val="tx1"/>
                </a:solidFill>
              </a:rPr>
              <a:t/>
            </a:r>
            <a:br>
              <a:rPr lang="tr-TR" sz="1600" dirty="0">
                <a:solidFill>
                  <a:schemeClr val="tx1"/>
                </a:solidFill>
              </a:rPr>
            </a:br>
            <a:r>
              <a:rPr lang="tr-TR" sz="2000" dirty="0">
                <a:solidFill>
                  <a:schemeClr val="tx1"/>
                </a:solidFill>
              </a:rPr>
              <a:t/>
            </a:r>
            <a:br>
              <a:rPr lang="tr-TR" sz="2000" dirty="0">
                <a:solidFill>
                  <a:schemeClr val="tx1"/>
                </a:solidFill>
              </a:rPr>
            </a:br>
            <a:r>
              <a:rPr lang="tr-TR" sz="4000" dirty="0">
                <a:solidFill>
                  <a:schemeClr val="tx1"/>
                </a:solidFill>
              </a:rPr>
              <a:t/>
            </a:r>
            <a:br>
              <a:rPr lang="tr-TR" sz="4000" dirty="0">
                <a:solidFill>
                  <a:schemeClr val="tx1"/>
                </a:solidFill>
              </a:rPr>
            </a:br>
            <a:r>
              <a:rPr lang="tr-TR" sz="4000" dirty="0" smtClean="0">
                <a:solidFill>
                  <a:schemeClr val="tx1"/>
                </a:solidFill>
              </a:rPr>
              <a:t>K</a:t>
            </a:r>
            <a:r>
              <a:rPr lang="tr-TR" sz="4000" dirty="0" smtClean="0">
                <a:solidFill>
                  <a:srgbClr val="FF0000"/>
                </a:solidFill>
              </a:rPr>
              <a:t>urtuluş </a:t>
            </a:r>
            <a:r>
              <a:rPr lang="tr-TR" sz="4000" dirty="0">
                <a:solidFill>
                  <a:schemeClr val="tx1"/>
                </a:solidFill>
              </a:rPr>
              <a:t>S</a:t>
            </a:r>
            <a:r>
              <a:rPr lang="tr-TR" sz="4000" dirty="0">
                <a:solidFill>
                  <a:srgbClr val="FF0000"/>
                </a:solidFill>
              </a:rPr>
              <a:t>avaşında </a:t>
            </a:r>
            <a:r>
              <a:rPr lang="tr-TR" sz="4000" dirty="0" smtClean="0">
                <a:solidFill>
                  <a:schemeClr val="tx1"/>
                </a:solidFill>
              </a:rPr>
              <a:t>C</a:t>
            </a:r>
            <a:r>
              <a:rPr lang="tr-TR" sz="4000" dirty="0" smtClean="0">
                <a:solidFill>
                  <a:srgbClr val="FF0000"/>
                </a:solidFill>
              </a:rPr>
              <a:t>epheler</a:t>
            </a:r>
            <a:br>
              <a:rPr lang="tr-TR" sz="4000" dirty="0" smtClean="0">
                <a:solidFill>
                  <a:srgbClr val="FF0000"/>
                </a:solidFill>
              </a:rPr>
            </a:br>
            <a:r>
              <a:rPr lang="tr-TR" sz="4000" dirty="0">
                <a:solidFill>
                  <a:schemeClr val="tx1"/>
                </a:solidFill>
              </a:rPr>
              <a:t/>
            </a:r>
            <a:br>
              <a:rPr lang="tr-TR" sz="4000" dirty="0">
                <a:solidFill>
                  <a:schemeClr val="tx1"/>
                </a:solidFill>
              </a:rPr>
            </a:br>
            <a:r>
              <a:rPr lang="tr-TR" sz="4000" dirty="0">
                <a:solidFill>
                  <a:schemeClr val="tx1"/>
                </a:solidFill>
              </a:rPr>
              <a:t> </a:t>
            </a:r>
            <a:r>
              <a:rPr lang="tr-TR" sz="4000" dirty="0" smtClean="0">
                <a:solidFill>
                  <a:schemeClr val="tx1"/>
                </a:solidFill>
              </a:rPr>
              <a:t>Doğu </a:t>
            </a:r>
            <a:r>
              <a:rPr lang="tr-TR" sz="4000" dirty="0">
                <a:solidFill>
                  <a:schemeClr val="tx1"/>
                </a:solidFill>
              </a:rPr>
              <a:t>Cephesi</a:t>
            </a:r>
            <a:br>
              <a:rPr lang="tr-TR" sz="4000" dirty="0">
                <a:solidFill>
                  <a:schemeClr val="tx1"/>
                </a:solidFill>
              </a:rPr>
            </a:br>
            <a:r>
              <a:rPr lang="tr-TR" sz="4000" dirty="0">
                <a:solidFill>
                  <a:schemeClr val="tx1"/>
                </a:solidFill>
              </a:rPr>
              <a:t>  </a:t>
            </a:r>
            <a:r>
              <a:rPr lang="tr-TR" sz="4000" dirty="0" smtClean="0">
                <a:solidFill>
                  <a:schemeClr val="tx1"/>
                </a:solidFill>
              </a:rPr>
              <a:t>Güney Cephesi</a:t>
            </a:r>
            <a:br>
              <a:rPr lang="tr-TR" sz="4000" dirty="0" smtClean="0">
                <a:solidFill>
                  <a:schemeClr val="tx1"/>
                </a:solidFill>
              </a:rPr>
            </a:br>
            <a:r>
              <a:rPr lang="tr-TR" sz="4000" dirty="0" smtClean="0">
                <a:solidFill>
                  <a:schemeClr val="tx1"/>
                </a:solidFill>
              </a:rPr>
              <a:t> Batı </a:t>
            </a:r>
            <a:r>
              <a:rPr lang="tr-TR" sz="4000" dirty="0">
                <a:solidFill>
                  <a:schemeClr val="tx1"/>
                </a:solidFill>
              </a:rPr>
              <a:t>Cephes</a:t>
            </a:r>
            <a:r>
              <a:rPr lang="tr-TR" sz="4000" dirty="0"/>
              <a:t>i</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Başlık 1"/>
          <p:cNvSpPr>
            <a:spLocks noGrp="1"/>
          </p:cNvSpPr>
          <p:nvPr>
            <p:ph type="title"/>
          </p:nvPr>
        </p:nvSpPr>
        <p:spPr>
          <a:xfrm>
            <a:off x="1071538" y="357166"/>
            <a:ext cx="7786742" cy="6143668"/>
          </a:xfrm>
        </p:spPr>
        <p:txBody>
          <a:bodyPr>
            <a:normAutofit/>
          </a:bodyPr>
          <a:lstStyle/>
          <a:p>
            <a:r>
              <a:rPr lang="tr-TR" sz="3200" b="1" dirty="0" smtClean="0">
                <a:solidFill>
                  <a:srgbClr val="FF0000"/>
                </a:solidFill>
              </a:rPr>
              <a:t>A- DOĞU CEPHESİ</a:t>
            </a:r>
            <a:r>
              <a:rPr lang="tr-TR" sz="2600" dirty="0" smtClean="0">
                <a:solidFill>
                  <a:schemeClr val="tx1"/>
                </a:solidFill>
              </a:rPr>
              <a:t/>
            </a:r>
            <a:br>
              <a:rPr lang="tr-TR" sz="2600" dirty="0" smtClean="0">
                <a:solidFill>
                  <a:schemeClr val="tx1"/>
                </a:solidFill>
              </a:rPr>
            </a:br>
            <a:r>
              <a:rPr lang="tr-TR" sz="2600" dirty="0" smtClean="0">
                <a:solidFill>
                  <a:srgbClr val="0070C0"/>
                </a:solidFill>
              </a:rPr>
              <a:t>Ermeni Meselesi</a:t>
            </a:r>
            <a:r>
              <a:rPr lang="tr-TR" sz="2600" dirty="0" smtClean="0">
                <a:solidFill>
                  <a:schemeClr val="tx1"/>
                </a:solidFill>
              </a:rPr>
              <a:t/>
            </a:r>
            <a:br>
              <a:rPr lang="tr-TR" sz="2600" dirty="0" smtClean="0">
                <a:solidFill>
                  <a:schemeClr val="tx1"/>
                </a:solidFill>
              </a:rPr>
            </a:br>
            <a:r>
              <a:rPr lang="tr-TR" sz="2600" dirty="0" smtClean="0">
                <a:solidFill>
                  <a:schemeClr val="tx1"/>
                </a:solidFill>
              </a:rPr>
              <a:t>*  Ermeniler XIX. yy ortalarına kadar Osmanlı hakimiyetinde barış içinde yaşamışlar, devlete olan bağlılıklarından dolayı kendilerine "millet-i </a:t>
            </a:r>
            <a:r>
              <a:rPr lang="tr-TR" sz="2600" dirty="0" err="1" smtClean="0">
                <a:solidFill>
                  <a:schemeClr val="tx1"/>
                </a:solidFill>
              </a:rPr>
              <a:t>sadıka</a:t>
            </a:r>
            <a:r>
              <a:rPr lang="tr-TR" sz="2600" dirty="0" smtClean="0">
                <a:solidFill>
                  <a:schemeClr val="tx1"/>
                </a:solidFill>
              </a:rPr>
              <a:t>" denilmiştir.</a:t>
            </a:r>
            <a:br>
              <a:rPr lang="tr-TR" sz="2600" dirty="0" smtClean="0">
                <a:solidFill>
                  <a:schemeClr val="tx1"/>
                </a:solidFill>
              </a:rPr>
            </a:br>
            <a:r>
              <a:rPr lang="tr-TR" sz="2600" dirty="0" smtClean="0">
                <a:solidFill>
                  <a:schemeClr val="tx1"/>
                </a:solidFill>
              </a:rPr>
              <a:t>*  Fransız </a:t>
            </a:r>
            <a:r>
              <a:rPr lang="tr-TR" sz="2600" dirty="0" err="1" smtClean="0">
                <a:solidFill>
                  <a:schemeClr val="tx1"/>
                </a:solidFill>
              </a:rPr>
              <a:t>ihtilalinin</a:t>
            </a:r>
            <a:r>
              <a:rPr lang="tr-TR" sz="2600" dirty="0" smtClean="0">
                <a:solidFill>
                  <a:schemeClr val="tx1"/>
                </a:solidFill>
              </a:rPr>
              <a:t> etkisi ve Avrupalı devletlerin kışkırtmaları sonucu XIX. </a:t>
            </a:r>
            <a:r>
              <a:rPr lang="tr-TR" sz="2600" dirty="0" err="1" smtClean="0">
                <a:solidFill>
                  <a:schemeClr val="tx1"/>
                </a:solidFill>
              </a:rPr>
              <a:t>yy'ın</a:t>
            </a:r>
            <a:r>
              <a:rPr lang="tr-TR" sz="2600" dirty="0" smtClean="0">
                <a:solidFill>
                  <a:schemeClr val="tx1"/>
                </a:solidFill>
              </a:rPr>
              <a:t> sonlarına doğru Ermeniler bağımsız olma fikrine sahip olmuşlardır.*   Ermeni meselesi ilk kez Berlin Antlaşması'nda (1878) günde­me gelmiştir. Bu antlaşmada Osmanlı Devleti'nden Doğu Anadolu'da Ermeniler lehine ıslahatlar yapması istenmiştir.</a:t>
            </a:r>
            <a:br>
              <a:rPr lang="tr-TR" sz="2600" dirty="0" smtClean="0">
                <a:solidFill>
                  <a:schemeClr val="tx1"/>
                </a:solidFill>
              </a:rPr>
            </a:br>
            <a:r>
              <a:rPr lang="tr-TR" sz="2600" dirty="0" smtClean="0">
                <a:solidFill>
                  <a:schemeClr val="tx1"/>
                </a:solidFill>
              </a:rPr>
              <a:t>*  Sultan II. Abdülhamit Ermenilerin bağımsız olmalarını sağla­yacak olan bu ıslahatları uygulamamıştır.</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Başlık 1"/>
          <p:cNvSpPr>
            <a:spLocks noGrp="1"/>
          </p:cNvSpPr>
          <p:nvPr>
            <p:ph type="title"/>
          </p:nvPr>
        </p:nvSpPr>
        <p:spPr>
          <a:xfrm>
            <a:off x="1142976" y="71414"/>
            <a:ext cx="7929618" cy="2000240"/>
          </a:xfrm>
        </p:spPr>
        <p:txBody>
          <a:bodyPr>
            <a:noAutofit/>
          </a:bodyPr>
          <a:lstStyle/>
          <a:p>
            <a:r>
              <a:rPr lang="tr-TR" sz="1800" b="1" dirty="0" smtClean="0">
                <a:solidFill>
                  <a:srgbClr val="FF0000"/>
                </a:solidFill>
              </a:rPr>
              <a:t>B- GÜNEY CEPHESİ</a:t>
            </a:r>
            <a:r>
              <a:rPr lang="tr-TR" sz="1800" dirty="0" smtClean="0">
                <a:solidFill>
                  <a:schemeClr val="tx1"/>
                </a:solidFill>
              </a:rPr>
              <a:t/>
            </a:r>
            <a:br>
              <a:rPr lang="tr-TR" sz="1800" dirty="0" smtClean="0">
                <a:solidFill>
                  <a:schemeClr val="tx1"/>
                </a:solidFill>
              </a:rPr>
            </a:br>
            <a:r>
              <a:rPr lang="tr-TR" sz="1800" dirty="0" smtClean="0">
                <a:solidFill>
                  <a:schemeClr val="tx1"/>
                </a:solidFill>
              </a:rPr>
              <a:t>* Mondros Mütarekesi'nden sonra Adana, Antep, Maraş ve Urfa önce İngilizlerin işgaline uğramış,  Paris Konferansından sonra Fransızlara devredilmiştir.</a:t>
            </a:r>
            <a:br>
              <a:rPr lang="tr-TR" sz="1800" dirty="0" smtClean="0">
                <a:solidFill>
                  <a:schemeClr val="tx1"/>
                </a:solidFill>
              </a:rPr>
            </a:br>
            <a:r>
              <a:rPr lang="tr-TR" sz="1800" dirty="0" smtClean="0">
                <a:solidFill>
                  <a:schemeClr val="tx1"/>
                </a:solidFill>
              </a:rPr>
              <a:t>* İngilizler bölge halkına yönelik baskılar yapmadıkları için ciddi bir direnişle karşılaşmadılar.</a:t>
            </a:r>
            <a:br>
              <a:rPr lang="tr-TR" sz="1800" dirty="0" smtClean="0">
                <a:solidFill>
                  <a:schemeClr val="tx1"/>
                </a:solidFill>
              </a:rPr>
            </a:br>
            <a:r>
              <a:rPr lang="tr-TR" sz="1800" dirty="0" smtClean="0">
                <a:solidFill>
                  <a:schemeClr val="tx1"/>
                </a:solidFill>
              </a:rPr>
              <a:t>* Fransızlar bölgeyi Ermenilerle birlikte işgal ederek ağır baskılar yaptılar ve sivil halka yönelik katliamlar gerçekleştirdiler. Bu durum halkın tepkisine neden oldu.</a:t>
            </a:r>
          </a:p>
        </p:txBody>
      </p:sp>
      <p:pic>
        <p:nvPicPr>
          <p:cNvPr id="17410" name="Resim 2"/>
          <p:cNvPicPr>
            <a:picLocks noChangeAspect="1"/>
          </p:cNvPicPr>
          <p:nvPr/>
        </p:nvPicPr>
        <p:blipFill>
          <a:blip r:embed="rId3" cstate="print">
            <a:lum bright="-20000" contrast="20000"/>
          </a:blip>
          <a:srcRect/>
          <a:stretch>
            <a:fillRect/>
          </a:stretch>
        </p:blipFill>
        <p:spPr bwMode="auto">
          <a:xfrm>
            <a:off x="2428861" y="2124008"/>
            <a:ext cx="4531715" cy="2448000"/>
          </a:xfrm>
          <a:prstGeom prst="rect">
            <a:avLst/>
          </a:prstGeom>
          <a:noFill/>
          <a:ln w="9525">
            <a:noFill/>
            <a:miter lim="800000"/>
            <a:headEnd/>
            <a:tailEnd/>
          </a:ln>
        </p:spPr>
      </p:pic>
      <p:sp>
        <p:nvSpPr>
          <p:cNvPr id="4" name="Başlık 1"/>
          <p:cNvSpPr txBox="1">
            <a:spLocks/>
          </p:cNvSpPr>
          <p:nvPr/>
        </p:nvSpPr>
        <p:spPr>
          <a:xfrm>
            <a:off x="1000100" y="4214818"/>
            <a:ext cx="8001056" cy="2643254"/>
          </a:xfrm>
          <a:prstGeom prst="rect">
            <a:avLst/>
          </a:prstGeom>
        </p:spPr>
        <p:txBody>
          <a:bodyPr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tr-TR" sz="1800" b="0" i="0" u="none" strike="noStrike" kern="1200" cap="none" spc="0" normalizeH="0" baseline="0" noProof="0" dirty="0" smtClean="0">
                <a:ln>
                  <a:noFill/>
                </a:ln>
                <a:solidFill>
                  <a:schemeClr val="tx1"/>
                </a:solidFill>
                <a:effectLst>
                  <a:outerShdw blurRad="50000" dist="30000" dir="5400000" algn="tl" rotWithShape="0">
                    <a:srgbClr val="000000">
                      <a:alpha val="30000"/>
                    </a:srgbClr>
                  </a:outerShdw>
                </a:effectLst>
                <a:uLnTx/>
                <a:uFillTx/>
                <a:latin typeface="+mj-lt"/>
                <a:ea typeface="+mj-ea"/>
                <a:cs typeface="+mj-cs"/>
              </a:rPr>
              <a:t/>
            </a:r>
            <a:br>
              <a:rPr kumimoji="0" lang="tr-TR" sz="1800" b="0" i="0" u="none" strike="noStrike" kern="1200" cap="none" spc="0" normalizeH="0" baseline="0" noProof="0" dirty="0" smtClean="0">
                <a:ln>
                  <a:noFill/>
                </a:ln>
                <a:solidFill>
                  <a:schemeClr val="tx1"/>
                </a:solidFill>
                <a:effectLst>
                  <a:outerShdw blurRad="50000" dist="30000" dir="5400000" algn="tl" rotWithShape="0">
                    <a:srgbClr val="000000">
                      <a:alpha val="30000"/>
                    </a:srgbClr>
                  </a:outerShdw>
                </a:effectLst>
                <a:uLnTx/>
                <a:uFillTx/>
                <a:latin typeface="+mj-lt"/>
                <a:ea typeface="+mj-ea"/>
                <a:cs typeface="+mj-cs"/>
              </a:rPr>
            </a:br>
            <a:r>
              <a:rPr kumimoji="0" lang="tr-TR" sz="1800" b="0" i="0" u="none" strike="noStrike" kern="1200" cap="none" spc="0" normalizeH="0" baseline="0" noProof="0" dirty="0" smtClean="0">
                <a:ln>
                  <a:noFill/>
                </a:ln>
                <a:solidFill>
                  <a:schemeClr val="tx1"/>
                </a:solidFill>
                <a:effectLst>
                  <a:outerShdw blurRad="50000" dist="30000" dir="5400000" algn="tl" rotWithShape="0">
                    <a:srgbClr val="000000">
                      <a:alpha val="30000"/>
                    </a:srgbClr>
                  </a:outerShdw>
                </a:effectLst>
                <a:uLnTx/>
                <a:uFillTx/>
                <a:latin typeface="+mj-lt"/>
                <a:ea typeface="+mj-ea"/>
                <a:cs typeface="+mj-cs"/>
              </a:rPr>
              <a:t>* Sivas Kongresi'nde bölgeye komutanlar tayin edildi. Bölgede bütün halkın</a:t>
            </a:r>
            <a:br>
              <a:rPr kumimoji="0" lang="tr-TR" sz="1800" b="0" i="0" u="none" strike="noStrike" kern="1200" cap="none" spc="0" normalizeH="0" baseline="0" noProof="0" dirty="0" smtClean="0">
                <a:ln>
                  <a:noFill/>
                </a:ln>
                <a:solidFill>
                  <a:schemeClr val="tx1"/>
                </a:solidFill>
                <a:effectLst>
                  <a:outerShdw blurRad="50000" dist="30000" dir="5400000" algn="tl" rotWithShape="0">
                    <a:srgbClr val="000000">
                      <a:alpha val="30000"/>
                    </a:srgbClr>
                  </a:outerShdw>
                </a:effectLst>
                <a:uLnTx/>
                <a:uFillTx/>
                <a:latin typeface="+mj-lt"/>
                <a:ea typeface="+mj-ea"/>
                <a:cs typeface="+mj-cs"/>
              </a:rPr>
            </a:br>
            <a:r>
              <a:rPr kumimoji="0" lang="tr-TR" sz="1800" b="0" i="0" u="none" strike="noStrike" kern="1200" cap="none" spc="0" normalizeH="0" baseline="0" noProof="0" dirty="0" smtClean="0">
                <a:ln>
                  <a:noFill/>
                </a:ln>
                <a:solidFill>
                  <a:schemeClr val="tx1"/>
                </a:solidFill>
                <a:effectLst>
                  <a:outerShdw blurRad="50000" dist="30000" dir="5400000" algn="tl" rotWithShape="0">
                    <a:srgbClr val="000000">
                      <a:alpha val="30000"/>
                    </a:srgbClr>
                  </a:outerShdw>
                </a:effectLst>
                <a:uLnTx/>
                <a:uFillTx/>
                <a:latin typeface="+mj-lt"/>
                <a:ea typeface="+mj-ea"/>
                <a:cs typeface="+mj-cs"/>
              </a:rPr>
              <a:t>katıldığı bir </a:t>
            </a:r>
            <a:r>
              <a:rPr kumimoji="0" lang="tr-TR" sz="1800" b="0" i="0" u="none" strike="noStrike" kern="1200" cap="none" spc="0" normalizeH="0" baseline="0" noProof="0" dirty="0" err="1" smtClean="0">
                <a:ln>
                  <a:noFill/>
                </a:ln>
                <a:solidFill>
                  <a:schemeClr val="tx1"/>
                </a:solidFill>
                <a:effectLst>
                  <a:outerShdw blurRad="50000" dist="30000" dir="5400000" algn="tl" rotWithShape="0">
                    <a:srgbClr val="000000">
                      <a:alpha val="30000"/>
                    </a:srgbClr>
                  </a:outerShdw>
                </a:effectLst>
                <a:uLnTx/>
                <a:uFillTx/>
                <a:latin typeface="+mj-lt"/>
                <a:ea typeface="+mj-ea"/>
                <a:cs typeface="+mj-cs"/>
              </a:rPr>
              <a:t>Kuvay</a:t>
            </a:r>
            <a:r>
              <a:rPr kumimoji="0" lang="tr-TR" sz="1800" b="0" i="0" u="none" strike="noStrike" kern="1200" cap="none" spc="0" normalizeH="0" baseline="0" noProof="0" dirty="0" smtClean="0">
                <a:ln>
                  <a:noFill/>
                </a:ln>
                <a:solidFill>
                  <a:schemeClr val="tx1"/>
                </a:solidFill>
                <a:effectLst>
                  <a:outerShdw blurRad="50000" dist="30000" dir="5400000" algn="tl" rotWithShape="0">
                    <a:srgbClr val="000000">
                      <a:alpha val="30000"/>
                    </a:srgbClr>
                  </a:outerShdw>
                </a:effectLst>
                <a:uLnTx/>
                <a:uFillTx/>
                <a:latin typeface="+mj-lt"/>
                <a:ea typeface="+mj-ea"/>
                <a:cs typeface="+mj-cs"/>
              </a:rPr>
              <a:t>-ı Milliye hareketi başladı.</a:t>
            </a:r>
            <a:br>
              <a:rPr kumimoji="0" lang="tr-TR" sz="1800" b="0" i="0" u="none" strike="noStrike" kern="1200" cap="none" spc="0" normalizeH="0" baseline="0" noProof="0" dirty="0" smtClean="0">
                <a:ln>
                  <a:noFill/>
                </a:ln>
                <a:solidFill>
                  <a:schemeClr val="tx1"/>
                </a:solidFill>
                <a:effectLst>
                  <a:outerShdw blurRad="50000" dist="30000" dir="5400000" algn="tl" rotWithShape="0">
                    <a:srgbClr val="000000">
                      <a:alpha val="30000"/>
                    </a:srgbClr>
                  </a:outerShdw>
                </a:effectLst>
                <a:uLnTx/>
                <a:uFillTx/>
                <a:latin typeface="+mj-lt"/>
                <a:ea typeface="+mj-ea"/>
                <a:cs typeface="+mj-cs"/>
              </a:rPr>
            </a:br>
            <a:r>
              <a:rPr kumimoji="0" lang="tr-TR" sz="1800" b="0" i="0" u="none" strike="noStrike" kern="1200" cap="none" spc="0" normalizeH="0" baseline="0" noProof="0" dirty="0" smtClean="0">
                <a:ln>
                  <a:noFill/>
                </a:ln>
                <a:solidFill>
                  <a:schemeClr val="tx1"/>
                </a:solidFill>
                <a:effectLst>
                  <a:outerShdw blurRad="50000" dist="30000" dir="5400000" algn="tl" rotWithShape="0">
                    <a:srgbClr val="000000">
                      <a:alpha val="30000"/>
                    </a:srgbClr>
                  </a:outerShdw>
                </a:effectLst>
                <a:uLnTx/>
                <a:uFillTx/>
                <a:latin typeface="+mj-lt"/>
                <a:ea typeface="+mj-ea"/>
                <a:cs typeface="+mj-cs"/>
              </a:rPr>
              <a:t>* Uzun mücadelelerden sonra;</a:t>
            </a:r>
            <a:br>
              <a:rPr kumimoji="0" lang="tr-TR" sz="1800" b="0" i="0" u="none" strike="noStrike" kern="1200" cap="none" spc="0" normalizeH="0" baseline="0" noProof="0" dirty="0" smtClean="0">
                <a:ln>
                  <a:noFill/>
                </a:ln>
                <a:solidFill>
                  <a:schemeClr val="tx1"/>
                </a:solidFill>
                <a:effectLst>
                  <a:outerShdw blurRad="50000" dist="30000" dir="5400000" algn="tl" rotWithShape="0">
                    <a:srgbClr val="000000">
                      <a:alpha val="30000"/>
                    </a:srgbClr>
                  </a:outerShdw>
                </a:effectLst>
                <a:uLnTx/>
                <a:uFillTx/>
                <a:latin typeface="+mj-lt"/>
                <a:ea typeface="+mj-ea"/>
                <a:cs typeface="+mj-cs"/>
              </a:rPr>
            </a:br>
            <a:r>
              <a:rPr kumimoji="0" lang="tr-TR" sz="1800" b="0" i="0" u="none" strike="noStrike" kern="1200" cap="none" spc="0" normalizeH="0" baseline="0" noProof="0" dirty="0" smtClean="0">
                <a:ln>
                  <a:noFill/>
                </a:ln>
                <a:solidFill>
                  <a:schemeClr val="tx1"/>
                </a:solidFill>
                <a:effectLst>
                  <a:outerShdw blurRad="50000" dist="30000" dir="5400000" algn="tl" rotWithShape="0">
                    <a:srgbClr val="000000">
                      <a:alpha val="30000"/>
                    </a:srgbClr>
                  </a:outerShdw>
                </a:effectLst>
                <a:uLnTx/>
                <a:uFillTx/>
                <a:latin typeface="+mj-lt"/>
                <a:ea typeface="+mj-ea"/>
                <a:cs typeface="+mj-cs"/>
              </a:rPr>
              <a:t>* 11 Şubat 1920'de Maraş, 10 Nisan 1920'de Urfa, 8 Şubat 1921'de Antep kurtarıldı.</a:t>
            </a:r>
            <a:br>
              <a:rPr kumimoji="0" lang="tr-TR" sz="1800" b="0" i="0" u="none" strike="noStrike" kern="1200" cap="none" spc="0" normalizeH="0" baseline="0" noProof="0" dirty="0" smtClean="0">
                <a:ln>
                  <a:noFill/>
                </a:ln>
                <a:solidFill>
                  <a:schemeClr val="tx1"/>
                </a:solidFill>
                <a:effectLst>
                  <a:outerShdw blurRad="50000" dist="30000" dir="5400000" algn="tl" rotWithShape="0">
                    <a:srgbClr val="000000">
                      <a:alpha val="30000"/>
                    </a:srgbClr>
                  </a:outerShdw>
                </a:effectLst>
                <a:uLnTx/>
                <a:uFillTx/>
                <a:latin typeface="+mj-lt"/>
                <a:ea typeface="+mj-ea"/>
                <a:cs typeface="+mj-cs"/>
              </a:rPr>
            </a:br>
            <a:r>
              <a:rPr kumimoji="0" lang="tr-TR" sz="1800" b="0" i="0" u="none" strike="noStrike" kern="1200" cap="none" spc="0" normalizeH="0" baseline="0" noProof="0" dirty="0" smtClean="0">
                <a:ln>
                  <a:noFill/>
                </a:ln>
                <a:solidFill>
                  <a:schemeClr val="tx1"/>
                </a:solidFill>
                <a:effectLst>
                  <a:outerShdw blurRad="50000" dist="30000" dir="5400000" algn="tl" rotWithShape="0">
                    <a:srgbClr val="000000">
                      <a:alpha val="30000"/>
                    </a:srgbClr>
                  </a:outerShdw>
                </a:effectLst>
                <a:uLnTx/>
                <a:uFillTx/>
                <a:latin typeface="+mj-lt"/>
                <a:ea typeface="+mj-ea"/>
                <a:cs typeface="+mj-cs"/>
              </a:rPr>
              <a:t>*  Fransızlar Sakarya Savaşı'ndan sonra</a:t>
            </a:r>
            <a:br>
              <a:rPr kumimoji="0" lang="tr-TR" sz="1800" b="0" i="0" u="none" strike="noStrike" kern="1200" cap="none" spc="0" normalizeH="0" baseline="0" noProof="0" dirty="0" smtClean="0">
                <a:ln>
                  <a:noFill/>
                </a:ln>
                <a:solidFill>
                  <a:schemeClr val="tx1"/>
                </a:solidFill>
                <a:effectLst>
                  <a:outerShdw blurRad="50000" dist="30000" dir="5400000" algn="tl" rotWithShape="0">
                    <a:srgbClr val="000000">
                      <a:alpha val="30000"/>
                    </a:srgbClr>
                  </a:outerShdw>
                </a:effectLst>
                <a:uLnTx/>
                <a:uFillTx/>
                <a:latin typeface="+mj-lt"/>
                <a:ea typeface="+mj-ea"/>
                <a:cs typeface="+mj-cs"/>
              </a:rPr>
            </a:br>
            <a:r>
              <a:rPr kumimoji="0" lang="tr-TR" sz="1800" b="0" i="0" u="none" strike="noStrike" kern="1200" cap="none" spc="0" normalizeH="0" baseline="0" noProof="0" dirty="0" smtClean="0">
                <a:ln>
                  <a:noFill/>
                </a:ln>
                <a:solidFill>
                  <a:schemeClr val="tx1"/>
                </a:solidFill>
                <a:effectLst>
                  <a:outerShdw blurRad="50000" dist="30000" dir="5400000" algn="tl" rotWithShape="0">
                    <a:srgbClr val="000000">
                      <a:alpha val="30000"/>
                    </a:srgbClr>
                  </a:outerShdw>
                </a:effectLst>
                <a:uLnTx/>
                <a:uFillTx/>
                <a:latin typeface="+mj-lt"/>
                <a:ea typeface="+mj-ea"/>
                <a:cs typeface="+mj-cs"/>
              </a:rPr>
              <a:t> imzalanan Ankara Antlaşması (20 Ekim 1921) ile Anadolu'yu terk ettiler.</a:t>
            </a:r>
            <a:br>
              <a:rPr kumimoji="0" lang="tr-TR" sz="1800" b="0" i="0" u="none" strike="noStrike" kern="1200" cap="none" spc="0" normalizeH="0" baseline="0" noProof="0" dirty="0" smtClean="0">
                <a:ln>
                  <a:noFill/>
                </a:ln>
                <a:solidFill>
                  <a:schemeClr val="tx1"/>
                </a:solidFill>
                <a:effectLst>
                  <a:outerShdw blurRad="50000" dist="30000" dir="5400000" algn="tl" rotWithShape="0">
                    <a:srgbClr val="000000">
                      <a:alpha val="30000"/>
                    </a:srgbClr>
                  </a:outerShdw>
                </a:effectLst>
                <a:uLnTx/>
                <a:uFillTx/>
                <a:latin typeface="+mj-lt"/>
                <a:ea typeface="+mj-ea"/>
                <a:cs typeface="+mj-cs"/>
              </a:rPr>
            </a:br>
            <a:r>
              <a:rPr kumimoji="0" lang="tr-TR" sz="1800" b="0" i="0" u="none" strike="noStrike" kern="1200" cap="none" spc="0" normalizeH="0" baseline="0" noProof="0" dirty="0" smtClean="0">
                <a:ln>
                  <a:noFill/>
                </a:ln>
                <a:solidFill>
                  <a:schemeClr val="tx1"/>
                </a:solidFill>
                <a:effectLst>
                  <a:outerShdw blurRad="50000" dist="30000" dir="5400000" algn="tl" rotWithShape="0">
                    <a:srgbClr val="000000">
                      <a:alpha val="30000"/>
                    </a:srgbClr>
                  </a:outerShdw>
                </a:effectLst>
                <a:uLnTx/>
                <a:uFillTx/>
                <a:latin typeface="+mj-lt"/>
                <a:ea typeface="+mj-ea"/>
                <a:cs typeface="+mj-cs"/>
              </a:rPr>
              <a:t>*  </a:t>
            </a:r>
            <a:r>
              <a:rPr kumimoji="0" lang="tr-TR" sz="1800" b="0" i="0" u="none" strike="noStrike" kern="1200" cap="none" spc="0" normalizeH="0" baseline="0" noProof="0" dirty="0" smtClean="0">
                <a:ln>
                  <a:noFill/>
                </a:ln>
                <a:solidFill>
                  <a:srgbClr val="0070C0"/>
                </a:solidFill>
                <a:effectLst>
                  <a:outerShdw blurRad="50000" dist="30000" dir="5400000" algn="tl" rotWithShape="0">
                    <a:srgbClr val="000000">
                      <a:alpha val="30000"/>
                    </a:srgbClr>
                  </a:outerShdw>
                </a:effectLst>
                <a:uLnTx/>
                <a:uFillTx/>
                <a:latin typeface="+mj-lt"/>
                <a:ea typeface="+mj-ea"/>
                <a:cs typeface="+mj-cs"/>
              </a:rPr>
              <a:t>TBMM tarafından Maraş'a "Kahraman", Antep'e "Gazi", Urfa'ya "Şanlı" unvanları verildi.</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Başlık 1"/>
          <p:cNvSpPr>
            <a:spLocks noGrp="1"/>
          </p:cNvSpPr>
          <p:nvPr>
            <p:ph type="title"/>
          </p:nvPr>
        </p:nvSpPr>
        <p:spPr>
          <a:xfrm>
            <a:off x="1182692" y="357166"/>
            <a:ext cx="7675588" cy="6072230"/>
          </a:xfrm>
        </p:spPr>
        <p:txBody>
          <a:bodyPr>
            <a:normAutofit/>
          </a:bodyPr>
          <a:lstStyle/>
          <a:p>
            <a:r>
              <a:rPr lang="tr-TR" sz="3200" b="1" dirty="0" smtClean="0">
                <a:solidFill>
                  <a:srgbClr val="FF0000"/>
                </a:solidFill>
              </a:rPr>
              <a:t>C-BATI CEPHESİ</a:t>
            </a:r>
            <a:r>
              <a:rPr lang="tr-TR" sz="2400" dirty="0" smtClean="0">
                <a:solidFill>
                  <a:schemeClr val="tx1"/>
                </a:solidFill>
              </a:rPr>
              <a:t/>
            </a:r>
            <a:br>
              <a:rPr lang="tr-TR" sz="2400" dirty="0" smtClean="0">
                <a:solidFill>
                  <a:schemeClr val="tx1"/>
                </a:solidFill>
              </a:rPr>
            </a:br>
            <a:r>
              <a:rPr lang="tr-TR" sz="2400" dirty="0" smtClean="0">
                <a:solidFill>
                  <a:schemeClr val="tx1"/>
                </a:solidFill>
              </a:rPr>
              <a:t>*  Batı cephesi, Kurtuluş Savaşının en uzun süren ve en şiddetli savaşların yapıldığı cephesidir.  Sebebi;</a:t>
            </a:r>
            <a:br>
              <a:rPr lang="tr-TR" sz="2400" dirty="0" smtClean="0">
                <a:solidFill>
                  <a:schemeClr val="tx1"/>
                </a:solidFill>
              </a:rPr>
            </a:br>
            <a:r>
              <a:rPr lang="tr-TR" sz="2400" dirty="0" smtClean="0">
                <a:solidFill>
                  <a:schemeClr val="tx1"/>
                </a:solidFill>
              </a:rPr>
              <a:t>Yunan işgalinin diğerlerine göre daha kanlı olması</a:t>
            </a:r>
            <a:br>
              <a:rPr lang="tr-TR" sz="2400" dirty="0" smtClean="0">
                <a:solidFill>
                  <a:schemeClr val="tx1"/>
                </a:solidFill>
              </a:rPr>
            </a:br>
            <a:r>
              <a:rPr lang="tr-TR" sz="2400" dirty="0" smtClean="0">
                <a:solidFill>
                  <a:schemeClr val="tx1"/>
                </a:solidFill>
              </a:rPr>
              <a:t>Yunan işgalinin kalıcı nitelik taşıması.</a:t>
            </a:r>
            <a:br>
              <a:rPr lang="tr-TR" sz="2400" dirty="0" smtClean="0">
                <a:solidFill>
                  <a:schemeClr val="tx1"/>
                </a:solidFill>
              </a:rPr>
            </a:br>
            <a:r>
              <a:rPr lang="tr-TR" sz="2400" dirty="0" smtClean="0">
                <a:solidFill>
                  <a:schemeClr val="tx1"/>
                </a:solidFill>
              </a:rPr>
              <a:t>* 15 Mayıs 1919'da İzmir'i Yunanlıların işgali üzerine açılmıştır.</a:t>
            </a:r>
            <a:br>
              <a:rPr lang="tr-TR" sz="2400" dirty="0" smtClean="0">
                <a:solidFill>
                  <a:schemeClr val="tx1"/>
                </a:solidFill>
              </a:rPr>
            </a:br>
            <a:r>
              <a:rPr lang="tr-TR" sz="2400" dirty="0" smtClean="0">
                <a:solidFill>
                  <a:schemeClr val="tx1"/>
                </a:solidFill>
              </a:rPr>
              <a:t>*  </a:t>
            </a:r>
            <a:r>
              <a:rPr lang="tr-TR" sz="2400" dirty="0" err="1" smtClean="0">
                <a:solidFill>
                  <a:schemeClr val="tx1"/>
                </a:solidFill>
              </a:rPr>
              <a:t>Kuvay</a:t>
            </a:r>
            <a:r>
              <a:rPr lang="tr-TR" sz="2400" dirty="0" smtClean="0">
                <a:solidFill>
                  <a:schemeClr val="tx1"/>
                </a:solidFill>
              </a:rPr>
              <a:t>-i Milliye birlikleri ilk kez ortaya çıktı. (Ayvalık'ta).</a:t>
            </a:r>
            <a:br>
              <a:rPr lang="tr-TR" sz="2400" dirty="0" smtClean="0">
                <a:solidFill>
                  <a:schemeClr val="tx1"/>
                </a:solidFill>
              </a:rPr>
            </a:br>
            <a:r>
              <a:rPr lang="tr-TR" sz="2400" dirty="0" smtClean="0">
                <a:solidFill>
                  <a:schemeClr val="tx1"/>
                </a:solidFill>
              </a:rPr>
              <a:t>*  Yunanlıların 22 Haziran 1920'de saldırıya geçerek Balıkesir, Bursa, Uşak ve Doğu Trakya'yı işgal etmeleri üzerine Ali Fuat Paşa TBMM'den izinsiz olarak Yunanlılara karşı Gediz'de taarruza geçti.  Ancak birliklerimiz yenilgiye uğradı.</a:t>
            </a:r>
            <a:r>
              <a:rPr lang="tr-TR" dirty="0" smtClean="0"/>
              <a:t/>
            </a:r>
            <a:br>
              <a:rPr lang="tr-TR" dirty="0" smtClean="0"/>
            </a:br>
            <a:r>
              <a:rPr lang="tr-TR" dirty="0" smtClean="0"/>
              <a:t/>
            </a:r>
            <a:br>
              <a:rPr lang="tr-TR" dirty="0" smtClean="0"/>
            </a:br>
            <a:endParaRPr lang="tr-TR" dirty="0" smtClean="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Başlık 1"/>
          <p:cNvSpPr>
            <a:spLocks noGrp="1"/>
          </p:cNvSpPr>
          <p:nvPr>
            <p:ph type="title"/>
          </p:nvPr>
        </p:nvSpPr>
        <p:spPr>
          <a:xfrm>
            <a:off x="1143008" y="857232"/>
            <a:ext cx="7715272" cy="4929222"/>
          </a:xfrm>
        </p:spPr>
        <p:txBody>
          <a:bodyPr>
            <a:normAutofit fontScale="90000"/>
          </a:bodyPr>
          <a:lstStyle/>
          <a:p>
            <a:r>
              <a:rPr lang="tr-TR" sz="4400" dirty="0" smtClean="0">
                <a:solidFill>
                  <a:schemeClr val="tx1"/>
                </a:solidFill>
              </a:rPr>
              <a:t>Sonuçta;</a:t>
            </a:r>
            <a:r>
              <a:rPr lang="tr-TR" sz="3600" dirty="0" smtClean="0">
                <a:solidFill>
                  <a:schemeClr val="tx1"/>
                </a:solidFill>
              </a:rPr>
              <a:t/>
            </a:r>
            <a:br>
              <a:rPr lang="tr-TR" sz="3600" dirty="0" smtClean="0">
                <a:solidFill>
                  <a:schemeClr val="tx1"/>
                </a:solidFill>
              </a:rPr>
            </a:br>
            <a:r>
              <a:rPr lang="tr-TR" sz="3600" dirty="0" smtClean="0">
                <a:solidFill>
                  <a:schemeClr val="tx1"/>
                </a:solidFill>
              </a:rPr>
              <a:t>-   Bu durum düzenli ordunun gerekliliğini ortaya çıkardı.</a:t>
            </a:r>
            <a:br>
              <a:rPr lang="tr-TR" sz="3600" dirty="0" smtClean="0">
                <a:solidFill>
                  <a:schemeClr val="tx1"/>
                </a:solidFill>
              </a:rPr>
            </a:br>
            <a:r>
              <a:rPr lang="tr-TR" sz="3600" dirty="0" smtClean="0">
                <a:solidFill>
                  <a:schemeClr val="tx1"/>
                </a:solidFill>
              </a:rPr>
              <a:t>-   Ali Fuat Paşa görevden alınarak Moskova büyükelçiliğine gönderildi.</a:t>
            </a:r>
            <a:br>
              <a:rPr lang="tr-TR" sz="3600" dirty="0" smtClean="0">
                <a:solidFill>
                  <a:schemeClr val="tx1"/>
                </a:solidFill>
              </a:rPr>
            </a:br>
            <a:r>
              <a:rPr lang="tr-TR" sz="3600" dirty="0" smtClean="0">
                <a:solidFill>
                  <a:schemeClr val="tx1"/>
                </a:solidFill>
              </a:rPr>
              <a:t>-   Batı cephesi ikiye ayrıldı.  Asıl Batı cephesine İsmet Bey, Batı cephesinin güney kısmına Refet (Bele) Paşa tayin edildi.</a:t>
            </a:r>
            <a:r>
              <a:rPr lang="tr-TR" sz="2800" dirty="0" smtClean="0">
                <a:solidFill>
                  <a:schemeClr val="tx1"/>
                </a:solidFill>
              </a:rPr>
              <a:t/>
            </a:r>
            <a:br>
              <a:rPr lang="tr-TR" sz="2800" dirty="0" smtClean="0">
                <a:solidFill>
                  <a:schemeClr val="tx1"/>
                </a:solidFill>
              </a:rPr>
            </a:br>
            <a:endParaRPr lang="tr-TR" sz="2800" dirty="0" smtClean="0">
              <a:solidFill>
                <a:schemeClr val="tx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kutusu"/>
          <p:cNvSpPr txBox="1"/>
          <p:nvPr/>
        </p:nvSpPr>
        <p:spPr>
          <a:xfrm>
            <a:off x="1142976" y="357166"/>
            <a:ext cx="7786742" cy="6286544"/>
          </a:xfrm>
          <a:prstGeom prst="rect">
            <a:avLst/>
          </a:prstGeom>
          <a:noFill/>
        </p:spPr>
        <p:txBody>
          <a:bodyPr wrap="square" rtlCol="0">
            <a:spAutoFit/>
          </a:bodyPr>
          <a:lstStyle/>
          <a:p>
            <a:pPr algn="just"/>
            <a:r>
              <a:rPr lang="tr-TR" b="1" dirty="0" smtClean="0"/>
              <a:t>-1.İnönü savaşında </a:t>
            </a:r>
            <a:r>
              <a:rPr lang="tr-TR" dirty="0" smtClean="0"/>
              <a:t>Yunanlıları yendik. Bunun üzerine İngiltere Sevr anlaşmasını bize kabul ettirmek için Londra Konferansı’nı düzenledi. Konferansa Osmanlı hükümeti ve TBMM hükümetini birlikte çağırdı. </a:t>
            </a:r>
            <a:r>
              <a:rPr lang="tr-TR" i="1" u="sng" dirty="0" smtClean="0"/>
              <a:t>Amaçları iki hükümet arasında sorun çıkararak</a:t>
            </a:r>
            <a:r>
              <a:rPr lang="tr-TR" dirty="0" smtClean="0"/>
              <a:t> Sevr’i zorla kabul ettirmekti. Başarılı olamadılar. Ancak konferans sayesinde, TBMM Hükümeti İtilaf Devletleri tarafından resmen tanındı ve TBMM, Misak-ı Milli’yi tüm dünyaya duyurdu ve barış yanlısı olduğunu herkese gösterdi. </a:t>
            </a:r>
          </a:p>
          <a:p>
            <a:pPr algn="just"/>
            <a:endParaRPr lang="tr-TR" dirty="0" smtClean="0"/>
          </a:p>
          <a:p>
            <a:pPr algn="just"/>
            <a:r>
              <a:rPr lang="tr-TR" b="1" dirty="0" smtClean="0"/>
              <a:t>1. İnönü’nün Sonuçları;</a:t>
            </a:r>
            <a:endParaRPr lang="tr-TR" dirty="0" smtClean="0"/>
          </a:p>
          <a:p>
            <a:pPr algn="just"/>
            <a:r>
              <a:rPr lang="tr-TR" b="1" dirty="0" smtClean="0"/>
              <a:t>Ulusal alandaki etkisi;</a:t>
            </a:r>
            <a:r>
              <a:rPr lang="tr-TR" dirty="0" smtClean="0"/>
              <a:t> Düzenli ordunun ilk başarısıdır. Halkın TBMM’ye olan güveni artmıştır, Teşkilat-ı Esasiye adında ilk anayasa hazırlandı. 12 Mart 1921’de İstiklal Marşı kabul edildi.</a:t>
            </a:r>
          </a:p>
          <a:p>
            <a:pPr algn="just"/>
            <a:endParaRPr lang="tr-TR" dirty="0" smtClean="0"/>
          </a:p>
          <a:p>
            <a:pPr algn="just"/>
            <a:r>
              <a:rPr lang="tr-TR" b="1" dirty="0" smtClean="0"/>
              <a:t>Uluslar arası alandaki etkisi;</a:t>
            </a:r>
            <a:endParaRPr lang="tr-TR" dirty="0" smtClean="0"/>
          </a:p>
          <a:p>
            <a:pPr algn="just"/>
            <a:r>
              <a:rPr lang="tr-TR" dirty="0" smtClean="0"/>
              <a:t>-Rusya ile Moskova anlaşması imzalandı. Bu anlaşmada yer alan “Taraflardan birinin tanımayacağı bir anlaşmayı diğeri de tanımayacaktır” maddesi Rusya’nın Sevr”i kabul etmeyeceği anlamına gelmektedir. Ayrıca Rusya gibi büyük bir devlet TBMM’nin varlığını kabul etmiş oldu.</a:t>
            </a:r>
          </a:p>
          <a:p>
            <a:pPr algn="just"/>
            <a:r>
              <a:rPr lang="tr-TR" dirty="0" smtClean="0"/>
              <a:t>-Afganistan ile dostluk anlaşması imzalandı.</a:t>
            </a:r>
          </a:p>
          <a:p>
            <a:pPr algn="just"/>
            <a:endParaRPr lang="tr-TR" dirty="0" smtClean="0"/>
          </a:p>
          <a:p>
            <a:pPr algn="just"/>
            <a:r>
              <a:rPr lang="tr-TR" b="1" dirty="0" smtClean="0"/>
              <a:t>2.İnönü savaşında</a:t>
            </a:r>
            <a:r>
              <a:rPr lang="tr-TR" dirty="0" smtClean="0"/>
              <a:t> Yunanlılar bir kez daha saldırdı ve yine yenildi.  Bu savaştan sonra, İtalyanlar Anadolu’dan çekilme kararı aldı.</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kutusu"/>
          <p:cNvSpPr txBox="1"/>
          <p:nvPr/>
        </p:nvSpPr>
        <p:spPr>
          <a:xfrm>
            <a:off x="1000100" y="214290"/>
            <a:ext cx="8072462" cy="6463308"/>
          </a:xfrm>
          <a:prstGeom prst="rect">
            <a:avLst/>
          </a:prstGeom>
          <a:noFill/>
        </p:spPr>
        <p:txBody>
          <a:bodyPr wrap="square" rtlCol="0">
            <a:spAutoFit/>
          </a:bodyPr>
          <a:lstStyle/>
          <a:p>
            <a:pPr algn="just"/>
            <a:r>
              <a:rPr lang="tr-TR" b="1" dirty="0" smtClean="0"/>
              <a:t> Kütahya-Eskişehir savaşlarında</a:t>
            </a:r>
            <a:r>
              <a:rPr lang="tr-TR" dirty="0" smtClean="0"/>
              <a:t> Türk ordusu Sakarya ırmağının doğusuna çekilmek zorunda kaldı.</a:t>
            </a:r>
          </a:p>
          <a:p>
            <a:pPr algn="just"/>
            <a:r>
              <a:rPr lang="tr-TR" dirty="0" smtClean="0"/>
              <a:t>    Kütahya-Eskişehir savaşlarının devam ettiği günlerde Ankara’da öğretmenlerin Maarif Kongresi’ni toplanması ve Atatürk’ün bu kongreye katılması eğitime verdiği önemi gösterir. </a:t>
            </a:r>
          </a:p>
          <a:p>
            <a:pPr algn="just"/>
            <a:r>
              <a:rPr lang="tr-TR" dirty="0" smtClean="0"/>
              <a:t> </a:t>
            </a:r>
          </a:p>
          <a:p>
            <a:pPr algn="just"/>
            <a:r>
              <a:rPr lang="tr-TR" b="1" dirty="0" smtClean="0"/>
              <a:t>Tekalif-i Milliye emirleri yayınlanarak ordunun eksiklikleri giderildi</a:t>
            </a:r>
            <a:r>
              <a:rPr lang="tr-TR" dirty="0" smtClean="0"/>
              <a:t>. </a:t>
            </a:r>
            <a:r>
              <a:rPr lang="tr-TR" dirty="0" err="1" smtClean="0"/>
              <a:t>M.Kemal</a:t>
            </a:r>
            <a:r>
              <a:rPr lang="tr-TR" dirty="0" smtClean="0"/>
              <a:t> tüm sorumluluğu ve yetkiyi üzerine aldı.</a:t>
            </a:r>
          </a:p>
          <a:p>
            <a:pPr algn="just"/>
            <a:endParaRPr lang="tr-TR" dirty="0" smtClean="0"/>
          </a:p>
          <a:p>
            <a:pPr algn="just"/>
            <a:r>
              <a:rPr lang="tr-TR" dirty="0" smtClean="0"/>
              <a:t>Ağustos 1921’de, 22 gün 22 gece süren </a:t>
            </a:r>
            <a:r>
              <a:rPr lang="tr-TR" b="1" dirty="0" smtClean="0"/>
              <a:t>Sakarya Savaşı</a:t>
            </a:r>
            <a:r>
              <a:rPr lang="tr-TR" dirty="0" smtClean="0"/>
              <a:t> kazanıldı.</a:t>
            </a:r>
          </a:p>
          <a:p>
            <a:pPr algn="just"/>
            <a:r>
              <a:rPr lang="tr-TR" dirty="0" smtClean="0"/>
              <a:t> “Hattı müdafaa yoktur, sathı müdafaa vardır. O satıh, bütün vatandır. Vatanın her karış toprağı, vatandaşın kanıyla ıslanmadıkça, terk olunamaz.”        (Sakarya Savaşı - </a:t>
            </a:r>
            <a:r>
              <a:rPr lang="tr-TR" dirty="0" err="1" smtClean="0"/>
              <a:t>M.Kemal</a:t>
            </a:r>
            <a:r>
              <a:rPr lang="tr-TR" dirty="0" smtClean="0"/>
              <a:t> Atatürk)</a:t>
            </a:r>
          </a:p>
          <a:p>
            <a:pPr algn="just"/>
            <a:r>
              <a:rPr lang="tr-TR" b="1" dirty="0" err="1" smtClean="0"/>
              <a:t>Türkler’in</a:t>
            </a:r>
            <a:r>
              <a:rPr lang="tr-TR" b="1" dirty="0" smtClean="0"/>
              <a:t> 1699 Viyana önlerinden beri devam eden gerilemesi son buldu. Düşman geri püskürtüldü</a:t>
            </a:r>
            <a:r>
              <a:rPr lang="tr-TR" dirty="0" smtClean="0"/>
              <a:t>. M. Kemal’e gazilik ve mareşallik rütbesi verildi. Artık düşmanın yurttan atılmasına sıra geldi. </a:t>
            </a:r>
          </a:p>
          <a:p>
            <a:pPr algn="just"/>
            <a:r>
              <a:rPr lang="tr-TR" dirty="0" smtClean="0"/>
              <a:t>Sakarya Savaşı’ndan sonra yapılan Kars anlaşmasıyla doğu sınırı belirlendi. </a:t>
            </a:r>
          </a:p>
          <a:p>
            <a:pPr algn="just"/>
            <a:r>
              <a:rPr lang="tr-TR" dirty="0" smtClean="0"/>
              <a:t>Fransızlarla yapılan Ankara anlaşmasıyla güney sınırımız çizildi.</a:t>
            </a:r>
          </a:p>
          <a:p>
            <a:pPr algn="just"/>
            <a:endParaRPr lang="tr-TR" dirty="0" smtClean="0"/>
          </a:p>
          <a:p>
            <a:pPr algn="just"/>
            <a:r>
              <a:rPr lang="tr-TR" b="1" dirty="0" smtClean="0"/>
              <a:t>26 Ağustos 1922’de başlayan Büyük Taarruz ile düşman yurttan atıldı.</a:t>
            </a:r>
            <a:endParaRPr lang="tr-TR" dirty="0" smtClean="0"/>
          </a:p>
          <a:p>
            <a:pPr algn="just"/>
            <a:r>
              <a:rPr lang="tr-TR" dirty="0" smtClean="0"/>
              <a:t>Mudanya Ateşkes anlaşması ile Kurtuluş Savaşı sona erdi. Doğu Trakya ve Boğazlar savaş yapılmadan bu anlaşmayla geri alındı.Bu yüzden Mudanya Ateşkes anlaşması diplomatik bir başarıdır. </a:t>
            </a:r>
            <a:endParaRPr lang="tr-T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Başlık 1"/>
          <p:cNvSpPr>
            <a:spLocks noGrp="1"/>
          </p:cNvSpPr>
          <p:nvPr>
            <p:ph type="title"/>
          </p:nvPr>
        </p:nvSpPr>
        <p:spPr>
          <a:xfrm>
            <a:off x="1285852" y="428604"/>
            <a:ext cx="7643866" cy="5857916"/>
          </a:xfrm>
        </p:spPr>
        <p:txBody>
          <a:bodyPr>
            <a:normAutofit/>
          </a:bodyPr>
          <a:lstStyle/>
          <a:p>
            <a:r>
              <a:rPr lang="tr-TR" sz="3200" dirty="0" smtClean="0">
                <a:solidFill>
                  <a:srgbClr val="FF0000"/>
                </a:solidFill>
              </a:rPr>
              <a:t>KURTULUŞ SAVAŞININ ASKERİ STRATEJİSİ</a:t>
            </a:r>
            <a:r>
              <a:rPr lang="tr-TR" sz="2400" dirty="0" smtClean="0">
                <a:solidFill>
                  <a:schemeClr val="tx1"/>
                </a:solidFill>
              </a:rPr>
              <a:t/>
            </a:r>
            <a:br>
              <a:rPr lang="tr-TR" sz="2400" dirty="0" smtClean="0">
                <a:solidFill>
                  <a:schemeClr val="tx1"/>
                </a:solidFill>
              </a:rPr>
            </a:br>
            <a:r>
              <a:rPr lang="tr-TR" sz="2400" dirty="0" smtClean="0">
                <a:solidFill>
                  <a:srgbClr val="002060"/>
                </a:solidFill>
              </a:rPr>
              <a:t>* Önce Erzurum'da bulunan XV. kolordu komutanı Kâzım Karabekir Paşa aracılığıyla doğudaki Ermeni işgalini sona erdirmek</a:t>
            </a:r>
            <a:r>
              <a:rPr lang="tr-TR" sz="2400" dirty="0" smtClean="0">
                <a:solidFill>
                  <a:schemeClr val="tx1"/>
                </a:solidFill>
              </a:rPr>
              <a:t/>
            </a:r>
            <a:br>
              <a:rPr lang="tr-TR" sz="2400" dirty="0" smtClean="0">
                <a:solidFill>
                  <a:schemeClr val="tx1"/>
                </a:solidFill>
              </a:rPr>
            </a:br>
            <a:r>
              <a:rPr lang="tr-TR" sz="2400" dirty="0" smtClean="0">
                <a:solidFill>
                  <a:schemeClr val="accent4">
                    <a:lumMod val="75000"/>
                  </a:schemeClr>
                </a:solidFill>
              </a:rPr>
              <a:t>* Güney cephesinde Fransızlara karşı düzenli birliklerle savaşma imkanı olmadığından milis kuvvetleriyle bölgenin kurtuluşunu sağlamak</a:t>
            </a:r>
            <a:r>
              <a:rPr lang="tr-TR" sz="2400" dirty="0" smtClean="0">
                <a:solidFill>
                  <a:schemeClr val="tx1"/>
                </a:solidFill>
              </a:rPr>
              <a:t/>
            </a:r>
            <a:br>
              <a:rPr lang="tr-TR" sz="2400" dirty="0" smtClean="0">
                <a:solidFill>
                  <a:schemeClr val="tx1"/>
                </a:solidFill>
              </a:rPr>
            </a:br>
            <a:r>
              <a:rPr lang="tr-TR" sz="2400" dirty="0" smtClean="0">
                <a:solidFill>
                  <a:schemeClr val="accent5">
                    <a:lumMod val="60000"/>
                    <a:lumOff val="40000"/>
                  </a:schemeClr>
                </a:solidFill>
              </a:rPr>
              <a:t>* Kurtuluş savaşının kaderini belirleyecek olan Batı cephesinde Yunanlılara karşı önce savunma savaşı yaparak oyalamak, gerekli hazırlıklar yapıldıktan sonra taarruz ederek düşmanı yurttan atmak</a:t>
            </a:r>
            <a:r>
              <a:rPr lang="tr-TR" sz="2400" dirty="0" smtClean="0">
                <a:solidFill>
                  <a:schemeClr val="tx1"/>
                </a:solidFill>
              </a:rPr>
              <a:t/>
            </a:r>
            <a:br>
              <a:rPr lang="tr-TR" sz="2400" dirty="0" smtClean="0">
                <a:solidFill>
                  <a:schemeClr val="tx1"/>
                </a:solidFill>
              </a:rPr>
            </a:br>
            <a:r>
              <a:rPr lang="tr-TR" sz="2400" dirty="0" smtClean="0">
                <a:solidFill>
                  <a:schemeClr val="tx2">
                    <a:lumMod val="75000"/>
                  </a:schemeClr>
                </a:solidFill>
              </a:rPr>
              <a:t>* Doğu Trakya'ya boğazlar işgal altında olduğundan yardım göndermek mümkün olmadığı için kendi imkanlarıyla kurtulmasını sağlamak</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Gündönümü">
  <a:themeElements>
    <a:clrScheme name="Gündönümü">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Gündönümü">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Gündönümü">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48</TotalTime>
  <Words>237</Words>
  <PresentationFormat>Ekran Gösterisi (4:3)</PresentationFormat>
  <Paragraphs>37</Paragraphs>
  <Slides>12</Slides>
  <Notes>3</Notes>
  <HiddenSlides>0</HiddenSlides>
  <MMClips>0</MMClips>
  <ScaleCrop>false</ScaleCrop>
  <HeadingPairs>
    <vt:vector size="4" baseType="variant">
      <vt:variant>
        <vt:lpstr>Tema</vt:lpstr>
      </vt:variant>
      <vt:variant>
        <vt:i4>1</vt:i4>
      </vt:variant>
      <vt:variant>
        <vt:lpstr>Slayt Başlıkları</vt:lpstr>
      </vt:variant>
      <vt:variant>
        <vt:i4>12</vt:i4>
      </vt:variant>
    </vt:vector>
  </HeadingPairs>
  <TitlesOfParts>
    <vt:vector size="13" baseType="lpstr">
      <vt:lpstr>Gündönümü</vt:lpstr>
      <vt:lpstr>KURTULUŞ SAVAŞI</vt:lpstr>
      <vt:lpstr>   Kurtuluş Savaşında Cepheler   Doğu Cephesi   Güney Cephesi  Batı Cephesi</vt:lpstr>
      <vt:lpstr>A- DOĞU CEPHESİ Ermeni Meselesi *  Ermeniler XIX. yy ortalarına kadar Osmanlı hakimiyetinde barış içinde yaşamışlar, devlete olan bağlılıklarından dolayı kendilerine "millet-i sadıka" denilmiştir. *  Fransız ihtilalinin etkisi ve Avrupalı devletlerin kışkırtmaları sonucu XIX. yy'ın sonlarına doğru Ermeniler bağımsız olma fikrine sahip olmuşlardır.*   Ermeni meselesi ilk kez Berlin Antlaşması'nda (1878) günde­me gelmiştir. Bu antlaşmada Osmanlı Devleti'nden Doğu Anadolu'da Ermeniler lehine ıslahatlar yapması istenmiştir. *  Sultan II. Abdülhamit Ermenilerin bağımsız olmalarını sağla­yacak olan bu ıslahatları uygulamamıştır.</vt:lpstr>
      <vt:lpstr>B- GÜNEY CEPHESİ * Mondros Mütarekesi'nden sonra Adana, Antep, Maraş ve Urfa önce İngilizlerin işgaline uğramış,  Paris Konferansından sonra Fransızlara devredilmiştir. * İngilizler bölge halkına yönelik baskılar yapmadıkları için ciddi bir direnişle karşılaşmadılar. * Fransızlar bölgeyi Ermenilerle birlikte işgal ederek ağır baskılar yaptılar ve sivil halka yönelik katliamlar gerçekleştirdiler. Bu durum halkın tepkisine neden oldu.</vt:lpstr>
      <vt:lpstr>C-BATI CEPHESİ *  Batı cephesi, Kurtuluş Savaşının en uzun süren ve en şiddetli savaşların yapıldığı cephesidir.  Sebebi; Yunan işgalinin diğerlerine göre daha kanlı olması Yunan işgalinin kalıcı nitelik taşıması. * 15 Mayıs 1919'da İzmir'i Yunanlıların işgali üzerine açılmıştır. *  Kuvay-i Milliye birlikleri ilk kez ortaya çıktı. (Ayvalık'ta). *  Yunanlıların 22 Haziran 1920'de saldırıya geçerek Balıkesir, Bursa, Uşak ve Doğu Trakya'yı işgal etmeleri üzerine Ali Fuat Paşa TBMM'den izinsiz olarak Yunanlılara karşı Gediz'de taarruza geçti.  Ancak birliklerimiz yenilgiye uğradı.  </vt:lpstr>
      <vt:lpstr>Sonuçta; -   Bu durum düzenli ordunun gerekliliğini ortaya çıkardı. -   Ali Fuat Paşa görevden alınarak Moskova büyükelçiliğine gönderildi. -   Batı cephesi ikiye ayrıldı.  Asıl Batı cephesine İsmet Bey, Batı cephesinin güney kısmına Refet (Bele) Paşa tayin edildi. </vt:lpstr>
      <vt:lpstr>Slayt 7</vt:lpstr>
      <vt:lpstr>Slayt 8</vt:lpstr>
      <vt:lpstr>KURTULUŞ SAVAŞININ ASKERİ STRATEJİSİ * Önce Erzurum'da bulunan XV. kolordu komutanı Kâzım Karabekir Paşa aracılığıyla doğudaki Ermeni işgalini sona erdirmek * Güney cephesinde Fransızlara karşı düzenli birliklerle savaşma imkanı olmadığından milis kuvvetleriyle bölgenin kurtuluşunu sağlamak * Kurtuluş savaşının kaderini belirleyecek olan Batı cephesinde Yunanlılara karşı önce savunma savaşı yaparak oyalamak, gerekli hazırlıklar yapıldıktan sonra taarruz ederek düşmanı yurttan atmak * Doğu Trakya'ya boğazlar işgal altında olduğundan yardım göndermek mümkün olmadığı için kendi imkanlarıyla kurtulmasını sağlamak</vt:lpstr>
      <vt:lpstr>KURTULUŞ SAVAŞI HAZIRLIK DÖNEMİ   KUVAYI MİLLİYE     Amacı; hiçbir devletin egemenliğini kabul etmemek, Türk milletinin kendi bayrağı altında özgür ve bağımsız yaşamasını sağlamaktır.  Kuvayı Milliye Birliklerinin Özellikleri ·  Bölgesel nitelikteki gönüllülerden oluşmuş küçük bir askeri birliktir. ·  İhtiyaçları halk tarafından karşılanmıştır. ·  Askeri bir disiplinden geçmemişlerdir. ·  İşgalleri önleyememiş fakat yavaşlatmıştır. ·  Düzenli ordu kuruluncaya kadar düşman kuvvetlerini oyalamıştır. ·   TBMM’ye karşı çıkan isyanların bastırılmasında önemli rol oynamıştır       (Düzenli ordu kurulduktan sonra görevi sona ermiştir.)</vt:lpstr>
      <vt:lpstr>KURTULUŞ  SAVAŞI  VE  İTALYANLAR  * Birinci Dünya savaşı sırasında İtalya'ya gizli anlaşmayla İzmir verilmişti. </vt:lpstr>
      <vt:lpstr>Slayt 12</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2015-03-10T09:39:10Z</dcterms:created>
  <dcterms:modified xsi:type="dcterms:W3CDTF">2017-12-09T08:21:07Z</dcterms:modified>
  <cp:category>www.sorubak.com</cp:category>
</cp:coreProperties>
</file>