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6" r:id="rId2"/>
    <p:sldId id="257" r:id="rId3"/>
    <p:sldId id="258" r:id="rId4"/>
    <p:sldId id="259" r:id="rId5"/>
    <p:sldId id="260" r:id="rId6"/>
    <p:sldId id="261" r:id="rId7"/>
    <p:sldId id="263" r:id="rId8"/>
    <p:sldId id="264" r:id="rId9"/>
    <p:sldId id="262" r:id="rId10"/>
    <p:sldId id="265" r:id="rId11"/>
    <p:sldId id="266" r:id="rId12"/>
    <p:sldId id="267" r:id="rId13"/>
    <p:sldId id="268" r:id="rId14"/>
    <p:sldId id="269" r:id="rId15"/>
    <p:sldId id="270" r:id="rId16"/>
    <p:sldId id="272" r:id="rId17"/>
    <p:sldId id="271" r:id="rId18"/>
    <p:sldId id="279" r:id="rId19"/>
    <p:sldId id="273" r:id="rId20"/>
    <p:sldId id="274" r:id="rId21"/>
    <p:sldId id="275" r:id="rId22"/>
    <p:sldId id="276" r:id="rId23"/>
    <p:sldId id="277" r:id="rId24"/>
    <p:sldId id="278"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9" r:id="rId42"/>
    <p:sldId id="296" r:id="rId43"/>
    <p:sldId id="297" r:id="rId44"/>
    <p:sldId id="298" r:id="rId45"/>
    <p:sldId id="308" r:id="rId46"/>
    <p:sldId id="309" r:id="rId47"/>
    <p:sldId id="310" r:id="rId48"/>
    <p:sldId id="312" r:id="rId49"/>
    <p:sldId id="313" r:id="rId50"/>
    <p:sldId id="314" r:id="rId51"/>
    <p:sldId id="315" r:id="rId52"/>
    <p:sldId id="316" r:id="rId53"/>
    <p:sldId id="317" r:id="rId54"/>
    <p:sldId id="318" r:id="rId55"/>
    <p:sldId id="300" r:id="rId56"/>
    <p:sldId id="301" r:id="rId57"/>
    <p:sldId id="302" r:id="rId58"/>
    <p:sldId id="303" r:id="rId59"/>
    <p:sldId id="304" r:id="rId60"/>
    <p:sldId id="305" r:id="rId61"/>
    <p:sldId id="306" r:id="rId62"/>
    <p:sldId id="307" r:id="rId6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D3BD1B"/>
    <a:srgbClr val="DAC024"/>
    <a:srgbClr val="FFCC00"/>
    <a:srgbClr val="FF9900"/>
    <a:srgbClr val="CC3399"/>
    <a:srgbClr val="E33DB8"/>
    <a:srgbClr val="E54DBD"/>
    <a:srgbClr val="3964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CCEC03-6A03-442C-A151-CF8337F2EBEC}" type="datetimeFigureOut">
              <a:rPr lang="tr-TR" smtClean="0"/>
              <a:pPr/>
              <a:t>02/02/2018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152EA9-A026-489A-992B-9E0329ABFE74}" type="slidenum">
              <a:rPr lang="tr-TR" smtClean="0"/>
              <a:pPr/>
              <a:t>‹#›</a:t>
            </a:fld>
            <a:endParaRPr lang="tr-TR"/>
          </a:p>
        </p:txBody>
      </p:sp>
    </p:spTree>
    <p:extLst>
      <p:ext uri="{BB962C8B-B14F-4D97-AF65-F5344CB8AC3E}">
        <p14:creationId xmlns:p14="http://schemas.microsoft.com/office/powerpoint/2010/main" xmlns="" val="2144478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8152EA9-A026-489A-992B-9E0329ABFE74}" type="slidenum">
              <a:rPr lang="tr-TR" smtClean="0"/>
              <a:pPr/>
              <a:t>3</a:t>
            </a:fld>
            <a:endParaRPr lang="tr-TR"/>
          </a:p>
        </p:txBody>
      </p:sp>
    </p:spTree>
    <p:extLst>
      <p:ext uri="{BB962C8B-B14F-4D97-AF65-F5344CB8AC3E}">
        <p14:creationId xmlns:p14="http://schemas.microsoft.com/office/powerpoint/2010/main" xmlns="" val="1562139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8E52312-6869-443C-8944-06F3FF9B839E}" type="datetimeFigureOut">
              <a:rPr lang="tr-TR" smtClean="0"/>
              <a:pPr/>
              <a:t>02/02/2018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709EC8F-81FE-47AB-8441-314D160F00D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41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52312-6869-443C-8944-06F3FF9B839E}" type="datetimeFigureOut">
              <a:rPr lang="tr-TR" smtClean="0"/>
              <a:pPr/>
              <a:t>02/02/2018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9EC8F-81FE-47AB-8441-314D160F00D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3.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slide" Target="slide2.xml"/><Relationship Id="rId10" Type="http://schemas.openxmlformats.org/officeDocument/2006/relationships/slide" Target="slide4.xml"/><Relationship Id="rId4" Type="http://schemas.openxmlformats.org/officeDocument/2006/relationships/image" Target="../media/image6.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4.xml"/><Relationship Id="rId12"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8.png"/><Relationship Id="rId5" Type="http://schemas.openxmlformats.org/officeDocument/2006/relationships/slide" Target="slide2.xml"/><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slide" Target="slide3.xml"/></Relationships>
</file>

<file path=ppt/slides/_rels/slide1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png"/><Relationship Id="rId7" Type="http://schemas.openxmlformats.org/officeDocument/2006/relationships/slide" Target="slide2.xml"/><Relationship Id="rId2" Type="http://schemas.openxmlformats.org/officeDocument/2006/relationships/hyperlink" Target="https://www.google.com.tr/url?sa=i&amp;rct=j&amp;q=&amp;esrc=s&amp;source=images&amp;cd=&amp;cad=rja&amp;uact=8&amp;ved=0ahUKEwi8nr6Rl6rXAhUnKcAKHbkZDJ4QjRwIBw&amp;url=http://fatihsalkam.blogspot.com/p/codeorg.html&amp;psig=AOvVaw02bJyTtmaRCMXcqbLU83tr&amp;ust=1510065665451496" TargetMode="Externa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0.png"/><Relationship Id="rId5"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0" Type="http://schemas.openxmlformats.org/officeDocument/2006/relationships/slide" Target="slide12.xml"/><Relationship Id="rId4" Type="http://schemas.openxmlformats.org/officeDocument/2006/relationships/hyperlink" Target="https://studio.code.org/courses" TargetMode="Externa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3" Type="http://schemas.openxmlformats.org/officeDocument/2006/relationships/slide" Target="slide12.xml"/><Relationship Id="rId3" Type="http://schemas.openxmlformats.org/officeDocument/2006/relationships/slide" Target="slide14.xml"/><Relationship Id="rId7" Type="http://schemas.openxmlformats.org/officeDocument/2006/relationships/slide" Target="slide30.xml"/><Relationship Id="rId12"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slide" Target="slide29.xml"/><Relationship Id="rId11" Type="http://schemas.openxmlformats.org/officeDocument/2006/relationships/image" Target="../media/image7.jpeg"/><Relationship Id="rId5" Type="http://schemas.openxmlformats.org/officeDocument/2006/relationships/slide" Target="slide28.xml"/><Relationship Id="rId10" Type="http://schemas.openxmlformats.org/officeDocument/2006/relationships/slide" Target="slide2.xml"/><Relationship Id="rId4" Type="http://schemas.openxmlformats.org/officeDocument/2006/relationships/slide" Target="slide15.xml"/><Relationship Id="rId9" Type="http://schemas.openxmlformats.org/officeDocument/2006/relationships/image" Target="../media/image6.png"/><Relationship Id="rId1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slide" Target="slide12.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4.png"/><Relationship Id="rId7" Type="http://schemas.openxmlformats.org/officeDocument/2006/relationships/slide" Target="slide13.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10" Type="http://schemas.openxmlformats.org/officeDocument/2006/relationships/image" Target="../media/image22.png"/><Relationship Id="rId4" Type="http://schemas.openxmlformats.org/officeDocument/2006/relationships/slide" Target="slide2.xml"/><Relationship Id="rId9" Type="http://schemas.openxmlformats.org/officeDocument/2006/relationships/slide" Target="slide12.xm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png"/><Relationship Id="rId7" Type="http://schemas.openxmlformats.org/officeDocument/2006/relationships/image" Target="../media/image7.jpeg"/><Relationship Id="rId2"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image" Target="../media/image22.png"/><Relationship Id="rId5" Type="http://schemas.openxmlformats.org/officeDocument/2006/relationships/image" Target="../media/image24.png"/><Relationship Id="rId10" Type="http://schemas.openxmlformats.org/officeDocument/2006/relationships/slide" Target="slide12.xml"/><Relationship Id="rId4" Type="http://schemas.openxmlformats.org/officeDocument/2006/relationships/image" Target="../media/image26.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2.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31.xml"/><Relationship Id="rId11" Type="http://schemas.openxmlformats.org/officeDocument/2006/relationships/image" Target="../media/image7.jpeg"/><Relationship Id="rId5" Type="http://schemas.openxmlformats.org/officeDocument/2006/relationships/image" Target="../media/image4.png"/><Relationship Id="rId10" Type="http://schemas.openxmlformats.org/officeDocument/2006/relationships/slide" Target="slide2.xml"/><Relationship Id="rId4" Type="http://schemas.openxmlformats.org/officeDocument/2006/relationships/slide" Target="slide12.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7.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image" Target="../media/image22.png"/><Relationship Id="rId5" Type="http://schemas.openxmlformats.org/officeDocument/2006/relationships/image" Target="../media/image6.png"/><Relationship Id="rId10" Type="http://schemas.openxmlformats.org/officeDocument/2006/relationships/slide" Target="slide12.xml"/><Relationship Id="rId4"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2.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2.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9.png"/><Relationship Id="rId4" Type="http://schemas.openxmlformats.org/officeDocument/2006/relationships/slide" Target="slide13.xml"/></Relationships>
</file>

<file path=ppt/slides/_rels/slide28.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35.png"/><Relationship Id="rId7"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image" Target="../media/image7.jpeg"/><Relationship Id="rId4" Type="http://schemas.openxmlformats.org/officeDocument/2006/relationships/slide" Target="slide2.xml"/><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21.png"/><Relationship Id="rId7" Type="http://schemas.openxmlformats.org/officeDocument/2006/relationships/image" Target="../media/image9.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image" Target="../media/image7.jpeg"/><Relationship Id="rId4" Type="http://schemas.openxmlformats.org/officeDocument/2006/relationships/slide" Target="slide2.xml"/><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png"/><Relationship Id="rId7" Type="http://schemas.openxmlformats.org/officeDocument/2006/relationships/slide" Target="slide2.xm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slide" Target="slide3.xml"/><Relationship Id="rId5"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0" Type="http://schemas.openxmlformats.org/officeDocument/2006/relationships/image" Target="../media/image9.png"/><Relationship Id="rId4" Type="http://schemas.openxmlformats.org/officeDocument/2006/relationships/hyperlink" Target="http://kod.eba.gov.tr/tr/index.html" TargetMode="External"/><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7.png"/><Relationship Id="rId7" Type="http://schemas.openxmlformats.org/officeDocument/2006/relationships/slide" Target="slide13.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2.xml"/><Relationship Id="rId10" Type="http://schemas.openxmlformats.org/officeDocument/2006/relationships/image" Target="../media/image22.png"/><Relationship Id="rId4" Type="http://schemas.openxmlformats.org/officeDocument/2006/relationships/image" Target="../media/image38.png"/><Relationship Id="rId9" Type="http://schemas.openxmlformats.org/officeDocument/2006/relationships/slide" Target="slide12.xml"/></Relationships>
</file>

<file path=ppt/slides/_rels/slide31.xml.rels><?xml version="1.0" encoding="UTF-8" standalone="yes"?>
<Relationships xmlns="http://schemas.openxmlformats.org/package/2006/relationships"><Relationship Id="rId8"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3" Type="http://schemas.openxmlformats.org/officeDocument/2006/relationships/slide" Target="slide2.xml"/><Relationship Id="rId7" Type="http://schemas.openxmlformats.org/officeDocument/2006/relationships/slide" Target="slide37.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0.png"/><Relationship Id="rId5" Type="http://schemas.openxmlformats.org/officeDocument/2006/relationships/slide" Target="slide32.xml"/><Relationship Id="rId10" Type="http://schemas.openxmlformats.org/officeDocument/2006/relationships/slide" Target="slide31.xml"/><Relationship Id="rId4" Type="http://schemas.openxmlformats.org/officeDocument/2006/relationships/image" Target="../media/image7.jpeg"/><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openxmlformats.org/officeDocument/2006/relationships/slide" Target="slide2.xml"/><Relationship Id="rId13" Type="http://schemas.openxmlformats.org/officeDocument/2006/relationships/image" Target="../media/image40.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image" Target="../media/image42.gif"/><Relationship Id="rId12" Type="http://schemas.openxmlformats.org/officeDocument/2006/relationships/slide" Target="slide31.xml"/><Relationship Id="rId2" Type="http://schemas.openxmlformats.org/officeDocument/2006/relationships/hyperlink" Target="https://scratch.mit.edu/" TargetMode="External"/><Relationship Id="rId1" Type="http://schemas.openxmlformats.org/officeDocument/2006/relationships/slideLayout" Target="../slideLayouts/slideLayout2.xml"/><Relationship Id="rId6" Type="http://schemas.openxmlformats.org/officeDocument/2006/relationships/hyperlink" Target="https://www.google.com.tr/url?sa=i&amp;rct=j&amp;q=&amp;esrc=s&amp;source=images&amp;cd=&amp;cad=rja&amp;uact=8&amp;ved=0ahUKEwjrmYWV56zXAhWB6RQKHV4fBJQQjRwIBw&amp;url=https://scratch.mit.edu/search/projects?q=star%20wars&amp;psig=AOvVaw16UUQ2d8gdOutrHQO_mlAW&amp;ust=1510155843409781" TargetMode="External"/><Relationship Id="rId11" Type="http://schemas.openxmlformats.org/officeDocument/2006/relationships/image" Target="../media/image9.png"/><Relationship Id="rId5" Type="http://schemas.openxmlformats.org/officeDocument/2006/relationships/image" Target="../media/image41.pn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7.jpeg"/></Relationships>
</file>

<file path=ppt/slides/_rels/slide3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4.png"/><Relationship Id="rId7" Type="http://schemas.openxmlformats.org/officeDocument/2006/relationships/slide" Target="slide2.xml"/><Relationship Id="rId12"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slide" Target="slide31.xml"/><Relationship Id="rId5"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0" Type="http://schemas.openxmlformats.org/officeDocument/2006/relationships/image" Target="../media/image9.png"/><Relationship Id="rId4" Type="http://schemas.openxmlformats.org/officeDocument/2006/relationships/image" Target="../media/image45.png"/><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7.png"/><Relationship Id="rId7" Type="http://schemas.openxmlformats.org/officeDocument/2006/relationships/slide" Target="slide31.xml"/><Relationship Id="rId2"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2.xml"/></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google.com.tr/url?sa=i&amp;rct=j&amp;q=&amp;esrc=s&amp;source=images&amp;cd=&amp;cad=rja&amp;uact=8&amp;ved=0ahUKEwjrmYWV56zXAhWB6RQKHV4fBJQQjRwIBw&amp;url=https://scratch.mit.edu/search/projects?q=star%20wars&amp;psig=AOvVaw16UUQ2d8gdOutrHQO_mlAW&amp;ust=1510155843409781" TargetMode="External"/><Relationship Id="rId7" Type="http://schemas.openxmlformats.org/officeDocument/2006/relationships/image" Target="../media/image7.jpeg"/><Relationship Id="rId2" Type="http://schemas.openxmlformats.org/officeDocument/2006/relationships/hyperlink" Target="https://scratch.mit.edu/download" TargetMode="Externa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image" Target="../media/image40.png"/><Relationship Id="rId5" Type="http://schemas.openxmlformats.org/officeDocument/2006/relationships/image" Target="../media/image48.png"/><Relationship Id="rId10" Type="http://schemas.openxmlformats.org/officeDocument/2006/relationships/image" Target="../media/image9.png"/><Relationship Id="rId4" Type="http://schemas.openxmlformats.org/officeDocument/2006/relationships/image" Target="../media/image42.gif"/><Relationship Id="rId9" Type="http://schemas.openxmlformats.org/officeDocument/2006/relationships/slide" Target="slide31.xml"/></Relationships>
</file>

<file path=ppt/slides/_rels/slide38.xml.rels><?xml version="1.0" encoding="UTF-8" standalone="yes"?>
<Relationships xmlns="http://schemas.openxmlformats.org/package/2006/relationships"><Relationship Id="rId8" Type="http://schemas.openxmlformats.org/officeDocument/2006/relationships/slide" Target="slide40.xml"/><Relationship Id="rId13" Type="http://schemas.openxmlformats.org/officeDocument/2006/relationships/slide" Target="slide57.xml"/><Relationship Id="rId18" Type="http://schemas.openxmlformats.org/officeDocument/2006/relationships/slide" Target="slide31.xml"/><Relationship Id="rId3" Type="http://schemas.openxmlformats.org/officeDocument/2006/relationships/slide" Target="slide58.xml"/><Relationship Id="rId7" Type="http://schemas.openxmlformats.org/officeDocument/2006/relationships/slide" Target="slide41.xml"/><Relationship Id="rId12" Type="http://schemas.openxmlformats.org/officeDocument/2006/relationships/slide" Target="slide55.xml"/><Relationship Id="rId17" Type="http://schemas.openxmlformats.org/officeDocument/2006/relationships/image" Target="../media/image9.png"/><Relationship Id="rId2" Type="http://schemas.openxmlformats.org/officeDocument/2006/relationships/image" Target="../media/image49.png"/><Relationship Id="rId16"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slide" Target="slide39.xml"/><Relationship Id="rId11" Type="http://schemas.openxmlformats.org/officeDocument/2006/relationships/slide" Target="slide44.xml"/><Relationship Id="rId5" Type="http://schemas.openxmlformats.org/officeDocument/2006/relationships/image" Target="../media/image6.png"/><Relationship Id="rId15" Type="http://schemas.openxmlformats.org/officeDocument/2006/relationships/slide" Target="slide2.xml"/><Relationship Id="rId10" Type="http://schemas.openxmlformats.org/officeDocument/2006/relationships/slide" Target="slide42.xml"/><Relationship Id="rId19" Type="http://schemas.openxmlformats.org/officeDocument/2006/relationships/image" Target="../media/image40.png"/><Relationship Id="rId4"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9" Type="http://schemas.openxmlformats.org/officeDocument/2006/relationships/slide" Target="slide43.xml"/><Relationship Id="rId14" Type="http://schemas.openxmlformats.org/officeDocument/2006/relationships/slide" Target="slide56.xml"/></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0.gif"/><Relationship Id="rId7" Type="http://schemas.openxmlformats.org/officeDocument/2006/relationships/slide" Target="slide31.xml"/><Relationship Id="rId2" Type="http://schemas.openxmlformats.org/officeDocument/2006/relationships/hyperlink" Target="https://www.google.com.tr/url?sa=i&amp;rct=j&amp;q=&amp;esrc=s&amp;source=images&amp;cd=&amp;cad=rja&amp;uact=8&amp;ved=0ahUKEwi6j9jp96zXAhWFzRQKHVCnCxkQjRwIBw&amp;url=http://www.codespark.ng/&amp;psig=AOvVaw2ev7thrHCQhIhlqVDOJQ84&amp;ust=1510160298658978"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image" Target="../media/image7.jpeg"/><Relationship Id="rId3" Type="http://schemas.openxmlformats.org/officeDocument/2006/relationships/image" Target="../media/image11.png"/><Relationship Id="rId7" Type="http://schemas.openxmlformats.org/officeDocument/2006/relationships/slide" Target="slide9.xml"/><Relationship Id="rId12" Type="http://schemas.openxmlformats.org/officeDocument/2006/relationships/slide" Target="slide2.xml"/><Relationship Id="rId2" Type="http://schemas.openxmlformats.org/officeDocument/2006/relationships/slide" Target="slide5.xml"/><Relationship Id="rId16"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image" Target="../media/image6.png"/><Relationship Id="rId5" Type="http://schemas.openxmlformats.org/officeDocument/2006/relationships/slide" Target="slide7.xml"/><Relationship Id="rId15" Type="http://schemas.openxmlformats.org/officeDocument/2006/relationships/slide" Target="slide3.xml"/><Relationship Id="rId10"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image" Target="../media/image49.png"/><Relationship Id="rId7" Type="http://schemas.openxmlformats.org/officeDocument/2006/relationships/image" Target="../media/image9.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image" Target="../media/image7.jpeg"/><Relationship Id="rId4" Type="http://schemas.openxmlformats.org/officeDocument/2006/relationships/slide" Target="slide2.xml"/><Relationship Id="rId9" Type="http://schemas.openxmlformats.org/officeDocument/2006/relationships/image" Target="../media/image40.png"/></Relationships>
</file>

<file path=ppt/slides/_rels/slide4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jd3biH-qzXAhWFzRQKHVCnCxkQjRwIBw&amp;url=https://blog.penjee.com/scratch-2-0-in-4-easy-steps-animated-gif/&amp;psig=AOvVaw3qKx0xuA_1ewxwu7EsPqx0&amp;ust=1510160942083792" TargetMode="External"/><Relationship Id="rId7" Type="http://schemas.openxmlformats.org/officeDocument/2006/relationships/slide" Target="slide38.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2.xml"/><Relationship Id="rId10" Type="http://schemas.openxmlformats.org/officeDocument/2006/relationships/image" Target="../media/image40.png"/><Relationship Id="rId4" Type="http://schemas.openxmlformats.org/officeDocument/2006/relationships/image" Target="../media/image52.gif"/><Relationship Id="rId9" Type="http://schemas.openxmlformats.org/officeDocument/2006/relationships/slide" Target="slide31.xml"/></Relationships>
</file>

<file path=ppt/slides/_rels/slide4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38.xml"/><Relationship Id="rId4" Type="http://schemas.openxmlformats.org/officeDocument/2006/relationships/image" Target="../media/image7.jpeg"/></Relationships>
</file>

<file path=ppt/slides/_rels/slide4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38.xml"/><Relationship Id="rId4" Type="http://schemas.openxmlformats.org/officeDocument/2006/relationships/image" Target="../media/image7.jpeg"/></Relationships>
</file>

<file path=ppt/slides/_rels/slide4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38.xml"/><Relationship Id="rId4" Type="http://schemas.openxmlformats.org/officeDocument/2006/relationships/image" Target="../media/image7.jpeg"/><Relationship Id="rId9" Type="http://schemas.openxmlformats.org/officeDocument/2006/relationships/image" Target="../media/image8.png"/></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9.png"/><Relationship Id="rId7" Type="http://schemas.openxmlformats.org/officeDocument/2006/relationships/image" Target="../media/image40.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image" Target="../media/image7.jpeg"/><Relationship Id="rId4" Type="http://schemas.openxmlformats.org/officeDocument/2006/relationships/slide" Target="slide2.xml"/><Relationship Id="rId9" Type="http://schemas.openxmlformats.org/officeDocument/2006/relationships/image" Target="../media/image9.png"/></Relationships>
</file>

<file path=ppt/slides/_rels/slide4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4.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4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5.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4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6.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4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7.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4.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slide" Target="slide2.xml"/><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slide" Target="slide3.xml"/></Relationships>
</file>

<file path=ppt/slides/_rels/slide5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8.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5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59.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5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60.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5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jpeg"/><Relationship Id="rId7" Type="http://schemas.openxmlformats.org/officeDocument/2006/relationships/image" Target="../media/image61.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0.png"/><Relationship Id="rId4" Type="http://schemas.openxmlformats.org/officeDocument/2006/relationships/slide" Target="slide31.xml"/></Relationships>
</file>

<file path=ppt/slides/_rels/slide5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7.jpeg"/><Relationship Id="rId7" Type="http://schemas.openxmlformats.org/officeDocument/2006/relationships/image" Target="../media/image40.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image" Target="../media/image9.png"/><Relationship Id="rId4" Type="http://schemas.openxmlformats.org/officeDocument/2006/relationships/slide" Target="slide38.xml"/></Relationships>
</file>

<file path=ppt/slides/_rels/slide5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2.xml"/><Relationship Id="rId7" Type="http://schemas.openxmlformats.org/officeDocument/2006/relationships/slide" Target="slide38.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slide" Target="slide31.xml"/><Relationship Id="rId4" Type="http://schemas.openxmlformats.org/officeDocument/2006/relationships/image" Target="../media/image7.jpeg"/></Relationships>
</file>

<file path=ppt/slides/_rels/slide5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38.xml"/><Relationship Id="rId4" Type="http://schemas.openxmlformats.org/officeDocument/2006/relationships/image" Target="../media/image7.jpeg"/></Relationships>
</file>

<file path=ppt/slides/_rels/slide5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38.xml"/><Relationship Id="rId4" Type="http://schemas.openxmlformats.org/officeDocument/2006/relationships/image" Target="../media/image7.jpeg"/></Relationships>
</file>

<file path=ppt/slides/_rels/slide5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2.gif"/><Relationship Id="rId7" Type="http://schemas.openxmlformats.org/officeDocument/2006/relationships/slide" Target="slide2.xml"/><Relationship Id="rId2" Type="http://schemas.openxmlformats.org/officeDocument/2006/relationships/hyperlink" Target="https://www.google.com.tr/url?sa=i&amp;rct=j&amp;q=&amp;esrc=s&amp;source=images&amp;cd=&amp;cad=rja&amp;uact=8&amp;ved=0ahUKEwjrmYWV56zXAhWB6RQKHV4fBJQQjRwIBw&amp;url=https://scratch.mit.edu/search/projects?q=star%20wars&amp;psig=AOvVaw16UUQ2d8gdOutrHQO_mlAW&amp;ust=1510155843409781"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10" Type="http://schemas.openxmlformats.org/officeDocument/2006/relationships/image" Target="../media/image40.png"/><Relationship Id="rId4" Type="http://schemas.openxmlformats.org/officeDocument/2006/relationships/image" Target="../media/image2.gif"/><Relationship Id="rId9" Type="http://schemas.openxmlformats.org/officeDocument/2006/relationships/slide" Target="slide31.xml"/></Relationships>
</file>

<file path=ppt/slides/_rels/slide5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4.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3.png"/><Relationship Id="rId5" Type="http://schemas.openxmlformats.org/officeDocument/2006/relationships/slide" Target="slide2.xml"/><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slide" Target="slide3.xml"/></Relationships>
</file>

<file path=ppt/slides/_rels/slide6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2.xml"/><Relationship Id="rId7" Type="http://schemas.openxmlformats.org/officeDocument/2006/relationships/slide" Target="slide31.xm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6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image" Target="../media/image8.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2.xml"/><Relationship Id="rId10" Type="http://schemas.openxmlformats.org/officeDocument/2006/relationships/image" Target="../media/image40.png"/><Relationship Id="rId4" Type="http://schemas.openxmlformats.org/officeDocument/2006/relationships/image" Target="../media/image6.png"/><Relationship Id="rId9" Type="http://schemas.openxmlformats.org/officeDocument/2006/relationships/slide" Target="slide31.xml"/></Relationships>
</file>

<file path=ppt/slides/_rels/slide6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65.gif"/><Relationship Id="rId7" Type="http://schemas.openxmlformats.org/officeDocument/2006/relationships/image" Target="../media/image22.png"/><Relationship Id="rId2" Type="http://schemas.openxmlformats.org/officeDocument/2006/relationships/hyperlink" Target="https://www.google.com.tr/url?sa=i&amp;rct=j&amp;q=&amp;esrc=s&amp;source=images&amp;cd=&amp;cad=rja&amp;uact=8&amp;ved=0ahUKEwiowrW3hq3XAhXEbRQKHUbfBhIQjRwIBw&amp;url=http://uzem.omu.edu.tr/gif-aircraft/&amp;psig=AOvVaw12b9puHsFZbITf3PFcoQb0&amp;ust=1510164238071975" TargetMode="Externa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40.png"/><Relationship Id="rId4" Type="http://schemas.openxmlformats.org/officeDocument/2006/relationships/slide" Target="slide31.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4.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4.png"/><Relationship Id="rId5" Type="http://schemas.openxmlformats.org/officeDocument/2006/relationships/slide" Target="slide2.xml"/><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slide" Target="slide3.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4.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5.png"/><Relationship Id="rId5" Type="http://schemas.openxmlformats.org/officeDocument/2006/relationships/slide" Target="slide2.xml"/><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slide" Target="slide3.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ww.google.com.tr/url?sa=i&amp;rct=j&amp;q=&amp;esrc=s&amp;source=images&amp;cd=&amp;cad=rja&amp;uact=8&amp;ved=0ahUKEwilicm3o6rXAhUkCMAKHTb2AkIQjRwIBw&amp;url=https://scratch.mit.edu/discuss/topic/273122/&amp;psig=AOvVaw3lBDynKIn8Z1egRgisGNjL&amp;ust=1510068969730544" TargetMode="External"/><Relationship Id="rId7" Type="http://schemas.openxmlformats.org/officeDocument/2006/relationships/slide" Target="slide3.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slide" Target="slide2.xml"/><Relationship Id="rId10" Type="http://schemas.openxmlformats.org/officeDocument/2006/relationships/slide" Target="slide4.xml"/><Relationship Id="rId4" Type="http://schemas.openxmlformats.org/officeDocument/2006/relationships/image" Target="../media/image6.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2B2B2">
            <a:alpha val="41000"/>
          </a:srgbClr>
        </a:solidFill>
        <a:effectLst/>
      </p:bgPr>
    </p:bg>
    <p:spTree>
      <p:nvGrpSpPr>
        <p:cNvPr id="1" name=""/>
        <p:cNvGrpSpPr/>
        <p:nvPr/>
      </p:nvGrpSpPr>
      <p:grpSpPr>
        <a:xfrm>
          <a:off x="0" y="0"/>
          <a:ext cx="0" cy="0"/>
          <a:chOff x="0" y="0"/>
          <a:chExt cx="0" cy="0"/>
        </a:xfrm>
      </p:grpSpPr>
      <p:sp>
        <p:nvSpPr>
          <p:cNvPr id="24" name="23 Dikdörtgen"/>
          <p:cNvSpPr/>
          <p:nvPr/>
        </p:nvSpPr>
        <p:spPr>
          <a:xfrm>
            <a:off x="0" y="4572008"/>
            <a:ext cx="9144000" cy="2285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1 Başlık"/>
          <p:cNvSpPr>
            <a:spLocks noGrp="1"/>
          </p:cNvSpPr>
          <p:nvPr>
            <p:ph type="ctrTitle"/>
          </p:nvPr>
        </p:nvSpPr>
        <p:spPr>
          <a:xfrm>
            <a:off x="3143240" y="1785926"/>
            <a:ext cx="6215106" cy="1428760"/>
          </a:xfrm>
        </p:spPr>
        <p:txBody>
          <a:bodyPr>
            <a:normAutofit/>
          </a:bodyPr>
          <a:lstStyle/>
          <a:p>
            <a:r>
              <a:rPr lang="tr-TR" sz="5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63500">
                    <a:schemeClr val="accent6">
                      <a:satMod val="175000"/>
                      <a:alpha val="40000"/>
                    </a:schemeClr>
                  </a:glow>
                  <a:innerShdw blurRad="69850" dist="43180" dir="5400000">
                    <a:srgbClr val="000000">
                      <a:alpha val="65000"/>
                    </a:srgbClr>
                  </a:innerShdw>
                </a:effectLst>
              </a:rPr>
              <a:t>PROGRAMLAMA</a:t>
            </a:r>
            <a:endParaRPr lang="tr-TR" sz="5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63500">
                  <a:schemeClr val="accent6">
                    <a:satMod val="175000"/>
                    <a:alpha val="40000"/>
                  </a:schemeClr>
                </a:glow>
                <a:innerShdw blurRad="69850" dist="43180" dir="5400000">
                  <a:srgbClr val="000000">
                    <a:alpha val="65000"/>
                  </a:srgbClr>
                </a:innerShdw>
              </a:effectLst>
            </a:endParaRPr>
          </a:p>
        </p:txBody>
      </p:sp>
      <p:sp>
        <p:nvSpPr>
          <p:cNvPr id="3" name="2 Alt Başlık"/>
          <p:cNvSpPr>
            <a:spLocks noGrp="1"/>
          </p:cNvSpPr>
          <p:nvPr>
            <p:ph type="subTitle" idx="1"/>
          </p:nvPr>
        </p:nvSpPr>
        <p:spPr>
          <a:xfrm>
            <a:off x="1857356" y="5286388"/>
            <a:ext cx="6400800" cy="642942"/>
          </a:xfrm>
        </p:spPr>
        <p:txBody>
          <a:bodyPr>
            <a:normAutofit/>
          </a:bodyPr>
          <a:lstStyle/>
          <a:p>
            <a:r>
              <a:rPr lang="tr-TR" sz="2000" b="1" dirty="0" smtClean="0">
                <a:solidFill>
                  <a:schemeClr val="tx1"/>
                </a:solidFill>
                <a:effectLst>
                  <a:outerShdw blurRad="38100" dist="38100" dir="2700000" algn="tl">
                    <a:srgbClr val="000000">
                      <a:alpha val="43137"/>
                    </a:srgbClr>
                  </a:outerShdw>
                </a:effectLst>
              </a:rPr>
              <a:t>5.2.2.2. Blok tabanlı bir programlama aracını tanır.</a:t>
            </a:r>
          </a:p>
          <a:p>
            <a:endParaRPr lang="tr-TR" sz="2000" b="1" dirty="0">
              <a:solidFill>
                <a:schemeClr val="tx1"/>
              </a:solidFill>
              <a:effectLst>
                <a:outerShdw blurRad="38100" dist="38100" dir="2700000" algn="tl">
                  <a:srgbClr val="000000">
                    <a:alpha val="43137"/>
                  </a:srgbClr>
                </a:outerShdw>
              </a:effectLst>
            </a:endParaRPr>
          </a:p>
        </p:txBody>
      </p:sp>
      <p:grpSp>
        <p:nvGrpSpPr>
          <p:cNvPr id="19" name="18 Grup"/>
          <p:cNvGrpSpPr/>
          <p:nvPr/>
        </p:nvGrpSpPr>
        <p:grpSpPr>
          <a:xfrm>
            <a:off x="-337985" y="2275907"/>
            <a:ext cx="3970345" cy="635004"/>
            <a:chOff x="5286380" y="1357298"/>
            <a:chExt cx="3286148" cy="571504"/>
          </a:xfrm>
        </p:grpSpPr>
        <p:pic>
          <p:nvPicPr>
            <p:cNvPr id="2057" name="Picture 9"/>
            <p:cNvPicPr>
              <a:picLocks noChangeAspect="1" noChangeArrowheads="1"/>
            </p:cNvPicPr>
            <p:nvPr/>
          </p:nvPicPr>
          <p:blipFill>
            <a:blip r:embed="rId2" cstate="print"/>
            <a:srcRect l="54393" t="47070" r="20351" b="45118"/>
            <a:stretch>
              <a:fillRect/>
            </a:stretch>
          </p:blipFill>
          <p:spPr bwMode="auto">
            <a:xfrm>
              <a:off x="5286380" y="1357298"/>
              <a:ext cx="3286148" cy="571504"/>
            </a:xfrm>
            <a:prstGeom prst="rect">
              <a:avLst/>
            </a:prstGeom>
            <a:noFill/>
            <a:ln w="9525">
              <a:noFill/>
              <a:miter lim="800000"/>
              <a:headEnd/>
              <a:tailEnd/>
            </a:ln>
            <a:effectLst/>
          </p:spPr>
        </p:pic>
        <p:sp>
          <p:nvSpPr>
            <p:cNvPr id="16" name="15 Dikdörtgen"/>
            <p:cNvSpPr/>
            <p:nvPr/>
          </p:nvSpPr>
          <p:spPr>
            <a:xfrm>
              <a:off x="5786446" y="1500174"/>
              <a:ext cx="2428892" cy="214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HAYAL ET</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20" name="19 Grup"/>
          <p:cNvGrpSpPr/>
          <p:nvPr/>
        </p:nvGrpSpPr>
        <p:grpSpPr>
          <a:xfrm>
            <a:off x="-390407" y="2857496"/>
            <a:ext cx="4033681" cy="714380"/>
            <a:chOff x="5805430" y="4000504"/>
            <a:chExt cx="3338570" cy="642942"/>
          </a:xfrm>
        </p:grpSpPr>
        <p:pic>
          <p:nvPicPr>
            <p:cNvPr id="14" name="Picture 9"/>
            <p:cNvPicPr>
              <a:picLocks noChangeAspect="1" noChangeArrowheads="1"/>
            </p:cNvPicPr>
            <p:nvPr/>
          </p:nvPicPr>
          <p:blipFill>
            <a:blip r:embed="rId2" cstate="print"/>
            <a:srcRect l="54393" t="58529" r="19948" b="32682"/>
            <a:stretch>
              <a:fillRect/>
            </a:stretch>
          </p:blipFill>
          <p:spPr bwMode="auto">
            <a:xfrm>
              <a:off x="5805430" y="4000504"/>
              <a:ext cx="3338570" cy="642942"/>
            </a:xfrm>
            <a:prstGeom prst="rect">
              <a:avLst/>
            </a:prstGeom>
            <a:noFill/>
            <a:ln w="9525">
              <a:noFill/>
              <a:miter lim="800000"/>
              <a:headEnd/>
              <a:tailEnd/>
            </a:ln>
            <a:effectLst/>
          </p:spPr>
        </p:pic>
        <p:sp>
          <p:nvSpPr>
            <p:cNvPr id="17" name="16 Dikdörtgen"/>
            <p:cNvSpPr/>
            <p:nvPr/>
          </p:nvSpPr>
          <p:spPr>
            <a:xfrm>
              <a:off x="6357950" y="4143380"/>
              <a:ext cx="2143140" cy="214314"/>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OLUŞTUR</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21" name="20 Grup"/>
          <p:cNvGrpSpPr/>
          <p:nvPr/>
        </p:nvGrpSpPr>
        <p:grpSpPr>
          <a:xfrm>
            <a:off x="-642974" y="3500438"/>
            <a:ext cx="3107226" cy="825502"/>
            <a:chOff x="2643174" y="4000504"/>
            <a:chExt cx="2571768" cy="742952"/>
          </a:xfrm>
        </p:grpSpPr>
        <p:pic>
          <p:nvPicPr>
            <p:cNvPr id="15" name="Picture 9"/>
            <p:cNvPicPr>
              <a:picLocks noChangeAspect="1" noChangeArrowheads="1"/>
            </p:cNvPicPr>
            <p:nvPr/>
          </p:nvPicPr>
          <p:blipFill>
            <a:blip r:embed="rId2" cstate="print"/>
            <a:srcRect l="54393" t="72070" r="25842" b="17773"/>
            <a:stretch>
              <a:fillRect/>
            </a:stretch>
          </p:blipFill>
          <p:spPr bwMode="auto">
            <a:xfrm>
              <a:off x="2643174" y="4000504"/>
              <a:ext cx="2571768" cy="742952"/>
            </a:xfrm>
            <a:prstGeom prst="rect">
              <a:avLst/>
            </a:prstGeom>
            <a:solidFill>
              <a:srgbClr val="D3BD1B"/>
            </a:solidFill>
            <a:ln w="9525">
              <a:noFill/>
              <a:miter lim="800000"/>
              <a:headEnd/>
              <a:tailEnd/>
            </a:ln>
            <a:effectLst/>
          </p:spPr>
        </p:pic>
        <p:sp>
          <p:nvSpPr>
            <p:cNvPr id="18" name="17 Dikdörtgen"/>
            <p:cNvSpPr/>
            <p:nvPr/>
          </p:nvSpPr>
          <p:spPr>
            <a:xfrm>
              <a:off x="3428992" y="4143380"/>
              <a:ext cx="1214446" cy="214314"/>
            </a:xfrm>
            <a:prstGeom prst="rect">
              <a:avLst/>
            </a:prstGeom>
            <a:solidFill>
              <a:srgbClr val="D3B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PAYLAŞ</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pic>
        <p:nvPicPr>
          <p:cNvPr id="13" name="Picture 9"/>
          <p:cNvPicPr>
            <a:picLocks noChangeAspect="1" noChangeArrowheads="1"/>
          </p:cNvPicPr>
          <p:nvPr/>
        </p:nvPicPr>
        <p:blipFill>
          <a:blip r:embed="rId2" cstate="print"/>
          <a:srcRect l="54393" t="21679" r="21522" b="60743"/>
          <a:stretch>
            <a:fillRect/>
          </a:stretch>
        </p:blipFill>
        <p:spPr bwMode="auto">
          <a:xfrm>
            <a:off x="-552266" y="785794"/>
            <a:ext cx="3786214" cy="1553613"/>
          </a:xfrm>
          <a:prstGeom prst="rect">
            <a:avLst/>
          </a:prstGeom>
          <a:noFill/>
          <a:ln w="9525">
            <a:noFill/>
            <a:miter lim="800000"/>
            <a:headEnd/>
            <a:tailEnd/>
          </a:ln>
          <a:effectLst/>
        </p:spPr>
      </p:pic>
      <p:pic>
        <p:nvPicPr>
          <p:cNvPr id="23" name="Picture 8" descr="C:\Users\TOSHİBA\Desktop\scratchcat.gif"/>
          <p:cNvPicPr>
            <a:picLocks noChangeAspect="1" noChangeArrowheads="1" noCrop="1"/>
          </p:cNvPicPr>
          <p:nvPr/>
        </p:nvPicPr>
        <p:blipFill>
          <a:blip r:embed="rId3" cstate="print"/>
          <a:srcRect/>
          <a:stretch>
            <a:fillRect/>
          </a:stretch>
        </p:blipFill>
        <p:spPr bwMode="auto">
          <a:xfrm>
            <a:off x="7572375" y="4786322"/>
            <a:ext cx="1571625" cy="1733550"/>
          </a:xfrm>
          <a:prstGeom prst="rect">
            <a:avLst/>
          </a:prstGeom>
          <a:noFill/>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2.5E-6 -3.01573E-6 L -1.05972 -0.00925 " pathEditMode="relative" rAng="0" ptsTypes="AA">
                                      <p:cBhvr>
                                        <p:cTn id="6" dur="5000" fill="hold"/>
                                        <p:tgtEl>
                                          <p:spTgt spid="23"/>
                                        </p:tgtEl>
                                        <p:attrNameLst>
                                          <p:attrName>ppt_x</p:attrName>
                                          <p:attrName>ppt_y</p:attrName>
                                        </p:attrNameLst>
                                      </p:cBhvr>
                                      <p:rCtr x="-53000" y="-500"/>
                                    </p:animMotion>
                                  </p:childTnLst>
                                </p:cTn>
                              </p:par>
                              <p:par>
                                <p:cTn id="7" presetID="12" presetClass="entr" presetSubtype="4"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slide(fromBottom)">
                                      <p:cBhvr>
                                        <p:cTn id="9" dur="500"/>
                                        <p:tgtEl>
                                          <p:spTgt spid="13"/>
                                        </p:tgtEl>
                                      </p:cBhvr>
                                    </p:animEffect>
                                  </p:childTnLst>
                                </p:cTn>
                              </p:par>
                              <p:par>
                                <p:cTn id="10" presetID="12" presetClass="entr" presetSubtype="4" fill="hold" nodeType="withEffect">
                                  <p:stCondLst>
                                    <p:cond delay="600"/>
                                  </p:stCondLst>
                                  <p:childTnLst>
                                    <p:set>
                                      <p:cBhvr>
                                        <p:cTn id="11" dur="1" fill="hold">
                                          <p:stCondLst>
                                            <p:cond delay="0"/>
                                          </p:stCondLst>
                                        </p:cTn>
                                        <p:tgtEl>
                                          <p:spTgt spid="19"/>
                                        </p:tgtEl>
                                        <p:attrNameLst>
                                          <p:attrName>style.visibility</p:attrName>
                                        </p:attrNameLst>
                                      </p:cBhvr>
                                      <p:to>
                                        <p:strVal val="visible"/>
                                      </p:to>
                                    </p:set>
                                    <p:animEffect transition="in" filter="slide(fromBottom)">
                                      <p:cBhvr>
                                        <p:cTn id="12" dur="600"/>
                                        <p:tgtEl>
                                          <p:spTgt spid="19"/>
                                        </p:tgtEl>
                                      </p:cBhvr>
                                    </p:animEffect>
                                  </p:childTnLst>
                                </p:cTn>
                              </p:par>
                              <p:par>
                                <p:cTn id="13" presetID="12" presetClass="entr" presetSubtype="4" fill="hold" nodeType="withEffect">
                                  <p:stCondLst>
                                    <p:cond delay="1200"/>
                                  </p:stCondLst>
                                  <p:childTnLst>
                                    <p:set>
                                      <p:cBhvr>
                                        <p:cTn id="14" dur="1" fill="hold">
                                          <p:stCondLst>
                                            <p:cond delay="0"/>
                                          </p:stCondLst>
                                        </p:cTn>
                                        <p:tgtEl>
                                          <p:spTgt spid="20"/>
                                        </p:tgtEl>
                                        <p:attrNameLst>
                                          <p:attrName>style.visibility</p:attrName>
                                        </p:attrNameLst>
                                      </p:cBhvr>
                                      <p:to>
                                        <p:strVal val="visible"/>
                                      </p:to>
                                    </p:set>
                                    <p:animEffect transition="in" filter="slide(fromBottom)">
                                      <p:cBhvr>
                                        <p:cTn id="15" dur="500"/>
                                        <p:tgtEl>
                                          <p:spTgt spid="20"/>
                                        </p:tgtEl>
                                      </p:cBhvr>
                                    </p:animEffect>
                                  </p:childTnLst>
                                </p:cTn>
                              </p:par>
                              <p:par>
                                <p:cTn id="16" presetID="12" presetClass="entr" presetSubtype="4" fill="hold" nodeType="withEffect">
                                  <p:stCondLst>
                                    <p:cond delay="1700"/>
                                  </p:stCondLst>
                                  <p:childTnLst>
                                    <p:set>
                                      <p:cBhvr>
                                        <p:cTn id="17" dur="1" fill="hold">
                                          <p:stCondLst>
                                            <p:cond delay="0"/>
                                          </p:stCondLst>
                                        </p:cTn>
                                        <p:tgtEl>
                                          <p:spTgt spid="21"/>
                                        </p:tgtEl>
                                        <p:attrNameLst>
                                          <p:attrName>style.visibility</p:attrName>
                                        </p:attrNameLst>
                                      </p:cBhvr>
                                      <p:to>
                                        <p:strVal val="visible"/>
                                      </p:to>
                                    </p:set>
                                    <p:animEffect transition="in" filter="slide(fromBottom)">
                                      <p:cBhvr>
                                        <p:cTn id="18" dur="500"/>
                                        <p:tgtEl>
                                          <p:spTgt spid="21"/>
                                        </p:tgtEl>
                                      </p:cBhvr>
                                    </p:animEffect>
                                  </p:childTnLst>
                                </p:cTn>
                              </p:par>
                              <p:par>
                                <p:cTn id="19" presetID="12" presetClass="entr" presetSubtype="4" fill="hold" grpId="0" nodeType="withEffect">
                                  <p:stCondLst>
                                    <p:cond delay="28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slide(fromBottom)">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699792" y="911464"/>
            <a:ext cx="5472608" cy="1254869"/>
          </a:xfrm>
        </p:spPr>
        <p:txBody>
          <a:bodyPr>
            <a:normAutofit lnSpcReduction="10000"/>
          </a:bodyPr>
          <a:lstStyle/>
          <a:p>
            <a:pPr marL="0" indent="0">
              <a:buNone/>
            </a:pPr>
            <a:r>
              <a:rPr lang="tr-TR" sz="2000" b="1" dirty="0" err="1"/>
              <a:t>Pond</a:t>
            </a:r>
            <a:r>
              <a:rPr lang="tr-TR" sz="2000" b="1" dirty="0"/>
              <a:t> </a:t>
            </a:r>
            <a:r>
              <a:rPr lang="tr-TR" sz="2000" b="1" dirty="0" err="1"/>
              <a:t>Tutor</a:t>
            </a:r>
            <a:r>
              <a:rPr lang="tr-TR" sz="2000" b="1" dirty="0"/>
              <a:t> (havuz öğreticisi), </a:t>
            </a:r>
            <a:r>
              <a:rPr lang="tr-TR" sz="2000" dirty="0"/>
              <a:t>metin tabanlı programlamaya giriş yapar. Bir metin düzenleyici vasıtasıyla öbekler ve gerçek </a:t>
            </a:r>
            <a:r>
              <a:rPr lang="tr-TR" sz="2000" dirty="0" err="1"/>
              <a:t>JavaScript</a:t>
            </a:r>
            <a:r>
              <a:rPr lang="tr-TR" sz="2000" dirty="0"/>
              <a:t> arasında gidip gelen seviyelerden oluşur.</a:t>
            </a:r>
          </a:p>
        </p:txBody>
      </p:sp>
      <p:pic>
        <p:nvPicPr>
          <p:cNvPr id="4" name="Picture 7"/>
          <p:cNvPicPr>
            <a:picLocks noChangeAspect="1" noChangeArrowheads="1"/>
          </p:cNvPicPr>
          <p:nvPr/>
        </p:nvPicPr>
        <p:blipFill>
          <a:blip r:embed="rId2" cstate="print"/>
          <a:srcRect l="76355" t="47070" r="10468" b="31446"/>
          <a:stretch>
            <a:fillRect/>
          </a:stretch>
        </p:blipFill>
        <p:spPr bwMode="auto">
          <a:xfrm>
            <a:off x="1123182" y="892157"/>
            <a:ext cx="1411074" cy="1293485"/>
          </a:xfrm>
          <a:prstGeom prst="rect">
            <a:avLst/>
          </a:prstGeom>
          <a:noFill/>
          <a:ln w="9525">
            <a:noFill/>
            <a:miter lim="800000"/>
            <a:headEnd/>
            <a:tailEnd/>
          </a:ln>
          <a:effectLst/>
        </p:spPr>
      </p:pic>
      <p:sp>
        <p:nvSpPr>
          <p:cNvPr id="5"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7"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sp>
        <p:nvSpPr>
          <p:cNvPr id="8" name="6 Metin kutusu"/>
          <p:cNvSpPr txBox="1"/>
          <p:nvPr/>
        </p:nvSpPr>
        <p:spPr>
          <a:xfrm>
            <a:off x="1142976" y="6215082"/>
            <a:ext cx="5074338"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Artık bu işte ilerledim diyorsan deneyebilirsin.</a:t>
            </a:r>
            <a:endParaRPr lang="tr-TR" sz="2000" b="1" dirty="0">
              <a:effectLst>
                <a:outerShdw blurRad="38100" dist="38100" dir="2700000" algn="tl">
                  <a:srgbClr val="000000">
                    <a:alpha val="43137"/>
                  </a:srgbClr>
                </a:outerShdw>
              </a:effectLst>
            </a:endParaRPr>
          </a:p>
        </p:txBody>
      </p:sp>
      <p:pic>
        <p:nvPicPr>
          <p:cNvPr id="9"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pic>
        <p:nvPicPr>
          <p:cNvPr id="11" name="Resim 10">
            <a:hlinkClick r:id="rId7" action="ppaction://hlinksldjump"/>
          </p:cNvPr>
          <p:cNvPicPr>
            <a:picLocks noChangeAspect="1"/>
          </p:cNvPicPr>
          <p:nvPr/>
        </p:nvPicPr>
        <p:blipFill>
          <a:blip r:embed="rId8"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9" cstate="print"/>
          <a:srcRect l="223" t="6720" r="24402" b="29441"/>
          <a:stretch/>
        </p:blipFill>
        <p:spPr>
          <a:xfrm>
            <a:off x="465707" y="2167259"/>
            <a:ext cx="7886650" cy="3757322"/>
          </a:xfrm>
          <a:prstGeom prst="rect">
            <a:avLst/>
          </a:prstGeom>
        </p:spPr>
      </p:pic>
      <p:grpSp>
        <p:nvGrpSpPr>
          <p:cNvPr id="16" name="Grup 15"/>
          <p:cNvGrpSpPr/>
          <p:nvPr/>
        </p:nvGrpSpPr>
        <p:grpSpPr>
          <a:xfrm>
            <a:off x="8352357" y="5254717"/>
            <a:ext cx="791643" cy="665115"/>
            <a:chOff x="7641457" y="5219702"/>
            <a:chExt cx="791643" cy="665115"/>
          </a:xfrm>
        </p:grpSpPr>
        <p:pic>
          <p:nvPicPr>
            <p:cNvPr id="17" name="Resim 16">
              <a:hlinkClick r:id="rId10" action="ppaction://hlinksldjump"/>
            </p:cNvPr>
            <p:cNvPicPr>
              <a:picLocks noChangeAspect="1"/>
            </p:cNvPicPr>
            <p:nvPr/>
          </p:nvPicPr>
          <p:blipFill>
            <a:blip r:embed="rId11" cstate="print"/>
            <a:stretch>
              <a:fillRect/>
            </a:stretch>
          </p:blipFill>
          <p:spPr>
            <a:xfrm flipH="1">
              <a:off x="7641457" y="5219702"/>
              <a:ext cx="782970" cy="665115"/>
            </a:xfrm>
            <a:prstGeom prst="rect">
              <a:avLst/>
            </a:prstGeom>
          </p:spPr>
        </p:pic>
        <p:sp>
          <p:nvSpPr>
            <p:cNvPr id="18" name="Metin kutusu 17">
              <a:hlinkClick r:id="rId10"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
        <p:nvSpPr>
          <p:cNvPr id="13" name="Metin kutusu 12"/>
          <p:cNvSpPr txBox="1"/>
          <p:nvPr/>
        </p:nvSpPr>
        <p:spPr>
          <a:xfrm>
            <a:off x="4286248" y="2857496"/>
            <a:ext cx="1419668" cy="923330"/>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Artık  kod bloklarımız </a:t>
            </a:r>
            <a:r>
              <a:rPr lang="tr-TR" b="1" dirty="0" err="1" smtClean="0">
                <a:solidFill>
                  <a:srgbClr val="FF0000"/>
                </a:solidFill>
                <a:effectLst>
                  <a:outerShdw blurRad="38100" dist="38100" dir="2700000" algn="tl">
                    <a:srgbClr val="000000">
                      <a:alpha val="43137"/>
                    </a:srgbClr>
                  </a:outerShdw>
                </a:effectLst>
              </a:rPr>
              <a:t>JavaScript</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915816" y="1002986"/>
            <a:ext cx="4906888" cy="1108719"/>
          </a:xfrm>
        </p:spPr>
        <p:txBody>
          <a:bodyPr>
            <a:normAutofit/>
          </a:bodyPr>
          <a:lstStyle/>
          <a:p>
            <a:pPr marL="0" indent="0">
              <a:buNone/>
            </a:pPr>
            <a:r>
              <a:rPr lang="tr-TR" sz="2000" b="1" dirty="0" err="1"/>
              <a:t>Pond</a:t>
            </a:r>
            <a:r>
              <a:rPr lang="tr-TR" sz="2000" b="1" dirty="0"/>
              <a:t> (havuz), </a:t>
            </a:r>
            <a:r>
              <a:rPr lang="tr-TR" sz="2000" dirty="0"/>
              <a:t>en akıllı ördeği programlama yarışmasıdır. Öbek veya </a:t>
            </a:r>
            <a:r>
              <a:rPr lang="tr-TR" sz="2000" dirty="0" err="1"/>
              <a:t>JavaScript’ten</a:t>
            </a:r>
            <a:r>
              <a:rPr lang="tr-TR" sz="2000" dirty="0"/>
              <a:t> birini kullanın.</a:t>
            </a:r>
          </a:p>
        </p:txBody>
      </p:sp>
      <p:pic>
        <p:nvPicPr>
          <p:cNvPr id="4" name="Picture 8"/>
          <p:cNvPicPr>
            <a:picLocks noChangeAspect="1" noChangeArrowheads="1"/>
          </p:cNvPicPr>
          <p:nvPr/>
        </p:nvPicPr>
        <p:blipFill>
          <a:blip r:embed="rId2" cstate="print"/>
          <a:srcRect l="85139" t="72462" r="3880" b="7031"/>
          <a:stretch>
            <a:fillRect/>
          </a:stretch>
        </p:blipFill>
        <p:spPr bwMode="auto">
          <a:xfrm>
            <a:off x="1283313" y="764704"/>
            <a:ext cx="1416479" cy="1422070"/>
          </a:xfrm>
          <a:prstGeom prst="rect">
            <a:avLst/>
          </a:prstGeom>
          <a:noFill/>
          <a:ln w="9525">
            <a:noFill/>
            <a:miter lim="800000"/>
            <a:headEnd/>
            <a:tailEnd/>
          </a:ln>
          <a:effectLst/>
        </p:spPr>
      </p:pic>
      <p:sp>
        <p:nvSpPr>
          <p:cNvPr id="5"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sp>
        <p:nvSpPr>
          <p:cNvPr id="7" name="6 Metin kutusu"/>
          <p:cNvSpPr txBox="1"/>
          <p:nvPr/>
        </p:nvSpPr>
        <p:spPr>
          <a:xfrm>
            <a:off x="1142976" y="6215082"/>
            <a:ext cx="7099636"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Bu seviyeyi de yaparsan sen artık kendi programlarını yazabilirsin.</a:t>
            </a:r>
            <a:endParaRPr lang="tr-TR" sz="2000" b="1" dirty="0">
              <a:effectLst>
                <a:outerShdw blurRad="38100" dist="38100" dir="2700000" algn="tl">
                  <a:srgbClr val="000000">
                    <a:alpha val="43137"/>
                  </a:srgbClr>
                </a:outerShdw>
              </a:effectLst>
            </a:endParaRPr>
          </a:p>
        </p:txBody>
      </p:sp>
      <p:pic>
        <p:nvPicPr>
          <p:cNvPr id="8"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5" name="Grup 14"/>
          <p:cNvGrpSpPr/>
          <p:nvPr/>
        </p:nvGrpSpPr>
        <p:grpSpPr>
          <a:xfrm>
            <a:off x="8300939" y="5264215"/>
            <a:ext cx="843061" cy="665115"/>
            <a:chOff x="7590039" y="5229200"/>
            <a:chExt cx="843061" cy="665115"/>
          </a:xfrm>
        </p:grpSpPr>
        <p:pic>
          <p:nvPicPr>
            <p:cNvPr id="16" name="Resim 15">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6">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9" action="ppaction://hlinksldjump"/>
          </p:cNvPr>
          <p:cNvPicPr>
            <a:picLocks noChangeAspect="1"/>
          </p:cNvPicPr>
          <p:nvPr/>
        </p:nvPicPr>
        <p:blipFill>
          <a:blip r:embed="rId10"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11" cstate="print"/>
          <a:srcRect l="-388" t="9240" r="63145" b="29440"/>
          <a:stretch/>
        </p:blipFill>
        <p:spPr>
          <a:xfrm>
            <a:off x="107504" y="2397457"/>
            <a:ext cx="3698508" cy="3425345"/>
          </a:xfrm>
          <a:prstGeom prst="rect">
            <a:avLst/>
          </a:prstGeom>
        </p:spPr>
      </p:pic>
      <p:pic>
        <p:nvPicPr>
          <p:cNvPr id="9" name="Resim 8"/>
          <p:cNvPicPr>
            <a:picLocks noChangeAspect="1"/>
          </p:cNvPicPr>
          <p:nvPr/>
        </p:nvPicPr>
        <p:blipFill rotWithShape="1">
          <a:blip r:embed="rId12" cstate="print"/>
          <a:srcRect l="25904" t="11360" r="54252" b="32360"/>
          <a:stretch/>
        </p:blipFill>
        <p:spPr>
          <a:xfrm>
            <a:off x="5348752" y="2397457"/>
            <a:ext cx="2170816" cy="3462969"/>
          </a:xfrm>
          <a:prstGeom prst="rect">
            <a:avLst/>
          </a:prstGeom>
        </p:spPr>
      </p:pic>
      <p:sp>
        <p:nvSpPr>
          <p:cNvPr id="14" name="Metin kutusu 13"/>
          <p:cNvSpPr txBox="1"/>
          <p:nvPr/>
        </p:nvSpPr>
        <p:spPr>
          <a:xfrm>
            <a:off x="3304252" y="3544416"/>
            <a:ext cx="1915819" cy="1200329"/>
          </a:xfrm>
          <a:prstGeom prst="rect">
            <a:avLst/>
          </a:prstGeom>
          <a:noFill/>
        </p:spPr>
        <p:txBody>
          <a:bodyPr wrap="square" rtlCol="0">
            <a:spAutoFit/>
          </a:bodyPr>
          <a:lstStyle/>
          <a:p>
            <a:r>
              <a:rPr lang="tr-TR" b="1" dirty="0" err="1" smtClean="0">
                <a:solidFill>
                  <a:srgbClr val="FF0000"/>
                </a:solidFill>
                <a:effectLst>
                  <a:outerShdw blurRad="38100" dist="38100" dir="2700000" algn="tl">
                    <a:srgbClr val="000000">
                      <a:alpha val="43137"/>
                    </a:srgbClr>
                  </a:outerShdw>
                </a:effectLst>
              </a:rPr>
              <a:t>JavaScript</a:t>
            </a:r>
            <a:r>
              <a:rPr lang="tr-TR" b="1" dirty="0" smtClean="0">
                <a:solidFill>
                  <a:srgbClr val="FF0000"/>
                </a:solidFill>
                <a:effectLst>
                  <a:outerShdw blurRad="38100" dist="38100" dir="2700000" algn="tl">
                    <a:srgbClr val="000000">
                      <a:alpha val="43137"/>
                    </a:srgbClr>
                  </a:outerShdw>
                </a:effectLst>
              </a:rPr>
              <a:t> kodlarını bloklardan da sürükleyebilirsin.</a:t>
            </a:r>
            <a:endParaRPr lang="tr-TR" b="1" dirty="0">
              <a:solidFill>
                <a:srgbClr val="FF0000"/>
              </a:solidFill>
              <a:effectLst>
                <a:outerShdw blurRad="38100" dist="38100" dir="2700000" algn="tl">
                  <a:srgbClr val="000000">
                    <a:alpha val="43137"/>
                  </a:srgbClr>
                </a:outerShdw>
              </a:effectLst>
            </a:endParaRPr>
          </a:p>
        </p:txBody>
      </p:sp>
      <p:sp>
        <p:nvSpPr>
          <p:cNvPr id="18" name="Metin kutusu 17"/>
          <p:cNvSpPr txBox="1"/>
          <p:nvPr/>
        </p:nvSpPr>
        <p:spPr>
          <a:xfrm>
            <a:off x="5612116" y="3648464"/>
            <a:ext cx="2111705" cy="923330"/>
          </a:xfrm>
          <a:prstGeom prst="rect">
            <a:avLst/>
          </a:prstGeom>
          <a:noFill/>
        </p:spPr>
        <p:txBody>
          <a:bodyPr wrap="square" rtlCol="0">
            <a:spAutoFit/>
          </a:bodyPr>
          <a:lstStyle/>
          <a:p>
            <a:r>
              <a:rPr lang="tr-TR" b="1" dirty="0" err="1" smtClean="0">
                <a:solidFill>
                  <a:srgbClr val="FF0000"/>
                </a:solidFill>
                <a:effectLst>
                  <a:outerShdw blurRad="38100" dist="38100" dir="2700000" algn="tl">
                    <a:srgbClr val="000000">
                      <a:alpha val="43137"/>
                    </a:srgbClr>
                  </a:outerShdw>
                </a:effectLst>
              </a:rPr>
              <a:t>JavaScript</a:t>
            </a:r>
            <a:r>
              <a:rPr lang="tr-TR" b="1" dirty="0" smtClean="0">
                <a:solidFill>
                  <a:srgbClr val="FF0000"/>
                </a:solidFill>
                <a:effectLst>
                  <a:outerShdw blurRad="38100" dist="38100" dir="2700000" algn="tl">
                    <a:srgbClr val="000000">
                      <a:alpha val="43137"/>
                    </a:srgbClr>
                  </a:outerShdw>
                </a:effectLst>
              </a:rPr>
              <a:t> kodlarını kendin de yazabilirsin.</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500174"/>
            <a:ext cx="8229600" cy="4197361"/>
          </a:xfrm>
        </p:spPr>
        <p:txBody>
          <a:bodyPr>
            <a:normAutofit/>
          </a:bodyPr>
          <a:lstStyle/>
          <a:p>
            <a:pPr>
              <a:buNone/>
            </a:pPr>
            <a:r>
              <a:rPr lang="tr-TR" sz="3100" dirty="0" smtClean="0"/>
              <a:t>		</a:t>
            </a:r>
            <a:r>
              <a:rPr lang="tr-TR" sz="3100" b="1" dirty="0" err="1" smtClean="0"/>
              <a:t>Code</a:t>
            </a:r>
            <a:r>
              <a:rPr lang="tr-TR" sz="3100" b="1" dirty="0" smtClean="0"/>
              <a:t>.org,</a:t>
            </a:r>
            <a:r>
              <a:rPr lang="tr-TR" sz="3100" dirty="0" smtClean="0"/>
              <a:t> Microsoft ve </a:t>
            </a:r>
            <a:r>
              <a:rPr lang="tr-TR" sz="3100" dirty="0" err="1" smtClean="0"/>
              <a:t>Google</a:t>
            </a:r>
            <a:r>
              <a:rPr lang="tr-TR" sz="3100" dirty="0" smtClean="0"/>
              <a:t> gibi şirketler tarafından desteklenen genç yaşta kod okuryazarlığını aşılamak amacıyla başlatılan projedir. Programlama bilgin yoksa bile oyun oynayarak kodlama mantığını öğrenebilirsin. </a:t>
            </a:r>
          </a:p>
          <a:p>
            <a:pPr>
              <a:buNone/>
            </a:pPr>
            <a:r>
              <a:rPr lang="tr-TR" sz="3100" dirty="0" smtClean="0"/>
              <a:t>		Ücretsiz olmasının yanı sıra, birçok dil desteğine sahiptir.</a:t>
            </a:r>
            <a:endParaRPr lang="tr-TR" sz="3100" dirty="0"/>
          </a:p>
        </p:txBody>
      </p:sp>
      <p:pic>
        <p:nvPicPr>
          <p:cNvPr id="4" name="Picture 5" descr="code.org ile ilgili görsel sonucu">
            <a:hlinkClick r:id="rId2"/>
          </p:cNvPr>
          <p:cNvPicPr>
            <a:picLocks noChangeAspect="1" noChangeArrowheads="1"/>
          </p:cNvPicPr>
          <p:nvPr/>
        </p:nvPicPr>
        <p:blipFill>
          <a:blip r:embed="rId3" cstate="print"/>
          <a:srcRect r="-1031" b="40000"/>
          <a:stretch>
            <a:fillRect/>
          </a:stretch>
        </p:blipFill>
        <p:spPr bwMode="auto">
          <a:xfrm>
            <a:off x="754472" y="-24"/>
            <a:ext cx="8532435" cy="1285884"/>
          </a:xfrm>
          <a:prstGeom prst="rect">
            <a:avLst/>
          </a:prstGeom>
          <a:ln>
            <a:noFill/>
          </a:ln>
          <a:effectLst>
            <a:outerShdw blurRad="292100" dist="139700" dir="2700000" algn="tl" rotWithShape="0">
              <a:srgbClr val="333333">
                <a:alpha val="65000"/>
              </a:srgbClr>
            </a:outerShdw>
          </a:effectLst>
        </p:spPr>
      </p:pic>
      <p:sp>
        <p:nvSpPr>
          <p:cNvPr id="5" name="4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Metin kutusu"/>
          <p:cNvSpPr txBox="1"/>
          <p:nvPr/>
        </p:nvSpPr>
        <p:spPr>
          <a:xfrm>
            <a:off x="1142976" y="6215082"/>
            <a:ext cx="5630387" cy="400110"/>
          </a:xfrm>
          <a:prstGeom prst="rect">
            <a:avLst/>
          </a:prstGeom>
          <a:noFill/>
        </p:spPr>
        <p:txBody>
          <a:bodyPr wrap="none" rtlCol="0">
            <a:spAutoFit/>
          </a:bodyPr>
          <a:lstStyle/>
          <a:p>
            <a:r>
              <a:rPr lang="tr-TR" sz="2000" b="1" dirty="0" err="1" smtClean="0">
                <a:effectLst>
                  <a:outerShdw blurRad="38100" dist="38100" dir="2700000" algn="tl">
                    <a:srgbClr val="000000">
                      <a:alpha val="43137"/>
                    </a:srgbClr>
                  </a:outerShdw>
                </a:effectLst>
              </a:rPr>
              <a:t>Code</a:t>
            </a:r>
            <a:r>
              <a:rPr lang="tr-TR" sz="2000" b="1" dirty="0" smtClean="0">
                <a:effectLst>
                  <a:outerShdw blurRad="38100" dist="38100" dir="2700000" algn="tl">
                    <a:srgbClr val="000000">
                      <a:alpha val="43137"/>
                    </a:srgbClr>
                  </a:outerShdw>
                </a:effectLst>
              </a:rPr>
              <a:t>.org için </a:t>
            </a:r>
            <a:r>
              <a:rPr lang="tr-TR" sz="2000" b="1" dirty="0" smtClean="0">
                <a:effectLst>
                  <a:outerShdw blurRad="38100" dist="38100" dir="2700000" algn="tl">
                    <a:srgbClr val="000000">
                      <a:alpha val="43137"/>
                    </a:srgbClr>
                  </a:outerShdw>
                </a:effectLst>
                <a:hlinkClick r:id="rId4"/>
              </a:rPr>
              <a:t>https://studio.code.org/courses</a:t>
            </a:r>
            <a:r>
              <a:rPr lang="tr-TR" sz="2000" b="1" dirty="0" smtClean="0">
                <a:effectLst>
                  <a:outerShdw blurRad="38100" dist="38100" dir="2700000" algn="tl">
                    <a:srgbClr val="000000">
                      <a:alpha val="43137"/>
                    </a:srgbClr>
                  </a:outerShdw>
                </a:effectLst>
              </a:rPr>
              <a:t> tıkla.</a:t>
            </a:r>
            <a:endParaRPr lang="tr-TR" sz="2000" b="1" dirty="0">
              <a:effectLst>
                <a:outerShdw blurRad="38100" dist="38100" dir="2700000" algn="tl">
                  <a:srgbClr val="000000">
                    <a:alpha val="43137"/>
                  </a:srgbClr>
                </a:outerShdw>
              </a:effectLst>
            </a:endParaRPr>
          </a:p>
        </p:txBody>
      </p:sp>
      <p:pic>
        <p:nvPicPr>
          <p:cNvPr id="7" name="Picture 10" descr="scratch PNG ile ilgili görsel sonucu">
            <a:hlinkClick r:id="rId5"/>
          </p:cNvPr>
          <p:cNvPicPr>
            <a:picLocks noChangeAspect="1" noChangeArrowheads="1"/>
          </p:cNvPicPr>
          <p:nvPr/>
        </p:nvPicPr>
        <p:blipFill>
          <a:blip r:embed="rId6" cstate="print"/>
          <a:srcRect/>
          <a:stretch>
            <a:fillRect/>
          </a:stretch>
        </p:blipFill>
        <p:spPr bwMode="auto">
          <a:xfrm>
            <a:off x="428596" y="5919832"/>
            <a:ext cx="802708" cy="866754"/>
          </a:xfrm>
          <a:prstGeom prst="rect">
            <a:avLst/>
          </a:prstGeom>
          <a:noFill/>
        </p:spPr>
      </p:pic>
      <p:pic>
        <p:nvPicPr>
          <p:cNvPr id="8" name="Picture 2" descr="anasayfa ile ilgili görsel sonucu">
            <a:hlinkClick r:id="rId7" action="ppaction://hlinksldjump"/>
          </p:cNvPr>
          <p:cNvPicPr>
            <a:picLocks noChangeAspect="1" noChangeArrowheads="1"/>
          </p:cNvPicPr>
          <p:nvPr/>
        </p:nvPicPr>
        <p:blipFill>
          <a:blip r:embed="rId8" cstate="print"/>
          <a:srcRect/>
          <a:stretch>
            <a:fillRect/>
          </a:stretch>
        </p:blipFill>
        <p:spPr bwMode="auto">
          <a:xfrm>
            <a:off x="0" y="0"/>
            <a:ext cx="785786" cy="785786"/>
          </a:xfrm>
          <a:prstGeom prst="rect">
            <a:avLst/>
          </a:prstGeom>
          <a:noFill/>
        </p:spPr>
      </p:pic>
      <p:grpSp>
        <p:nvGrpSpPr>
          <p:cNvPr id="9" name="Grup 8"/>
          <p:cNvGrpSpPr/>
          <p:nvPr/>
        </p:nvGrpSpPr>
        <p:grpSpPr>
          <a:xfrm>
            <a:off x="8373009" y="5229200"/>
            <a:ext cx="856675" cy="665116"/>
            <a:chOff x="8373009" y="5229200"/>
            <a:chExt cx="856675" cy="665116"/>
          </a:xfrm>
        </p:grpSpPr>
        <p:pic>
          <p:nvPicPr>
            <p:cNvPr id="10" name="Resim 9">
              <a:hlinkClick r:id="" action="ppaction://hlinkshowjump?jump=nextslide"/>
            </p:cNvPr>
            <p:cNvPicPr>
              <a:picLocks noChangeAspect="1"/>
            </p:cNvPicPr>
            <p:nvPr/>
          </p:nvPicPr>
          <p:blipFill>
            <a:blip r:embed="rId9" cstate="print"/>
            <a:stretch>
              <a:fillRect/>
            </a:stretch>
          </p:blipFill>
          <p:spPr>
            <a:xfrm>
              <a:off x="8373009" y="5229200"/>
              <a:ext cx="713783" cy="665116"/>
            </a:xfrm>
            <a:prstGeom prst="rect">
              <a:avLst/>
            </a:prstGeom>
          </p:spPr>
        </p:pic>
        <p:sp>
          <p:nvSpPr>
            <p:cNvPr id="11" name="Metin kutusu 10">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pic>
        <p:nvPicPr>
          <p:cNvPr id="2" name="Resim 1">
            <a:hlinkClick r:id="rId10" action="ppaction://hlinksldjump"/>
          </p:cNvPr>
          <p:cNvPicPr>
            <a:picLocks noChangeAspect="1"/>
          </p:cNvPicPr>
          <p:nvPr/>
        </p:nvPicPr>
        <p:blipFill>
          <a:blip r:embed="rId11" cstate="print"/>
          <a:stretch>
            <a:fillRect/>
          </a:stretch>
        </p:blipFill>
        <p:spPr>
          <a:xfrm>
            <a:off x="1258640" y="5371117"/>
            <a:ext cx="433040" cy="433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2" name="11 Düz Ok Bağlayıcısı"/>
          <p:cNvCxnSpPr/>
          <p:nvPr/>
        </p:nvCxnSpPr>
        <p:spPr>
          <a:xfrm flipV="1">
            <a:off x="1679729" y="5565823"/>
            <a:ext cx="500066" cy="714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12 Metin kutusu"/>
          <p:cNvSpPr txBox="1"/>
          <p:nvPr/>
        </p:nvSpPr>
        <p:spPr>
          <a:xfrm>
            <a:off x="2105870" y="5408941"/>
            <a:ext cx="4455130" cy="369332"/>
          </a:xfrm>
          <a:prstGeom prst="rect">
            <a:avLst/>
          </a:prstGeom>
          <a:noFill/>
        </p:spPr>
        <p:txBody>
          <a:bodyPr wrap="none" rtlCol="0">
            <a:spAutoFit/>
          </a:bodyPr>
          <a:lstStyle/>
          <a:p>
            <a:r>
              <a:rPr lang="tr-TR" b="1" dirty="0" smtClean="0">
                <a:effectLst>
                  <a:outerShdw blurRad="38100" dist="38100" dir="2700000" algn="tl">
                    <a:srgbClr val="000000">
                      <a:alpha val="43137"/>
                    </a:srgbClr>
                  </a:outerShdw>
                </a:effectLst>
              </a:rPr>
              <a:t>Bu Resme Tıklarsan Buraya Geri Dönebilirsin.</a:t>
            </a:r>
            <a:endParaRPr lang="tr-TR"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t="3448" r="910" b="83571"/>
          <a:stretch>
            <a:fillRect/>
          </a:stretch>
        </p:blipFill>
        <p:spPr bwMode="auto">
          <a:xfrm>
            <a:off x="214282" y="1643050"/>
            <a:ext cx="8715436" cy="1143008"/>
          </a:xfrm>
          <a:prstGeom prst="rect">
            <a:avLst/>
          </a:prstGeom>
          <a:noFill/>
          <a:ln w="9525">
            <a:noFill/>
            <a:miter lim="800000"/>
            <a:headEnd/>
            <a:tailEnd/>
          </a:ln>
          <a:effectLst/>
        </p:spPr>
      </p:pic>
      <p:sp>
        <p:nvSpPr>
          <p:cNvPr id="6" name="5 Metin kutusu"/>
          <p:cNvSpPr txBox="1"/>
          <p:nvPr/>
        </p:nvSpPr>
        <p:spPr>
          <a:xfrm>
            <a:off x="2714612" y="571480"/>
            <a:ext cx="3557064" cy="1015663"/>
          </a:xfrm>
          <a:prstGeom prst="rect">
            <a:avLst/>
          </a:prstGeom>
          <a:noFill/>
        </p:spPr>
        <p:txBody>
          <a:bodyPr wrap="none" rtlCol="0">
            <a:spAutoFit/>
          </a:bodyPr>
          <a:lstStyle/>
          <a:p>
            <a:r>
              <a:rPr lang="tr-TR" sz="6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ANASAYFA</a:t>
            </a:r>
            <a:endParaRPr lang="tr-TR" sz="6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cxnSp>
        <p:nvCxnSpPr>
          <p:cNvPr id="8" name="7 Dirsek Bağlayıcısı"/>
          <p:cNvCxnSpPr/>
          <p:nvPr/>
        </p:nvCxnSpPr>
        <p:spPr>
          <a:xfrm rot="5400000">
            <a:off x="106331" y="3107529"/>
            <a:ext cx="643736" cy="79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9 Dirsek Bağlayıcısı"/>
          <p:cNvCxnSpPr/>
          <p:nvPr/>
        </p:nvCxnSpPr>
        <p:spPr>
          <a:xfrm rot="16200000" flipH="1">
            <a:off x="1071538" y="2857496"/>
            <a:ext cx="785818"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14 Dirsek Bağlayıcısı"/>
          <p:cNvCxnSpPr/>
          <p:nvPr/>
        </p:nvCxnSpPr>
        <p:spPr>
          <a:xfrm rot="16200000" flipH="1">
            <a:off x="1928794" y="2714621"/>
            <a:ext cx="785818" cy="78581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18 Dirsek Bağlayıcısı"/>
          <p:cNvCxnSpPr/>
          <p:nvPr/>
        </p:nvCxnSpPr>
        <p:spPr>
          <a:xfrm rot="10800000" flipV="1">
            <a:off x="6929454" y="2714620"/>
            <a:ext cx="1143008" cy="57150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20 Dirsek Bağlayıcısı"/>
          <p:cNvCxnSpPr/>
          <p:nvPr/>
        </p:nvCxnSpPr>
        <p:spPr>
          <a:xfrm rot="5400000">
            <a:off x="8322495" y="2964653"/>
            <a:ext cx="643736" cy="79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21 Metin kutusu">
            <a:hlinkClick r:id="rId3" action="ppaction://hlinksldjump"/>
          </p:cNvPr>
          <p:cNvSpPr txBox="1"/>
          <p:nvPr/>
        </p:nvSpPr>
        <p:spPr>
          <a:xfrm>
            <a:off x="142844" y="3500438"/>
            <a:ext cx="938719" cy="923330"/>
          </a:xfrm>
          <a:prstGeom prst="rect">
            <a:avLst/>
          </a:prstGeom>
          <a:noFill/>
        </p:spPr>
        <p:txBody>
          <a:bodyPr wrap="none" rtlCol="0">
            <a:spAutoFit/>
          </a:bodyPr>
          <a:lstStyle/>
          <a:p>
            <a:r>
              <a:rPr lang="tr-TR" dirty="0" smtClean="0"/>
              <a:t>Ana</a:t>
            </a:r>
          </a:p>
          <a:p>
            <a:r>
              <a:rPr lang="tr-TR" dirty="0" smtClean="0"/>
              <a:t>Sayfaya </a:t>
            </a:r>
          </a:p>
          <a:p>
            <a:r>
              <a:rPr lang="tr-TR" dirty="0" smtClean="0"/>
              <a:t>Dön</a:t>
            </a:r>
            <a:endParaRPr lang="tr-TR" dirty="0"/>
          </a:p>
        </p:txBody>
      </p:sp>
      <p:sp>
        <p:nvSpPr>
          <p:cNvPr id="23" name="22 Metin kutusu">
            <a:hlinkClick r:id="rId4" action="ppaction://hlinksldjump"/>
          </p:cNvPr>
          <p:cNvSpPr txBox="1"/>
          <p:nvPr/>
        </p:nvSpPr>
        <p:spPr>
          <a:xfrm>
            <a:off x="1214414" y="3500438"/>
            <a:ext cx="996170" cy="1754326"/>
          </a:xfrm>
          <a:prstGeom prst="rect">
            <a:avLst/>
          </a:prstGeom>
          <a:noFill/>
        </p:spPr>
        <p:txBody>
          <a:bodyPr wrap="none" rtlCol="0">
            <a:spAutoFit/>
          </a:bodyPr>
          <a:lstStyle/>
          <a:p>
            <a:r>
              <a:rPr lang="tr-TR" dirty="0" smtClean="0"/>
              <a:t>Her </a:t>
            </a:r>
          </a:p>
          <a:p>
            <a:r>
              <a:rPr lang="tr-TR" dirty="0" smtClean="0"/>
              <a:t>Seviyeye</a:t>
            </a:r>
          </a:p>
          <a:p>
            <a:r>
              <a:rPr lang="tr-TR" dirty="0" smtClean="0"/>
              <a:t>Uygun </a:t>
            </a:r>
          </a:p>
          <a:p>
            <a:r>
              <a:rPr lang="tr-TR" dirty="0" smtClean="0"/>
              <a:t>Dersler </a:t>
            </a:r>
          </a:p>
          <a:p>
            <a:r>
              <a:rPr lang="tr-TR" dirty="0" smtClean="0"/>
              <a:t>Sayfasını</a:t>
            </a:r>
          </a:p>
          <a:p>
            <a:r>
              <a:rPr lang="tr-TR" dirty="0" smtClean="0"/>
              <a:t>Açar.</a:t>
            </a:r>
            <a:endParaRPr lang="tr-TR" dirty="0"/>
          </a:p>
        </p:txBody>
      </p:sp>
      <p:sp>
        <p:nvSpPr>
          <p:cNvPr id="24" name="23 Metin kutusu">
            <a:hlinkClick r:id="rId5" action="ppaction://hlinksldjump"/>
          </p:cNvPr>
          <p:cNvSpPr txBox="1"/>
          <p:nvPr/>
        </p:nvSpPr>
        <p:spPr>
          <a:xfrm>
            <a:off x="2357422" y="3571876"/>
            <a:ext cx="1589025" cy="2031325"/>
          </a:xfrm>
          <a:prstGeom prst="rect">
            <a:avLst/>
          </a:prstGeom>
          <a:noFill/>
        </p:spPr>
        <p:txBody>
          <a:bodyPr wrap="none" rtlCol="0">
            <a:spAutoFit/>
          </a:bodyPr>
          <a:lstStyle/>
          <a:p>
            <a:r>
              <a:rPr lang="tr-TR" dirty="0" smtClean="0"/>
              <a:t>Daha Önceden</a:t>
            </a:r>
          </a:p>
          <a:p>
            <a:r>
              <a:rPr lang="tr-TR" dirty="0" smtClean="0"/>
              <a:t>Oluşturulmuş </a:t>
            </a:r>
          </a:p>
          <a:p>
            <a:r>
              <a:rPr lang="tr-TR" dirty="0" smtClean="0"/>
              <a:t>ve Kaydedilmiş</a:t>
            </a:r>
          </a:p>
          <a:p>
            <a:r>
              <a:rPr lang="tr-TR" dirty="0" smtClean="0"/>
              <a:t>Projeleri </a:t>
            </a:r>
          </a:p>
          <a:p>
            <a:r>
              <a:rPr lang="tr-TR" dirty="0" smtClean="0"/>
              <a:t>Türlerine </a:t>
            </a:r>
          </a:p>
          <a:p>
            <a:r>
              <a:rPr lang="tr-TR" dirty="0" smtClean="0"/>
              <a:t>Göre </a:t>
            </a:r>
          </a:p>
          <a:p>
            <a:r>
              <a:rPr lang="tr-TR" dirty="0" smtClean="0"/>
              <a:t>Gösterir.</a:t>
            </a:r>
            <a:endParaRPr lang="tr-TR" dirty="0"/>
          </a:p>
        </p:txBody>
      </p:sp>
      <p:sp>
        <p:nvSpPr>
          <p:cNvPr id="25" name="24 Metin kutusu">
            <a:hlinkClick r:id="rId6" action="ppaction://hlinksldjump"/>
          </p:cNvPr>
          <p:cNvSpPr txBox="1"/>
          <p:nvPr/>
        </p:nvSpPr>
        <p:spPr>
          <a:xfrm>
            <a:off x="6215074" y="3357562"/>
            <a:ext cx="1631922" cy="2585323"/>
          </a:xfrm>
          <a:prstGeom prst="rect">
            <a:avLst/>
          </a:prstGeom>
          <a:noFill/>
        </p:spPr>
        <p:txBody>
          <a:bodyPr wrap="none" rtlCol="0">
            <a:spAutoFit/>
          </a:bodyPr>
          <a:lstStyle/>
          <a:p>
            <a:r>
              <a:rPr lang="tr-TR" dirty="0" smtClean="0"/>
              <a:t>Daha Önceden</a:t>
            </a:r>
          </a:p>
          <a:p>
            <a:r>
              <a:rPr lang="tr-TR" dirty="0" smtClean="0"/>
              <a:t>Oluşturmuş </a:t>
            </a:r>
          </a:p>
          <a:p>
            <a:r>
              <a:rPr lang="tr-TR" dirty="0" smtClean="0"/>
              <a:t>Olduğunuz </a:t>
            </a:r>
          </a:p>
          <a:p>
            <a:r>
              <a:rPr lang="tr-TR" dirty="0" smtClean="0"/>
              <a:t>Hesabınızı </a:t>
            </a:r>
          </a:p>
          <a:p>
            <a:r>
              <a:rPr lang="tr-TR" dirty="0" smtClean="0"/>
              <a:t>Açmanızı ya da </a:t>
            </a:r>
          </a:p>
          <a:p>
            <a:r>
              <a:rPr lang="tr-TR" dirty="0" smtClean="0"/>
              <a:t>Hesap </a:t>
            </a:r>
          </a:p>
          <a:p>
            <a:r>
              <a:rPr lang="tr-TR" dirty="0" smtClean="0"/>
              <a:t>Oluşturmanızı</a:t>
            </a:r>
          </a:p>
          <a:p>
            <a:r>
              <a:rPr lang="tr-TR" dirty="0" smtClean="0"/>
              <a:t>Sağlar.</a:t>
            </a:r>
          </a:p>
          <a:p>
            <a:endParaRPr lang="tr-TR" dirty="0"/>
          </a:p>
        </p:txBody>
      </p:sp>
      <p:sp>
        <p:nvSpPr>
          <p:cNvPr id="26" name="25 Metin kutusu">
            <a:hlinkClick r:id="rId7" action="ppaction://hlinksldjump"/>
          </p:cNvPr>
          <p:cNvSpPr txBox="1"/>
          <p:nvPr/>
        </p:nvSpPr>
        <p:spPr>
          <a:xfrm>
            <a:off x="7992403" y="3286124"/>
            <a:ext cx="1151597" cy="2308324"/>
          </a:xfrm>
          <a:prstGeom prst="rect">
            <a:avLst/>
          </a:prstGeom>
          <a:noFill/>
        </p:spPr>
        <p:txBody>
          <a:bodyPr wrap="none" rtlCol="0">
            <a:spAutoFit/>
          </a:bodyPr>
          <a:lstStyle/>
          <a:p>
            <a:r>
              <a:rPr lang="tr-TR" dirty="0" smtClean="0"/>
              <a:t>Hata </a:t>
            </a:r>
          </a:p>
          <a:p>
            <a:r>
              <a:rPr lang="tr-TR" dirty="0" smtClean="0"/>
              <a:t>Bildirmek</a:t>
            </a:r>
          </a:p>
          <a:p>
            <a:r>
              <a:rPr lang="tr-TR" dirty="0" smtClean="0"/>
              <a:t>veya </a:t>
            </a:r>
          </a:p>
          <a:p>
            <a:r>
              <a:rPr lang="tr-TR" dirty="0" smtClean="0"/>
              <a:t>Yardım ve </a:t>
            </a:r>
          </a:p>
          <a:p>
            <a:r>
              <a:rPr lang="tr-TR" dirty="0" smtClean="0"/>
              <a:t>Destek </a:t>
            </a:r>
          </a:p>
          <a:p>
            <a:r>
              <a:rPr lang="tr-TR" dirty="0" smtClean="0"/>
              <a:t>Almak</a:t>
            </a:r>
          </a:p>
          <a:p>
            <a:r>
              <a:rPr lang="tr-TR" dirty="0" smtClean="0"/>
              <a:t>İçin </a:t>
            </a:r>
          </a:p>
          <a:p>
            <a:r>
              <a:rPr lang="tr-TR" dirty="0" smtClean="0"/>
              <a:t>Kullanılır.</a:t>
            </a:r>
            <a:endParaRPr lang="tr-TR" dirty="0"/>
          </a:p>
        </p:txBody>
      </p:sp>
      <p:sp>
        <p:nvSpPr>
          <p:cNvPr id="27" name="26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27 Metin kutusu"/>
          <p:cNvSpPr txBox="1"/>
          <p:nvPr/>
        </p:nvSpPr>
        <p:spPr>
          <a:xfrm>
            <a:off x="1214414" y="6215082"/>
            <a:ext cx="4267579"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Daha fazlası için yazıların üzerine tıkla.</a:t>
            </a:r>
            <a:endParaRPr lang="tr-TR" sz="2000" b="1" dirty="0">
              <a:effectLst>
                <a:outerShdw blurRad="38100" dist="38100" dir="2700000" algn="tl">
                  <a:srgbClr val="000000">
                    <a:alpha val="43137"/>
                  </a:srgbClr>
                </a:outerShdw>
              </a:effectLst>
            </a:endParaRPr>
          </a:p>
        </p:txBody>
      </p:sp>
      <p:pic>
        <p:nvPicPr>
          <p:cNvPr id="29" name="Picture 10" descr="scratch PNG ile ilgili görsel sonucu">
            <a:hlinkClick r:id="rId8"/>
          </p:cNvPr>
          <p:cNvPicPr>
            <a:picLocks noChangeAspect="1" noChangeArrowheads="1"/>
          </p:cNvPicPr>
          <p:nvPr/>
        </p:nvPicPr>
        <p:blipFill>
          <a:blip r:embed="rId9" cstate="print"/>
          <a:srcRect/>
          <a:stretch>
            <a:fillRect/>
          </a:stretch>
        </p:blipFill>
        <p:spPr bwMode="auto">
          <a:xfrm>
            <a:off x="428596" y="5919832"/>
            <a:ext cx="802708" cy="866754"/>
          </a:xfrm>
          <a:prstGeom prst="rect">
            <a:avLst/>
          </a:prstGeom>
          <a:noFill/>
        </p:spPr>
      </p:pic>
      <p:pic>
        <p:nvPicPr>
          <p:cNvPr id="17" name="Picture 2" descr="anasayfa ile ilgili görsel sonucu">
            <a:hlinkClick r:id="rId10" action="ppaction://hlinksldjump"/>
          </p:cNvPr>
          <p:cNvPicPr>
            <a:picLocks noChangeAspect="1" noChangeArrowheads="1"/>
          </p:cNvPicPr>
          <p:nvPr/>
        </p:nvPicPr>
        <p:blipFill>
          <a:blip r:embed="rId11" cstate="print"/>
          <a:srcRect/>
          <a:stretch>
            <a:fillRect/>
          </a:stretch>
        </p:blipFill>
        <p:spPr bwMode="auto">
          <a:xfrm>
            <a:off x="0" y="0"/>
            <a:ext cx="785786" cy="785786"/>
          </a:xfrm>
          <a:prstGeom prst="rect">
            <a:avLst/>
          </a:prstGeom>
          <a:noFill/>
        </p:spPr>
      </p:pic>
      <p:grpSp>
        <p:nvGrpSpPr>
          <p:cNvPr id="31" name="Grup 30"/>
          <p:cNvGrpSpPr/>
          <p:nvPr/>
        </p:nvGrpSpPr>
        <p:grpSpPr>
          <a:xfrm>
            <a:off x="8200502" y="94084"/>
            <a:ext cx="843061" cy="665115"/>
            <a:chOff x="7590039" y="5229200"/>
            <a:chExt cx="843061" cy="665115"/>
          </a:xfrm>
        </p:grpSpPr>
        <p:pic>
          <p:nvPicPr>
            <p:cNvPr id="32" name="Resim 31">
              <a:hlinkClick r:id="" action="ppaction://hlinkshowjump?jump=previousslide"/>
            </p:cNvPr>
            <p:cNvPicPr>
              <a:picLocks noChangeAspect="1"/>
            </p:cNvPicPr>
            <p:nvPr/>
          </p:nvPicPr>
          <p:blipFill>
            <a:blip r:embed="rId12" cstate="print"/>
            <a:stretch>
              <a:fillRect/>
            </a:stretch>
          </p:blipFill>
          <p:spPr>
            <a:xfrm flipH="1">
              <a:off x="7590039" y="5229200"/>
              <a:ext cx="782970" cy="665115"/>
            </a:xfrm>
            <a:prstGeom prst="rect">
              <a:avLst/>
            </a:prstGeom>
          </p:spPr>
        </p:pic>
        <p:sp>
          <p:nvSpPr>
            <p:cNvPr id="33" name="Metin kutusu 32">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35" name="Resim 34">
            <a:hlinkClick r:id="rId13" action="ppaction://hlinksldjump"/>
          </p:cNvPr>
          <p:cNvPicPr>
            <a:picLocks noChangeAspect="1"/>
          </p:cNvPicPr>
          <p:nvPr/>
        </p:nvPicPr>
        <p:blipFill>
          <a:blip r:embed="rId14"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t="9938" r="93502" b="83571"/>
          <a:stretch>
            <a:fillRect/>
          </a:stretch>
        </p:blipFill>
        <p:spPr bwMode="auto">
          <a:xfrm>
            <a:off x="1428728" y="785794"/>
            <a:ext cx="1285884" cy="1285884"/>
          </a:xfrm>
          <a:prstGeom prst="rect">
            <a:avLst/>
          </a:prstGeom>
          <a:noFill/>
          <a:ln w="9525">
            <a:noFill/>
            <a:miter lim="800000"/>
            <a:headEnd/>
            <a:tailEnd/>
          </a:ln>
          <a:effectLst/>
        </p:spPr>
      </p:pic>
      <p:sp>
        <p:nvSpPr>
          <p:cNvPr id="5" name="4 Metin kutusu"/>
          <p:cNvSpPr txBox="1"/>
          <p:nvPr/>
        </p:nvSpPr>
        <p:spPr>
          <a:xfrm>
            <a:off x="3071802" y="785794"/>
            <a:ext cx="4214842" cy="1246495"/>
          </a:xfrm>
          <a:prstGeom prst="rect">
            <a:avLst/>
          </a:prstGeom>
          <a:noFill/>
        </p:spPr>
        <p:txBody>
          <a:bodyPr wrap="square" rtlCol="0">
            <a:spAutoFit/>
          </a:bodyPr>
          <a:lstStyle/>
          <a:p>
            <a:r>
              <a:rPr lang="tr-TR" sz="2500" dirty="0" smtClean="0"/>
              <a:t>Ana sayfaya geri dönmek için kullanılır. Bütün sayfalardan erişim sağlanır.</a:t>
            </a:r>
            <a:endParaRPr lang="tr-TR" sz="2500" dirty="0"/>
          </a:p>
        </p:txBody>
      </p:sp>
      <p:pic>
        <p:nvPicPr>
          <p:cNvPr id="17410" name="Picture 2"/>
          <p:cNvPicPr>
            <a:picLocks noChangeAspect="1" noChangeArrowheads="1"/>
          </p:cNvPicPr>
          <p:nvPr/>
        </p:nvPicPr>
        <p:blipFill>
          <a:blip r:embed="rId3" cstate="print"/>
          <a:srcRect t="3509" r="378" b="5263"/>
          <a:stretch>
            <a:fillRect/>
          </a:stretch>
        </p:blipFill>
        <p:spPr bwMode="auto">
          <a:xfrm>
            <a:off x="1071538" y="2357430"/>
            <a:ext cx="7215238" cy="3714776"/>
          </a:xfrm>
          <a:prstGeom prst="rect">
            <a:avLst/>
          </a:prstGeom>
          <a:noFill/>
          <a:ln w="9525">
            <a:noFill/>
            <a:miter lim="800000"/>
            <a:headEnd/>
            <a:tailEnd/>
          </a:ln>
          <a:effectLst/>
        </p:spPr>
      </p:pic>
      <p:pic>
        <p:nvPicPr>
          <p:cNvPr id="6"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10" name="Grup 9"/>
          <p:cNvGrpSpPr/>
          <p:nvPr/>
        </p:nvGrpSpPr>
        <p:grpSpPr>
          <a:xfrm>
            <a:off x="8172400" y="60335"/>
            <a:ext cx="843061" cy="665115"/>
            <a:chOff x="7590039" y="5229200"/>
            <a:chExt cx="843061" cy="665115"/>
          </a:xfrm>
        </p:grpSpPr>
        <p:pic>
          <p:nvPicPr>
            <p:cNvPr id="11" name="Resim 10">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2" name="Metin kutusu 11">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9" name="Resim 8">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6498" t="10750" r="83756" b="84382"/>
          <a:stretch>
            <a:fillRect/>
          </a:stretch>
        </p:blipFill>
        <p:spPr bwMode="auto">
          <a:xfrm>
            <a:off x="1142976" y="714356"/>
            <a:ext cx="1500198" cy="750099"/>
          </a:xfrm>
          <a:prstGeom prst="rect">
            <a:avLst/>
          </a:prstGeom>
          <a:noFill/>
          <a:ln w="9525">
            <a:noFill/>
            <a:miter lim="800000"/>
            <a:headEnd/>
            <a:tailEnd/>
          </a:ln>
          <a:effectLst/>
        </p:spPr>
      </p:pic>
      <p:sp>
        <p:nvSpPr>
          <p:cNvPr id="5" name="4 Metin kutusu"/>
          <p:cNvSpPr txBox="1"/>
          <p:nvPr/>
        </p:nvSpPr>
        <p:spPr>
          <a:xfrm>
            <a:off x="2786050" y="857233"/>
            <a:ext cx="4214842" cy="369332"/>
          </a:xfrm>
          <a:prstGeom prst="rect">
            <a:avLst/>
          </a:prstGeom>
          <a:noFill/>
        </p:spPr>
        <p:txBody>
          <a:bodyPr wrap="square" rtlCol="0">
            <a:spAutoFit/>
          </a:bodyPr>
          <a:lstStyle/>
          <a:p>
            <a:r>
              <a:rPr lang="tr-TR" dirty="0" smtClean="0"/>
              <a:t>Her seviyeye uygun dersler sayfasını açar.</a:t>
            </a:r>
            <a:endParaRPr lang="tr-TR" dirty="0"/>
          </a:p>
        </p:txBody>
      </p:sp>
      <p:pic>
        <p:nvPicPr>
          <p:cNvPr id="18434" name="Picture 2"/>
          <p:cNvPicPr>
            <a:picLocks noChangeAspect="1" noChangeArrowheads="1"/>
          </p:cNvPicPr>
          <p:nvPr/>
        </p:nvPicPr>
        <p:blipFill>
          <a:blip r:embed="rId3" cstate="print"/>
          <a:srcRect l="13177" t="12696" r="14348" b="13086"/>
          <a:stretch>
            <a:fillRect/>
          </a:stretch>
        </p:blipFill>
        <p:spPr bwMode="auto">
          <a:xfrm>
            <a:off x="19918" y="1812716"/>
            <a:ext cx="9144000" cy="5000660"/>
          </a:xfrm>
          <a:prstGeom prst="rect">
            <a:avLst/>
          </a:prstGeom>
          <a:noFill/>
          <a:ln w="9525">
            <a:noFill/>
            <a:miter lim="800000"/>
            <a:headEnd/>
            <a:tailEnd/>
          </a:ln>
          <a:effectLst/>
        </p:spPr>
      </p:pic>
      <p:pic>
        <p:nvPicPr>
          <p:cNvPr id="6"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7" name="Grup 6"/>
          <p:cNvGrpSpPr/>
          <p:nvPr/>
        </p:nvGrpSpPr>
        <p:grpSpPr>
          <a:xfrm>
            <a:off x="8307243" y="110951"/>
            <a:ext cx="856675" cy="665116"/>
            <a:chOff x="8373009" y="5229200"/>
            <a:chExt cx="856675" cy="665116"/>
          </a:xfrm>
        </p:grpSpPr>
        <p:pic>
          <p:nvPicPr>
            <p:cNvPr id="8" name="Resim 7">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9" name="Metin kutusu 8">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0" name="Grup 9"/>
          <p:cNvGrpSpPr/>
          <p:nvPr/>
        </p:nvGrpSpPr>
        <p:grpSpPr>
          <a:xfrm>
            <a:off x="7524273" y="110951"/>
            <a:ext cx="843061" cy="665115"/>
            <a:chOff x="7590039" y="5229200"/>
            <a:chExt cx="843061" cy="665115"/>
          </a:xfrm>
        </p:grpSpPr>
        <p:pic>
          <p:nvPicPr>
            <p:cNvPr id="11" name="Resim 10">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2" name="Metin kutusu 11">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3" name="Resim 12">
            <a:hlinkClick r:id="rId9" action="ppaction://hlinksldjump"/>
          </p:cNvPr>
          <p:cNvPicPr>
            <a:picLocks noChangeAspect="1"/>
          </p:cNvPicPr>
          <p:nvPr/>
        </p:nvPicPr>
        <p:blipFill>
          <a:blip r:embed="rId10"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l="27452" t="44922" r="55527" b="47266"/>
          <a:stretch>
            <a:fillRect/>
          </a:stretch>
        </p:blipFill>
        <p:spPr bwMode="auto">
          <a:xfrm>
            <a:off x="571472" y="1643050"/>
            <a:ext cx="2214578" cy="571504"/>
          </a:xfrm>
          <a:prstGeom prst="rect">
            <a:avLst/>
          </a:prstGeom>
          <a:noFill/>
          <a:ln w="9525">
            <a:noFill/>
            <a:miter lim="800000"/>
            <a:headEnd/>
            <a:tailEnd/>
          </a:ln>
          <a:effectLst/>
        </p:spPr>
      </p:pic>
      <p:sp>
        <p:nvSpPr>
          <p:cNvPr id="5" name="4 Metin kutusu"/>
          <p:cNvSpPr txBox="1"/>
          <p:nvPr/>
        </p:nvSpPr>
        <p:spPr>
          <a:xfrm>
            <a:off x="3214678" y="1785926"/>
            <a:ext cx="4437882" cy="369332"/>
          </a:xfrm>
          <a:prstGeom prst="rect">
            <a:avLst/>
          </a:prstGeom>
          <a:noFill/>
        </p:spPr>
        <p:txBody>
          <a:bodyPr wrap="none" rtlCol="0">
            <a:spAutoFit/>
          </a:bodyPr>
          <a:lstStyle/>
          <a:p>
            <a:r>
              <a:rPr lang="tr-TR" dirty="0" smtClean="0"/>
              <a:t>Bilgisayar olmadan yapılabilecek etkinliklerdir.</a:t>
            </a:r>
            <a:endParaRPr lang="tr-TR" dirty="0"/>
          </a:p>
        </p:txBody>
      </p:sp>
      <p:pic>
        <p:nvPicPr>
          <p:cNvPr id="20483" name="Picture 3"/>
          <p:cNvPicPr>
            <a:picLocks noChangeAspect="1" noChangeArrowheads="1"/>
          </p:cNvPicPr>
          <p:nvPr/>
        </p:nvPicPr>
        <p:blipFill>
          <a:blip r:embed="rId2" cstate="print"/>
          <a:srcRect l="9919" t="52930" r="36823" b="41211"/>
          <a:stretch>
            <a:fillRect/>
          </a:stretch>
        </p:blipFill>
        <p:spPr bwMode="auto">
          <a:xfrm>
            <a:off x="571472" y="4714884"/>
            <a:ext cx="7572428" cy="468398"/>
          </a:xfrm>
          <a:prstGeom prst="rect">
            <a:avLst/>
          </a:prstGeom>
          <a:noFill/>
          <a:ln w="9525">
            <a:noFill/>
            <a:miter lim="800000"/>
            <a:headEnd/>
            <a:tailEnd/>
          </a:ln>
          <a:effectLst/>
        </p:spPr>
      </p:pic>
      <p:sp>
        <p:nvSpPr>
          <p:cNvPr id="7" name="6 Metin kutusu"/>
          <p:cNvSpPr txBox="1"/>
          <p:nvPr/>
        </p:nvSpPr>
        <p:spPr>
          <a:xfrm>
            <a:off x="1177335" y="5274246"/>
            <a:ext cx="5989012" cy="369332"/>
          </a:xfrm>
          <a:prstGeom prst="rect">
            <a:avLst/>
          </a:prstGeom>
          <a:noFill/>
        </p:spPr>
        <p:txBody>
          <a:bodyPr wrap="none" rtlCol="0">
            <a:spAutoFit/>
          </a:bodyPr>
          <a:lstStyle/>
          <a:p>
            <a:r>
              <a:rPr lang="tr-TR" dirty="0" smtClean="0"/>
              <a:t>Derslerin adlarını ve onların kaç seviyeden oluştuğunu gösterir.</a:t>
            </a:r>
            <a:endParaRPr lang="tr-TR" dirty="0"/>
          </a:p>
        </p:txBody>
      </p:sp>
      <p:pic>
        <p:nvPicPr>
          <p:cNvPr id="20484" name="Picture 4"/>
          <p:cNvPicPr>
            <a:picLocks noChangeAspect="1" noChangeArrowheads="1"/>
          </p:cNvPicPr>
          <p:nvPr/>
        </p:nvPicPr>
        <p:blipFill>
          <a:blip r:embed="rId2" cstate="print"/>
          <a:srcRect l="8272" t="24609" r="80747" b="68554"/>
          <a:stretch>
            <a:fillRect/>
          </a:stretch>
        </p:blipFill>
        <p:spPr bwMode="auto">
          <a:xfrm>
            <a:off x="428596" y="3929066"/>
            <a:ext cx="1428760" cy="500066"/>
          </a:xfrm>
          <a:prstGeom prst="rect">
            <a:avLst/>
          </a:prstGeom>
          <a:noFill/>
          <a:ln w="9525">
            <a:noFill/>
            <a:miter lim="800000"/>
            <a:headEnd/>
            <a:tailEnd/>
          </a:ln>
          <a:effectLst/>
        </p:spPr>
      </p:pic>
      <p:pic>
        <p:nvPicPr>
          <p:cNvPr id="9" name="Picture 4"/>
          <p:cNvPicPr>
            <a:picLocks noChangeAspect="1" noChangeArrowheads="1"/>
          </p:cNvPicPr>
          <p:nvPr/>
        </p:nvPicPr>
        <p:blipFill>
          <a:blip r:embed="rId2" cstate="print"/>
          <a:srcRect l="82943" t="23633" r="9370" b="68554"/>
          <a:stretch>
            <a:fillRect/>
          </a:stretch>
        </p:blipFill>
        <p:spPr bwMode="auto">
          <a:xfrm>
            <a:off x="571472" y="3143248"/>
            <a:ext cx="1000132" cy="571504"/>
          </a:xfrm>
          <a:prstGeom prst="rect">
            <a:avLst/>
          </a:prstGeom>
          <a:noFill/>
          <a:ln w="9525">
            <a:noFill/>
            <a:miter lim="800000"/>
            <a:headEnd/>
            <a:tailEnd/>
          </a:ln>
          <a:effectLst/>
        </p:spPr>
      </p:pic>
      <p:pic>
        <p:nvPicPr>
          <p:cNvPr id="10" name="Picture 4"/>
          <p:cNvPicPr>
            <a:picLocks noChangeAspect="1" noChangeArrowheads="1"/>
          </p:cNvPicPr>
          <p:nvPr/>
        </p:nvPicPr>
        <p:blipFill>
          <a:blip r:embed="rId2" cstate="print"/>
          <a:srcRect l="19253" t="23633" r="71413" b="69531"/>
          <a:stretch>
            <a:fillRect/>
          </a:stretch>
        </p:blipFill>
        <p:spPr bwMode="auto">
          <a:xfrm>
            <a:off x="571472" y="2500306"/>
            <a:ext cx="1214446" cy="500066"/>
          </a:xfrm>
          <a:prstGeom prst="rect">
            <a:avLst/>
          </a:prstGeom>
          <a:noFill/>
          <a:ln w="9525">
            <a:noFill/>
            <a:miter lim="800000"/>
            <a:headEnd/>
            <a:tailEnd/>
          </a:ln>
          <a:effectLst/>
        </p:spPr>
      </p:pic>
      <p:sp>
        <p:nvSpPr>
          <p:cNvPr id="11" name="10 Metin kutusu"/>
          <p:cNvSpPr txBox="1"/>
          <p:nvPr/>
        </p:nvSpPr>
        <p:spPr>
          <a:xfrm>
            <a:off x="1643042" y="3214686"/>
            <a:ext cx="2873159" cy="369332"/>
          </a:xfrm>
          <a:prstGeom prst="rect">
            <a:avLst/>
          </a:prstGeom>
          <a:noFill/>
        </p:spPr>
        <p:txBody>
          <a:bodyPr wrap="none" rtlCol="0">
            <a:spAutoFit/>
          </a:bodyPr>
          <a:lstStyle/>
          <a:p>
            <a:r>
              <a:rPr lang="tr-TR" dirty="0" smtClean="0"/>
              <a:t>Sayfa görünümünü değiştirir.</a:t>
            </a:r>
            <a:endParaRPr lang="tr-TR" dirty="0"/>
          </a:p>
        </p:txBody>
      </p:sp>
      <p:sp>
        <p:nvSpPr>
          <p:cNvPr id="12" name="11 Metin kutusu"/>
          <p:cNvSpPr txBox="1"/>
          <p:nvPr/>
        </p:nvSpPr>
        <p:spPr>
          <a:xfrm>
            <a:off x="1928794" y="3929066"/>
            <a:ext cx="4374467" cy="369332"/>
          </a:xfrm>
          <a:prstGeom prst="rect">
            <a:avLst/>
          </a:prstGeom>
          <a:noFill/>
        </p:spPr>
        <p:txBody>
          <a:bodyPr wrap="none" rtlCol="0">
            <a:spAutoFit/>
          </a:bodyPr>
          <a:lstStyle/>
          <a:p>
            <a:r>
              <a:rPr lang="tr-TR" dirty="0" smtClean="0"/>
              <a:t>1. Oyundan uygulamalara başlamanızı sağlar.</a:t>
            </a:r>
            <a:endParaRPr lang="tr-TR" dirty="0"/>
          </a:p>
        </p:txBody>
      </p:sp>
      <p:sp>
        <p:nvSpPr>
          <p:cNvPr id="13" name="12 Metin kutusu"/>
          <p:cNvSpPr txBox="1"/>
          <p:nvPr/>
        </p:nvSpPr>
        <p:spPr>
          <a:xfrm>
            <a:off x="1928794" y="2559602"/>
            <a:ext cx="2161426" cy="369332"/>
          </a:xfrm>
          <a:prstGeom prst="rect">
            <a:avLst/>
          </a:prstGeom>
          <a:noFill/>
        </p:spPr>
        <p:txBody>
          <a:bodyPr wrap="none" rtlCol="0">
            <a:spAutoFit/>
          </a:bodyPr>
          <a:lstStyle/>
          <a:p>
            <a:r>
              <a:rPr lang="tr-TR" dirty="0" smtClean="0"/>
              <a:t>Yardım sayfasını açar.</a:t>
            </a:r>
            <a:endParaRPr lang="tr-TR" dirty="0"/>
          </a:p>
        </p:txBody>
      </p:sp>
      <p:cxnSp>
        <p:nvCxnSpPr>
          <p:cNvPr id="15" name="14 Düz Ok Bağlayıcısı"/>
          <p:cNvCxnSpPr/>
          <p:nvPr/>
        </p:nvCxnSpPr>
        <p:spPr>
          <a:xfrm flipV="1">
            <a:off x="2786050" y="1928802"/>
            <a:ext cx="357190" cy="29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Düz Ok Bağlayıcısı"/>
          <p:cNvCxnSpPr/>
          <p:nvPr/>
        </p:nvCxnSpPr>
        <p:spPr>
          <a:xfrm flipV="1">
            <a:off x="1357290" y="3357562"/>
            <a:ext cx="357190" cy="29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23 Düz Ok Bağlayıcısı"/>
          <p:cNvCxnSpPr/>
          <p:nvPr/>
        </p:nvCxnSpPr>
        <p:spPr>
          <a:xfrm flipV="1">
            <a:off x="1643042" y="2714620"/>
            <a:ext cx="357190" cy="29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24 Düz Ok Bağlayıcısı"/>
          <p:cNvCxnSpPr/>
          <p:nvPr/>
        </p:nvCxnSpPr>
        <p:spPr>
          <a:xfrm flipV="1">
            <a:off x="1643042" y="4143380"/>
            <a:ext cx="357190" cy="29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26 Dirsek Bağlayıcısı"/>
          <p:cNvCxnSpPr>
            <a:endCxn id="7" idx="1"/>
          </p:cNvCxnSpPr>
          <p:nvPr/>
        </p:nvCxnSpPr>
        <p:spPr>
          <a:xfrm>
            <a:off x="714348" y="5072074"/>
            <a:ext cx="462987" cy="38683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17"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18" name="Grup 17"/>
          <p:cNvGrpSpPr/>
          <p:nvPr/>
        </p:nvGrpSpPr>
        <p:grpSpPr>
          <a:xfrm>
            <a:off x="8287325" y="161904"/>
            <a:ext cx="856675" cy="665116"/>
            <a:chOff x="8373009" y="5229200"/>
            <a:chExt cx="856675" cy="665116"/>
          </a:xfrm>
        </p:grpSpPr>
        <p:pic>
          <p:nvPicPr>
            <p:cNvPr id="19" name="Resim 18">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20" name="Metin kutusu 19">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21" name="Grup 20"/>
          <p:cNvGrpSpPr/>
          <p:nvPr/>
        </p:nvGrpSpPr>
        <p:grpSpPr>
          <a:xfrm>
            <a:off x="7504355" y="161904"/>
            <a:ext cx="843061" cy="665115"/>
            <a:chOff x="7590039" y="5229200"/>
            <a:chExt cx="843061" cy="665115"/>
          </a:xfrm>
        </p:grpSpPr>
        <p:pic>
          <p:nvPicPr>
            <p:cNvPr id="22" name="Resim 21">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26" name="Metin kutusu 25">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28" name="Resim 27">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0" y="5857868"/>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Metin kutusu"/>
          <p:cNvSpPr txBox="1"/>
          <p:nvPr/>
        </p:nvSpPr>
        <p:spPr>
          <a:xfrm>
            <a:off x="1285852" y="5929330"/>
            <a:ext cx="6201891" cy="707886"/>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5. Sınıflar Ders1, Ders2 ve Ders3‘ü kolaylıkla yapabilirler.</a:t>
            </a:r>
          </a:p>
          <a:p>
            <a:pPr marL="457200" indent="-457200"/>
            <a:r>
              <a:rPr lang="tr-TR" sz="2000" b="1" dirty="0" smtClean="0">
                <a:effectLst>
                  <a:outerShdw blurRad="38100" dist="38100" dir="2700000" algn="tl">
                    <a:srgbClr val="000000">
                      <a:alpha val="43137"/>
                    </a:srgbClr>
                  </a:outerShdw>
                </a:effectLst>
              </a:rPr>
              <a:t>Bilgi almak için tıklayınız.</a:t>
            </a:r>
            <a:endParaRPr lang="tr-TR" sz="2000" b="1" dirty="0">
              <a:effectLst>
                <a:outerShdw blurRad="38100" dist="38100" dir="2700000" algn="tl">
                  <a:srgbClr val="000000">
                    <a:alpha val="43137"/>
                  </a:srgbClr>
                </a:outerShdw>
              </a:effectLst>
            </a:endParaRPr>
          </a:p>
        </p:txBody>
      </p:sp>
      <p:pic>
        <p:nvPicPr>
          <p:cNvPr id="7" name="Picture 10" descr="scratch PNG ile ilgili görsel sonucu">
            <a:hlinkClick r:id="rId2"/>
          </p:cNvPr>
          <p:cNvPicPr>
            <a:picLocks noChangeAspect="1" noChangeArrowheads="1"/>
          </p:cNvPicPr>
          <p:nvPr/>
        </p:nvPicPr>
        <p:blipFill>
          <a:blip r:embed="rId3" cstate="print"/>
          <a:srcRect/>
          <a:stretch>
            <a:fillRect/>
          </a:stretch>
        </p:blipFill>
        <p:spPr bwMode="auto">
          <a:xfrm>
            <a:off x="428596" y="5848370"/>
            <a:ext cx="802708" cy="866754"/>
          </a:xfrm>
          <a:prstGeom prst="rect">
            <a:avLst/>
          </a:prstGeom>
          <a:noFill/>
        </p:spPr>
      </p:pic>
      <p:pic>
        <p:nvPicPr>
          <p:cNvPr id="19458" name="Picture 2"/>
          <p:cNvPicPr>
            <a:picLocks noChangeAspect="1" noChangeArrowheads="1"/>
          </p:cNvPicPr>
          <p:nvPr/>
        </p:nvPicPr>
        <p:blipFill>
          <a:blip r:embed="rId4" cstate="print"/>
          <a:srcRect l="10981" t="23438" r="69253" b="30664"/>
          <a:stretch>
            <a:fillRect/>
          </a:stretch>
        </p:blipFill>
        <p:spPr bwMode="auto">
          <a:xfrm>
            <a:off x="0" y="1500174"/>
            <a:ext cx="2571736" cy="3357586"/>
          </a:xfrm>
          <a:prstGeom prst="rect">
            <a:avLst/>
          </a:prstGeom>
          <a:noFill/>
          <a:ln w="9525">
            <a:noFill/>
            <a:miter lim="800000"/>
            <a:headEnd/>
            <a:tailEnd/>
          </a:ln>
          <a:effectLst/>
        </p:spPr>
      </p:pic>
      <p:pic>
        <p:nvPicPr>
          <p:cNvPr id="9" name="Picture 2"/>
          <p:cNvPicPr>
            <a:picLocks noChangeAspect="1" noChangeArrowheads="1"/>
          </p:cNvPicPr>
          <p:nvPr/>
        </p:nvPicPr>
        <p:blipFill>
          <a:blip r:embed="rId4" cstate="print"/>
          <a:srcRect l="30747" t="23438" r="51134" b="30664"/>
          <a:stretch>
            <a:fillRect/>
          </a:stretch>
        </p:blipFill>
        <p:spPr bwMode="auto">
          <a:xfrm>
            <a:off x="3428992" y="1500174"/>
            <a:ext cx="2357454" cy="3357586"/>
          </a:xfrm>
          <a:prstGeom prst="rect">
            <a:avLst/>
          </a:prstGeom>
          <a:noFill/>
          <a:ln w="9525">
            <a:noFill/>
            <a:miter lim="800000"/>
            <a:headEnd/>
            <a:tailEnd/>
          </a:ln>
          <a:effectLst/>
        </p:spPr>
      </p:pic>
      <p:pic>
        <p:nvPicPr>
          <p:cNvPr id="10" name="Picture 2"/>
          <p:cNvPicPr>
            <a:picLocks noChangeAspect="1" noChangeArrowheads="1"/>
          </p:cNvPicPr>
          <p:nvPr/>
        </p:nvPicPr>
        <p:blipFill>
          <a:blip r:embed="rId5" cstate="print"/>
          <a:srcRect l="48848" t="22239" r="33599" b="30050"/>
          <a:stretch>
            <a:fillRect/>
          </a:stretch>
        </p:blipFill>
        <p:spPr bwMode="auto">
          <a:xfrm>
            <a:off x="6429388" y="1428736"/>
            <a:ext cx="2214578" cy="3214710"/>
          </a:xfrm>
          <a:prstGeom prst="rect">
            <a:avLst/>
          </a:prstGeom>
          <a:noFill/>
          <a:ln w="9525">
            <a:noFill/>
            <a:miter lim="800000"/>
            <a:headEnd/>
            <a:tailEnd/>
          </a:ln>
          <a:effectLst/>
        </p:spPr>
      </p:pic>
      <p:pic>
        <p:nvPicPr>
          <p:cNvPr id="8" name="Picture 2" descr="anasayfa ile ilgili görsel sonucu">
            <a:hlinkClick r:id="rId6" action="ppaction://hlinksldjump"/>
          </p:cNvPr>
          <p:cNvPicPr>
            <a:picLocks noChangeAspect="1" noChangeArrowheads="1"/>
          </p:cNvPicPr>
          <p:nvPr/>
        </p:nvPicPr>
        <p:blipFill>
          <a:blip r:embed="rId7" cstate="print"/>
          <a:srcRect/>
          <a:stretch>
            <a:fillRect/>
          </a:stretch>
        </p:blipFill>
        <p:spPr bwMode="auto">
          <a:xfrm>
            <a:off x="0" y="0"/>
            <a:ext cx="785786" cy="785786"/>
          </a:xfrm>
          <a:prstGeom prst="rect">
            <a:avLst/>
          </a:prstGeom>
          <a:noFill/>
        </p:spPr>
      </p:pic>
      <p:grpSp>
        <p:nvGrpSpPr>
          <p:cNvPr id="11" name="Grup 10"/>
          <p:cNvGrpSpPr/>
          <p:nvPr/>
        </p:nvGrpSpPr>
        <p:grpSpPr>
          <a:xfrm>
            <a:off x="8388424" y="94824"/>
            <a:ext cx="856675" cy="665116"/>
            <a:chOff x="8373009" y="5229200"/>
            <a:chExt cx="856675" cy="665116"/>
          </a:xfrm>
        </p:grpSpPr>
        <p:pic>
          <p:nvPicPr>
            <p:cNvPr id="12" name="Resim 11">
              <a:hlinkClick r:id="" action="ppaction://hlinkshowjump?jump=nextslide"/>
            </p:cNvPr>
            <p:cNvPicPr>
              <a:picLocks noChangeAspect="1"/>
            </p:cNvPicPr>
            <p:nvPr/>
          </p:nvPicPr>
          <p:blipFill>
            <a:blip r:embed="rId8"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4" name="Grup 13"/>
          <p:cNvGrpSpPr/>
          <p:nvPr/>
        </p:nvGrpSpPr>
        <p:grpSpPr>
          <a:xfrm>
            <a:off x="7605454" y="94824"/>
            <a:ext cx="843061" cy="665115"/>
            <a:chOff x="7590039" y="5229200"/>
            <a:chExt cx="843061" cy="665115"/>
          </a:xfrm>
        </p:grpSpPr>
        <p:pic>
          <p:nvPicPr>
            <p:cNvPr id="15" name="Resim 14">
              <a:hlinkClick r:id="" action="ppaction://hlinkshowjump?jump=previousslide"/>
            </p:cNvPr>
            <p:cNvPicPr>
              <a:picLocks noChangeAspect="1"/>
            </p:cNvPicPr>
            <p:nvPr/>
          </p:nvPicPr>
          <p:blipFill>
            <a:blip r:embed="rId9" cstate="print"/>
            <a:stretch>
              <a:fillRect/>
            </a:stretch>
          </p:blipFill>
          <p:spPr>
            <a:xfrm flipH="1">
              <a:off x="7590039" y="5229200"/>
              <a:ext cx="782970" cy="665115"/>
            </a:xfrm>
            <a:prstGeom prst="rect">
              <a:avLst/>
            </a:prstGeom>
          </p:spPr>
        </p:pic>
        <p:sp>
          <p:nvSpPr>
            <p:cNvPr id="16" name="Metin kutusu 15">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7" name="Resim 16">
            <a:hlinkClick r:id="rId10" action="ppaction://hlinksldjump"/>
          </p:cNvPr>
          <p:cNvPicPr>
            <a:picLocks noChangeAspect="1"/>
          </p:cNvPicPr>
          <p:nvPr/>
        </p:nvPicPr>
        <p:blipFill>
          <a:blip r:embed="rId11"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DERS 1</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2 İçerik Yer Tutucusu"/>
          <p:cNvSpPr>
            <a:spLocks noGrp="1"/>
          </p:cNvSpPr>
          <p:nvPr>
            <p:ph idx="1"/>
          </p:nvPr>
        </p:nvSpPr>
        <p:spPr>
          <a:xfrm>
            <a:off x="500034" y="1928802"/>
            <a:ext cx="8229600" cy="4525963"/>
          </a:xfrm>
        </p:spPr>
        <p:txBody>
          <a:bodyPr>
            <a:normAutofit/>
          </a:bodyPr>
          <a:lstStyle/>
          <a:p>
            <a:pPr>
              <a:buNone/>
            </a:pPr>
            <a:r>
              <a:rPr lang="tr-TR" sz="2500" dirty="0" smtClean="0"/>
              <a:t>		Yeni okuyucular için Ders 1 ile başlayın. Yeni okuyucuların bilgisayar programı oluşturmalarında yardımcı olması, problem çözmedeki becerilerini geliştirmeleri, zor görevleri yapabilmeleri ve başkaları ile birlikte çalışabilmeleri için tasarlanmıştır. Dersin sonunda, öğrenciler, paylaşabilecekleri kendi farklı hikayelerini veya oyunlarını oluşturabilecekler. </a:t>
            </a:r>
            <a:endParaRPr lang="tr-TR" sz="2500" dirty="0"/>
          </a:p>
        </p:txBody>
      </p:sp>
      <p:pic>
        <p:nvPicPr>
          <p:cNvPr id="4"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grpSp>
        <p:nvGrpSpPr>
          <p:cNvPr id="5" name="Grup 4"/>
          <p:cNvGrpSpPr/>
          <p:nvPr/>
        </p:nvGrpSpPr>
        <p:grpSpPr>
          <a:xfrm>
            <a:off x="8388424" y="120670"/>
            <a:ext cx="856675" cy="665116"/>
            <a:chOff x="8373009" y="5229200"/>
            <a:chExt cx="856675" cy="665116"/>
          </a:xfrm>
        </p:grpSpPr>
        <p:pic>
          <p:nvPicPr>
            <p:cNvPr id="6" name="Resim 5">
              <a:hlinkClick r:id="" action="ppaction://hlinkshowjump?jump=nextslide"/>
            </p:cNvPr>
            <p:cNvPicPr>
              <a:picLocks noChangeAspect="1"/>
            </p:cNvPicPr>
            <p:nvPr/>
          </p:nvPicPr>
          <p:blipFill>
            <a:blip r:embed="rId4" cstate="print"/>
            <a:stretch>
              <a:fillRect/>
            </a:stretch>
          </p:blipFill>
          <p:spPr>
            <a:xfrm>
              <a:off x="8373009" y="5229200"/>
              <a:ext cx="713783" cy="665116"/>
            </a:xfrm>
            <a:prstGeom prst="rect">
              <a:avLst/>
            </a:prstGeom>
          </p:spPr>
        </p:pic>
        <p:sp>
          <p:nvSpPr>
            <p:cNvPr id="7" name="Metin kutusu 6">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8" name="Grup 7"/>
          <p:cNvGrpSpPr/>
          <p:nvPr/>
        </p:nvGrpSpPr>
        <p:grpSpPr>
          <a:xfrm>
            <a:off x="7605454" y="120670"/>
            <a:ext cx="843061" cy="665115"/>
            <a:chOff x="7590039" y="5229200"/>
            <a:chExt cx="843061" cy="665115"/>
          </a:xfrm>
        </p:grpSpPr>
        <p:pic>
          <p:nvPicPr>
            <p:cNvPr id="9" name="Resim 8">
              <a:hlinkClick r:id="" action="ppaction://hlinkshowjump?jump=previousslide"/>
            </p:cNvPr>
            <p:cNvPicPr>
              <a:picLocks noChangeAspect="1"/>
            </p:cNvPicPr>
            <p:nvPr/>
          </p:nvPicPr>
          <p:blipFill>
            <a:blip r:embed="rId5" cstate="print"/>
            <a:stretch>
              <a:fillRect/>
            </a:stretch>
          </p:blipFill>
          <p:spPr>
            <a:xfrm flipH="1">
              <a:off x="7590039" y="5229200"/>
              <a:ext cx="782970" cy="665115"/>
            </a:xfrm>
            <a:prstGeom prst="rect">
              <a:avLst/>
            </a:prstGeom>
          </p:spPr>
        </p:pic>
        <p:sp>
          <p:nvSpPr>
            <p:cNvPr id="10" name="Metin kutusu 9">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6" action="ppaction://hlinksldjump"/>
          </p:cNvPr>
          <p:cNvPicPr>
            <a:picLocks noChangeAspect="1"/>
          </p:cNvPicPr>
          <p:nvPr/>
        </p:nvPicPr>
        <p:blipFill>
          <a:blip r:embed="rId7"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Yapboz Sahneleri</a:t>
            </a:r>
            <a:endParaRPr lang="tr-TR" dirty="0"/>
          </a:p>
        </p:txBody>
      </p:sp>
      <p:sp>
        <p:nvSpPr>
          <p:cNvPr id="3" name="2 İçerik Yer Tutucusu"/>
          <p:cNvSpPr>
            <a:spLocks noGrp="1"/>
          </p:cNvSpPr>
          <p:nvPr>
            <p:ph idx="1"/>
          </p:nvPr>
        </p:nvSpPr>
        <p:spPr>
          <a:xfrm>
            <a:off x="457200" y="1600201"/>
            <a:ext cx="8229600" cy="757229"/>
          </a:xfrm>
        </p:spPr>
        <p:txBody>
          <a:bodyPr>
            <a:normAutofit/>
          </a:bodyPr>
          <a:lstStyle/>
          <a:p>
            <a:r>
              <a:rPr lang="tr-TR" sz="2000" dirty="0" smtClean="0"/>
              <a:t>İlk olarak hesabımıza giriş yaptığımızda karşımıza aşağıdaki gibi bir ekran geliyor.</a:t>
            </a:r>
            <a:endParaRPr lang="tr-TR" sz="2000" dirty="0"/>
          </a:p>
        </p:txBody>
      </p:sp>
      <p:pic>
        <p:nvPicPr>
          <p:cNvPr id="21506" name="Picture 2" descr="http://kodlamayabasla.com/wp-content/uploads/2017/01/genel-durum-e1484872598189-768x340.png"/>
          <p:cNvPicPr>
            <a:picLocks noChangeAspect="1" noChangeArrowheads="1"/>
          </p:cNvPicPr>
          <p:nvPr/>
        </p:nvPicPr>
        <p:blipFill>
          <a:blip r:embed="rId2" cstate="print"/>
          <a:srcRect/>
          <a:stretch>
            <a:fillRect/>
          </a:stretch>
        </p:blipFill>
        <p:spPr bwMode="auto">
          <a:xfrm>
            <a:off x="595338" y="2428868"/>
            <a:ext cx="7620000" cy="3371850"/>
          </a:xfrm>
          <a:prstGeom prst="rect">
            <a:avLst/>
          </a:prstGeom>
          <a:noFill/>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388424" y="120670"/>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605454" y="120670"/>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1 Başlık"/>
          <p:cNvSpPr>
            <a:spLocks noGrp="1"/>
          </p:cNvSpPr>
          <p:nvPr>
            <p:ph type="title"/>
          </p:nvPr>
        </p:nvSpPr>
        <p:spPr>
          <a:xfrm>
            <a:off x="457200" y="714356"/>
            <a:ext cx="8329642" cy="2000264"/>
          </a:xfrm>
        </p:spPr>
        <p:txBody>
          <a:bodyPr>
            <a:normAutofit/>
          </a:bodyPr>
          <a:lstStyle/>
          <a:p>
            <a:r>
              <a:rPr lang="tr-TR" b="1" dirty="0" smtClean="0">
                <a:solidFill>
                  <a:srgbClr val="FF0000"/>
                </a:solidFill>
                <a:effectLst>
                  <a:outerShdw blurRad="38100" dist="38100" dir="2700000" algn="tl">
                    <a:srgbClr val="000000">
                      <a:alpha val="43137"/>
                    </a:srgbClr>
                  </a:outerShdw>
                </a:effectLst>
              </a:rPr>
              <a:t>Programlama </a:t>
            </a:r>
            <a:br>
              <a:rPr lang="tr-TR" b="1" dirty="0" smtClean="0">
                <a:solidFill>
                  <a:srgbClr val="FF0000"/>
                </a:solidFill>
                <a:effectLst>
                  <a:outerShdw blurRad="38100" dist="38100" dir="2700000" algn="tl">
                    <a:srgbClr val="000000">
                      <a:alpha val="43137"/>
                    </a:srgbClr>
                  </a:outerShdw>
                </a:effectLst>
              </a:rPr>
            </a:br>
            <a:r>
              <a:rPr lang="tr-TR" b="1" dirty="0" smtClean="0">
                <a:solidFill>
                  <a:srgbClr val="FF0000"/>
                </a:solidFill>
                <a:effectLst>
                  <a:outerShdw blurRad="38100" dist="38100" dir="2700000" algn="tl">
                    <a:srgbClr val="000000">
                      <a:alpha val="43137"/>
                    </a:srgbClr>
                  </a:outerShdw>
                </a:effectLst>
              </a:rPr>
              <a:t>Öğrenmeye Hazır mısın?</a:t>
            </a:r>
            <a:r>
              <a:rPr lang="tr-TR" dirty="0" smtClean="0"/>
              <a:t/>
            </a:r>
            <a:br>
              <a:rPr lang="tr-TR" dirty="0" smtClean="0"/>
            </a:br>
            <a:endParaRPr lang="tr-TR" sz="3300" dirty="0"/>
          </a:p>
        </p:txBody>
      </p:sp>
      <p:sp>
        <p:nvSpPr>
          <p:cNvPr id="4" name="3 Metin kutusu"/>
          <p:cNvSpPr txBox="1"/>
          <p:nvPr/>
        </p:nvSpPr>
        <p:spPr>
          <a:xfrm>
            <a:off x="1071538" y="6215082"/>
            <a:ext cx="6601807"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Lütfen öğrenmek istediğin programlama dilinin üzerine tıkla.</a:t>
            </a:r>
            <a:endParaRPr lang="tr-TR" sz="2000" b="1" dirty="0">
              <a:effectLst>
                <a:outerShdw blurRad="38100" dist="38100" dir="2700000" algn="tl">
                  <a:srgbClr val="000000">
                    <a:alpha val="43137"/>
                  </a:srgbClr>
                </a:outerShdw>
              </a:effectLst>
            </a:endParaRPr>
          </a:p>
        </p:txBody>
      </p:sp>
      <p:pic>
        <p:nvPicPr>
          <p:cNvPr id="1026" name="Picture 2">
            <a:hlinkClick r:id="rId2" action="ppaction://hlinksldjump"/>
          </p:cNvPr>
          <p:cNvPicPr>
            <a:picLocks noChangeAspect="1" noChangeArrowheads="1"/>
          </p:cNvPicPr>
          <p:nvPr/>
        </p:nvPicPr>
        <p:blipFill>
          <a:blip r:embed="rId3" cstate="print"/>
          <a:srcRect l="38434" t="13672" r="36859" b="80469"/>
          <a:stretch>
            <a:fillRect/>
          </a:stretch>
        </p:blipFill>
        <p:spPr bwMode="auto">
          <a:xfrm>
            <a:off x="428596" y="2714620"/>
            <a:ext cx="4286280" cy="571504"/>
          </a:xfrm>
          <a:prstGeom prst="rect">
            <a:avLst/>
          </a:prstGeom>
          <a:noFill/>
          <a:ln w="9525">
            <a:noFill/>
            <a:miter lim="800000"/>
            <a:headEnd/>
            <a:tailEnd/>
          </a:ln>
          <a:effectLst/>
        </p:spPr>
      </p:pic>
      <p:pic>
        <p:nvPicPr>
          <p:cNvPr id="1029" name="Picture 5" descr="code.org ile ilgili görsel sonucu">
            <a:hlinkClick r:id="rId4" action="ppaction://hlinksldjump"/>
          </p:cNvPr>
          <p:cNvPicPr>
            <a:picLocks noChangeAspect="1" noChangeArrowheads="1"/>
          </p:cNvPicPr>
          <p:nvPr/>
        </p:nvPicPr>
        <p:blipFill>
          <a:blip r:embed="rId5" cstate="print"/>
          <a:srcRect/>
          <a:stretch>
            <a:fillRect/>
          </a:stretch>
        </p:blipFill>
        <p:spPr bwMode="auto">
          <a:xfrm>
            <a:off x="5572132" y="2714620"/>
            <a:ext cx="2765626" cy="1023685"/>
          </a:xfrm>
          <a:prstGeom prst="rect">
            <a:avLst/>
          </a:prstGeom>
          <a:noFill/>
        </p:spPr>
      </p:pic>
      <p:pic>
        <p:nvPicPr>
          <p:cNvPr id="1031" name="Picture 7" descr="scratch ile ilgili görsel sonucu">
            <a:hlinkClick r:id="rId6" action="ppaction://hlinksldjump"/>
          </p:cNvPr>
          <p:cNvPicPr>
            <a:picLocks noChangeAspect="1" noChangeArrowheads="1"/>
          </p:cNvPicPr>
          <p:nvPr/>
        </p:nvPicPr>
        <p:blipFill>
          <a:blip r:embed="rId7" cstate="print"/>
          <a:srcRect/>
          <a:stretch>
            <a:fillRect/>
          </a:stretch>
        </p:blipFill>
        <p:spPr bwMode="auto">
          <a:xfrm>
            <a:off x="2285984" y="3786190"/>
            <a:ext cx="4873479" cy="1638294"/>
          </a:xfrm>
          <a:prstGeom prst="rect">
            <a:avLst/>
          </a:prstGeom>
          <a:noFill/>
        </p:spPr>
      </p:pic>
      <p:pic>
        <p:nvPicPr>
          <p:cNvPr id="1034" name="Picture 10" descr="scratch PNG ile ilgili görsel sonucu">
            <a:hlinkClick r:id="rId8"/>
          </p:cNvPr>
          <p:cNvPicPr>
            <a:picLocks noChangeAspect="1" noChangeArrowheads="1"/>
          </p:cNvPicPr>
          <p:nvPr/>
        </p:nvPicPr>
        <p:blipFill>
          <a:blip r:embed="rId9" cstate="print"/>
          <a:srcRect/>
          <a:stretch>
            <a:fillRect/>
          </a:stretch>
        </p:blipFill>
        <p:spPr bwMode="auto">
          <a:xfrm>
            <a:off x="428596" y="5919832"/>
            <a:ext cx="802708" cy="866754"/>
          </a:xfrm>
          <a:prstGeom prst="rect">
            <a:avLst/>
          </a:prstGeom>
          <a:noFill/>
        </p:spPr>
      </p:pic>
      <p:pic>
        <p:nvPicPr>
          <p:cNvPr id="53250" name="Picture 2" descr="anasayfa ile ilgili görsel sonucu">
            <a:hlinkClick r:id="rId10" action="ppaction://hlinksldjump"/>
          </p:cNvPr>
          <p:cNvPicPr>
            <a:picLocks noChangeAspect="1" noChangeArrowheads="1"/>
          </p:cNvPicPr>
          <p:nvPr/>
        </p:nvPicPr>
        <p:blipFill>
          <a:blip r:embed="rId11" cstate="print"/>
          <a:srcRect/>
          <a:stretch>
            <a:fillRect/>
          </a:stretch>
        </p:blipFill>
        <p:spPr bwMode="auto">
          <a:xfrm>
            <a:off x="0" y="0"/>
            <a:ext cx="785786" cy="785786"/>
          </a:xfrm>
          <a:prstGeom prst="rect">
            <a:avLst/>
          </a:prstGeom>
          <a:noFill/>
        </p:spPr>
      </p:pic>
      <p:cxnSp>
        <p:nvCxnSpPr>
          <p:cNvPr id="12" name="11 Düz Ok Bağlayıcısı"/>
          <p:cNvCxnSpPr/>
          <p:nvPr/>
        </p:nvCxnSpPr>
        <p:spPr>
          <a:xfrm flipV="1">
            <a:off x="714348" y="214290"/>
            <a:ext cx="500066" cy="714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12 Metin kutusu"/>
          <p:cNvSpPr txBox="1"/>
          <p:nvPr/>
        </p:nvSpPr>
        <p:spPr>
          <a:xfrm>
            <a:off x="1142976" y="0"/>
            <a:ext cx="4455130" cy="369332"/>
          </a:xfrm>
          <a:prstGeom prst="rect">
            <a:avLst/>
          </a:prstGeom>
          <a:noFill/>
        </p:spPr>
        <p:txBody>
          <a:bodyPr wrap="none" rtlCol="0">
            <a:spAutoFit/>
          </a:bodyPr>
          <a:lstStyle/>
          <a:p>
            <a:r>
              <a:rPr lang="tr-TR" b="1" dirty="0" smtClean="0">
                <a:effectLst>
                  <a:outerShdw blurRad="38100" dist="38100" dir="2700000" algn="tl">
                    <a:srgbClr val="000000">
                      <a:alpha val="43137"/>
                    </a:srgbClr>
                  </a:outerShdw>
                </a:effectLst>
              </a:rPr>
              <a:t>Bu Resme Tıklarsan Buraya Geri Dönebilirsin.</a:t>
            </a:r>
            <a:endParaRPr lang="tr-TR" b="1"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Yapboz Sahneleri</a:t>
            </a:r>
            <a:endParaRPr lang="tr-TR" dirty="0"/>
          </a:p>
        </p:txBody>
      </p:sp>
      <p:sp>
        <p:nvSpPr>
          <p:cNvPr id="3" name="2 İçerik Yer Tutucusu"/>
          <p:cNvSpPr>
            <a:spLocks noGrp="1"/>
          </p:cNvSpPr>
          <p:nvPr>
            <p:ph idx="1"/>
          </p:nvPr>
        </p:nvSpPr>
        <p:spPr>
          <a:xfrm>
            <a:off x="457200" y="1600201"/>
            <a:ext cx="8229600" cy="2757494"/>
          </a:xfrm>
        </p:spPr>
        <p:txBody>
          <a:bodyPr>
            <a:normAutofit/>
          </a:bodyPr>
          <a:lstStyle/>
          <a:p>
            <a:r>
              <a:rPr lang="tr-TR" sz="2000" b="1" dirty="0" smtClean="0"/>
              <a:t>İlk 2 sahnede </a:t>
            </a:r>
            <a:r>
              <a:rPr lang="tr-TR" sz="2000" dirty="0" smtClean="0"/>
              <a:t>Bağlantısız Etkinlik kısmında ders tanıtım videolarını izleyebilirsiniz. </a:t>
            </a:r>
            <a:r>
              <a:rPr lang="tr-TR" sz="2000" b="1" dirty="0" smtClean="0"/>
              <a:t>Sahne 3: Yapboz</a:t>
            </a:r>
            <a:r>
              <a:rPr lang="tr-TR" sz="2000" dirty="0" smtClean="0"/>
              <a:t> kısmından ilk çalışmalarımıza başlayabiliriz. Bu sahnede kod bloklarını nasıl sürükleyip yerleştireceğimizi gösteriyor.</a:t>
            </a:r>
            <a:endParaRPr lang="tr-TR" sz="2000" dirty="0"/>
          </a:p>
        </p:txBody>
      </p:sp>
      <p:pic>
        <p:nvPicPr>
          <p:cNvPr id="33794" name="Picture 2" descr="http://kodlamayabasla.com/wp-content/uploads/2017/01/yapboz-1.jpg"/>
          <p:cNvPicPr>
            <a:picLocks noChangeAspect="1" noChangeArrowheads="1"/>
          </p:cNvPicPr>
          <p:nvPr/>
        </p:nvPicPr>
        <p:blipFill>
          <a:blip r:embed="rId2" cstate="print"/>
          <a:srcRect/>
          <a:stretch>
            <a:fillRect/>
          </a:stretch>
        </p:blipFill>
        <p:spPr bwMode="auto">
          <a:xfrm>
            <a:off x="571472" y="2928934"/>
            <a:ext cx="3706815" cy="2208203"/>
          </a:xfrm>
          <a:prstGeom prst="rect">
            <a:avLst/>
          </a:prstGeom>
          <a:noFill/>
        </p:spPr>
      </p:pic>
      <p:pic>
        <p:nvPicPr>
          <p:cNvPr id="33796" name="Picture 4" descr="http://kodlamayabasla.com/wp-content/uploads/2017/01/yapboz-2-768x407.jpg"/>
          <p:cNvPicPr>
            <a:picLocks noChangeAspect="1" noChangeArrowheads="1"/>
          </p:cNvPicPr>
          <p:nvPr/>
        </p:nvPicPr>
        <p:blipFill>
          <a:blip r:embed="rId3" cstate="print"/>
          <a:srcRect/>
          <a:stretch>
            <a:fillRect/>
          </a:stretch>
        </p:blipFill>
        <p:spPr bwMode="auto">
          <a:xfrm>
            <a:off x="4500562" y="3143248"/>
            <a:ext cx="4166421" cy="2208203"/>
          </a:xfrm>
          <a:prstGeom prst="rect">
            <a:avLst/>
          </a:prstGeom>
          <a:noFill/>
        </p:spPr>
      </p:pic>
      <p:sp>
        <p:nvSpPr>
          <p:cNvPr id="6" name="5 Dikdörtgen"/>
          <p:cNvSpPr/>
          <p:nvPr/>
        </p:nvSpPr>
        <p:spPr>
          <a:xfrm>
            <a:off x="0" y="5857868"/>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285852" y="6000768"/>
            <a:ext cx="7159652" cy="707886"/>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Yapboz kısmı 12 seviyeden oluşmaktadır. Bu sayede kod bloklarını</a:t>
            </a:r>
          </a:p>
          <a:p>
            <a:pPr marL="457200" indent="-457200"/>
            <a:r>
              <a:rPr lang="tr-TR" sz="2000" b="1" dirty="0" smtClean="0">
                <a:effectLst>
                  <a:outerShdw blurRad="38100" dist="38100" dir="2700000" algn="tl">
                    <a:srgbClr val="000000">
                      <a:alpha val="43137"/>
                    </a:srgbClr>
                  </a:outerShdw>
                </a:effectLst>
              </a:rPr>
              <a:t>taşımayı öğreneceksin. </a:t>
            </a:r>
            <a:endParaRPr lang="tr-TR" sz="2000" b="1" dirty="0">
              <a:effectLst>
                <a:outerShdw blurRad="38100" dist="38100" dir="2700000" algn="tl">
                  <a:srgbClr val="000000">
                    <a:alpha val="43137"/>
                  </a:srgbClr>
                </a:outerShdw>
              </a:effectLst>
            </a:endParaRPr>
          </a:p>
        </p:txBody>
      </p:sp>
      <p:pic>
        <p:nvPicPr>
          <p:cNvPr id="8" name="Picture 10" descr="scratch PNG ile ilgili görsel sonucu">
            <a:hlinkClick r:id="rId4"/>
          </p:cNvPr>
          <p:cNvPicPr>
            <a:picLocks noChangeAspect="1" noChangeArrowheads="1"/>
          </p:cNvPicPr>
          <p:nvPr/>
        </p:nvPicPr>
        <p:blipFill>
          <a:blip r:embed="rId5" cstate="print"/>
          <a:srcRect/>
          <a:stretch>
            <a:fillRect/>
          </a:stretch>
        </p:blipFill>
        <p:spPr bwMode="auto">
          <a:xfrm>
            <a:off x="428596" y="5848370"/>
            <a:ext cx="802708" cy="866754"/>
          </a:xfrm>
          <a:prstGeom prst="rect">
            <a:avLst/>
          </a:prstGeom>
          <a:noFill/>
        </p:spPr>
      </p:pic>
      <p:pic>
        <p:nvPicPr>
          <p:cNvPr id="9" name="Picture 2" descr="anasayfa ile ilgili görsel sonucu">
            <a:hlinkClick r:id="rId6" action="ppaction://hlinksldjump"/>
          </p:cNvPr>
          <p:cNvPicPr>
            <a:picLocks noChangeAspect="1" noChangeArrowheads="1"/>
          </p:cNvPicPr>
          <p:nvPr/>
        </p:nvPicPr>
        <p:blipFill>
          <a:blip r:embed="rId7" cstate="print"/>
          <a:srcRect/>
          <a:stretch>
            <a:fillRect/>
          </a:stretch>
        </p:blipFill>
        <p:spPr bwMode="auto">
          <a:xfrm>
            <a:off x="0" y="0"/>
            <a:ext cx="785786" cy="785786"/>
          </a:xfrm>
          <a:prstGeom prst="rect">
            <a:avLst/>
          </a:prstGeom>
          <a:noFill/>
        </p:spPr>
      </p:pic>
      <p:grpSp>
        <p:nvGrpSpPr>
          <p:cNvPr id="10" name="Grup 9"/>
          <p:cNvGrpSpPr/>
          <p:nvPr/>
        </p:nvGrpSpPr>
        <p:grpSpPr>
          <a:xfrm>
            <a:off x="8238645" y="0"/>
            <a:ext cx="856675" cy="665116"/>
            <a:chOff x="8373009" y="5229200"/>
            <a:chExt cx="856675" cy="665116"/>
          </a:xfrm>
        </p:grpSpPr>
        <p:pic>
          <p:nvPicPr>
            <p:cNvPr id="11" name="Resim 10">
              <a:hlinkClick r:id="" action="ppaction://hlinkshowjump?jump=nextslide"/>
            </p:cNvPr>
            <p:cNvPicPr>
              <a:picLocks noChangeAspect="1"/>
            </p:cNvPicPr>
            <p:nvPr/>
          </p:nvPicPr>
          <p:blipFill>
            <a:blip r:embed="rId8" cstate="print"/>
            <a:stretch>
              <a:fillRect/>
            </a:stretch>
          </p:blipFill>
          <p:spPr>
            <a:xfrm>
              <a:off x="8373009" y="5229200"/>
              <a:ext cx="713783" cy="665116"/>
            </a:xfrm>
            <a:prstGeom prst="rect">
              <a:avLst/>
            </a:prstGeom>
          </p:spPr>
        </p:pic>
        <p:sp>
          <p:nvSpPr>
            <p:cNvPr id="12" name="Metin kutusu 11">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3" name="Grup 12"/>
          <p:cNvGrpSpPr/>
          <p:nvPr/>
        </p:nvGrpSpPr>
        <p:grpSpPr>
          <a:xfrm>
            <a:off x="7455675" y="0"/>
            <a:ext cx="843061" cy="665115"/>
            <a:chOff x="7590039" y="5229200"/>
            <a:chExt cx="843061" cy="665115"/>
          </a:xfrm>
        </p:grpSpPr>
        <p:pic>
          <p:nvPicPr>
            <p:cNvPr id="14" name="Resim 13">
              <a:hlinkClick r:id="" action="ppaction://hlinkshowjump?jump=previousslide"/>
            </p:cNvPr>
            <p:cNvPicPr>
              <a:picLocks noChangeAspect="1"/>
            </p:cNvPicPr>
            <p:nvPr/>
          </p:nvPicPr>
          <p:blipFill>
            <a:blip r:embed="rId9" cstate="print"/>
            <a:stretch>
              <a:fillRect/>
            </a:stretch>
          </p:blipFill>
          <p:spPr>
            <a:xfrm flipH="1">
              <a:off x="7590039" y="5229200"/>
              <a:ext cx="782970" cy="665115"/>
            </a:xfrm>
            <a:prstGeom prst="rect">
              <a:avLst/>
            </a:prstGeom>
          </p:spPr>
        </p:pic>
        <p:sp>
          <p:nvSpPr>
            <p:cNvPr id="15" name="Metin kutusu 14">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6" name="Resim 15">
            <a:hlinkClick r:id="rId10" action="ppaction://hlinksldjump"/>
          </p:cNvPr>
          <p:cNvPicPr>
            <a:picLocks noChangeAspect="1"/>
          </p:cNvPicPr>
          <p:nvPr/>
        </p:nvPicPr>
        <p:blipFill>
          <a:blip r:embed="rId11" cstate="print"/>
          <a:stretch>
            <a:fillRect/>
          </a:stretch>
        </p:blipFill>
        <p:spPr>
          <a:xfrm>
            <a:off x="865043" y="94084"/>
            <a:ext cx="476444" cy="47644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Sıralama Sahneleri</a:t>
            </a:r>
            <a:endParaRPr lang="tr-TR" dirty="0"/>
          </a:p>
        </p:txBody>
      </p:sp>
      <p:sp>
        <p:nvSpPr>
          <p:cNvPr id="3" name="2 İçerik Yer Tutucusu"/>
          <p:cNvSpPr>
            <a:spLocks noGrp="1"/>
          </p:cNvSpPr>
          <p:nvPr>
            <p:ph idx="1"/>
          </p:nvPr>
        </p:nvSpPr>
        <p:spPr>
          <a:xfrm>
            <a:off x="428596" y="1214422"/>
            <a:ext cx="8229600" cy="1185858"/>
          </a:xfrm>
        </p:spPr>
        <p:txBody>
          <a:bodyPr>
            <a:normAutofit/>
          </a:bodyPr>
          <a:lstStyle/>
          <a:p>
            <a:r>
              <a:rPr lang="tr-TR" sz="2000" b="1" dirty="0" smtClean="0"/>
              <a:t>Sahne 4: Labirent, Sahne 7: Arı, Sahne 8: Aktör </a:t>
            </a:r>
            <a:r>
              <a:rPr lang="tr-TR" sz="2000" dirty="0" smtClean="0"/>
              <a:t>sıralama konusunu işlemektedir.  Sıralama ile  bir problemi gördüğünde, parçalara bölüp, adım adım çözüme gitmeyi öğreneceksin.</a:t>
            </a:r>
            <a:endParaRPr lang="tr-TR" sz="2000" dirty="0"/>
          </a:p>
        </p:txBody>
      </p:sp>
      <p:pic>
        <p:nvPicPr>
          <p:cNvPr id="34818" name="Picture 2" descr="http://kodlamayabasla.com/wp-content/uploads/2017/01/siralama-sahnesi-1.jpg"/>
          <p:cNvPicPr>
            <a:picLocks noChangeAspect="1" noChangeArrowheads="1"/>
          </p:cNvPicPr>
          <p:nvPr/>
        </p:nvPicPr>
        <p:blipFill>
          <a:blip r:embed="rId2" cstate="print"/>
          <a:srcRect/>
          <a:stretch>
            <a:fillRect/>
          </a:stretch>
        </p:blipFill>
        <p:spPr bwMode="auto">
          <a:xfrm>
            <a:off x="0" y="2285992"/>
            <a:ext cx="9144000" cy="4572008"/>
          </a:xfrm>
          <a:prstGeom prst="rect">
            <a:avLst/>
          </a:prstGeom>
          <a:noFill/>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287325" y="70507"/>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504355" y="70507"/>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Sıralama Sahneleri</a:t>
            </a:r>
            <a:endParaRPr lang="tr-TR" dirty="0"/>
          </a:p>
        </p:txBody>
      </p:sp>
      <p:sp>
        <p:nvSpPr>
          <p:cNvPr id="3" name="2 İçerik Yer Tutucusu"/>
          <p:cNvSpPr>
            <a:spLocks noGrp="1"/>
          </p:cNvSpPr>
          <p:nvPr>
            <p:ph idx="1"/>
          </p:nvPr>
        </p:nvSpPr>
        <p:spPr>
          <a:xfrm>
            <a:off x="457200" y="1600201"/>
            <a:ext cx="8229600" cy="1042982"/>
          </a:xfrm>
        </p:spPr>
        <p:txBody>
          <a:bodyPr>
            <a:normAutofit/>
          </a:bodyPr>
          <a:lstStyle/>
          <a:p>
            <a:r>
              <a:rPr lang="tr-TR" sz="2000" dirty="0" smtClean="0"/>
              <a:t>Blokları sürükleyerek çalışma alanına taşıdıktan sonra Çalıştır butonuna basarak çözümün doğru olup olmadığını kontrol edebilirsiniz. Aşağıdaki resimde doğru blokları ve sıralamayı bulabilirsiniz.</a:t>
            </a:r>
            <a:endParaRPr lang="tr-TR" sz="2000" dirty="0"/>
          </a:p>
        </p:txBody>
      </p:sp>
      <p:pic>
        <p:nvPicPr>
          <p:cNvPr id="35842" name="Picture 2" descr="http://kodlamayabasla.com/wp-content/uploads/2017/01/siralama-sahnesi-2.jpg"/>
          <p:cNvPicPr>
            <a:picLocks noChangeAspect="1" noChangeArrowheads="1"/>
          </p:cNvPicPr>
          <p:nvPr/>
        </p:nvPicPr>
        <p:blipFill>
          <a:blip r:embed="rId2" cstate="print"/>
          <a:srcRect l="1640" r="-1639" b="28409"/>
          <a:stretch>
            <a:fillRect/>
          </a:stretch>
        </p:blipFill>
        <p:spPr bwMode="auto">
          <a:xfrm>
            <a:off x="214282" y="2643182"/>
            <a:ext cx="8715404" cy="3000396"/>
          </a:xfrm>
          <a:prstGeom prst="rect">
            <a:avLst/>
          </a:prstGeom>
          <a:noFill/>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289990" y="30035"/>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507020" y="30035"/>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Sıralama Sahneleri</a:t>
            </a:r>
            <a:endParaRPr lang="tr-TR" dirty="0"/>
          </a:p>
        </p:txBody>
      </p:sp>
      <p:sp>
        <p:nvSpPr>
          <p:cNvPr id="3" name="2 İçerik Yer Tutucusu"/>
          <p:cNvSpPr>
            <a:spLocks noGrp="1"/>
          </p:cNvSpPr>
          <p:nvPr>
            <p:ph idx="1"/>
          </p:nvPr>
        </p:nvSpPr>
        <p:spPr>
          <a:xfrm>
            <a:off x="457200" y="1600201"/>
            <a:ext cx="8229600" cy="971544"/>
          </a:xfrm>
        </p:spPr>
        <p:txBody>
          <a:bodyPr>
            <a:normAutofit lnSpcReduction="10000"/>
          </a:bodyPr>
          <a:lstStyle/>
          <a:p>
            <a:r>
              <a:rPr lang="tr-TR" sz="2000" dirty="0" smtClean="0"/>
              <a:t>Doğru sıralama ve bloklardan sonra ise, aşağıdaki gibi bir ekran gelecek ve kullandığınızı blokların, </a:t>
            </a:r>
            <a:r>
              <a:rPr lang="tr-TR" sz="2000" dirty="0" err="1" smtClean="0"/>
              <a:t>javascript</a:t>
            </a:r>
            <a:r>
              <a:rPr lang="tr-TR" sz="2000" dirty="0" smtClean="0"/>
              <a:t> dilinde hangi satırlara karşılık geldiğini görebilirsiniz.</a:t>
            </a:r>
            <a:endParaRPr lang="tr-TR" sz="2000" dirty="0"/>
          </a:p>
        </p:txBody>
      </p:sp>
      <p:pic>
        <p:nvPicPr>
          <p:cNvPr id="36866" name="Picture 2" descr="http://kodlamayabasla.com/wp-content/uploads/2017/01/siralama-sahnesi-4.jpg"/>
          <p:cNvPicPr>
            <a:picLocks noChangeAspect="1" noChangeArrowheads="1"/>
          </p:cNvPicPr>
          <p:nvPr/>
        </p:nvPicPr>
        <p:blipFill>
          <a:blip r:embed="rId2" cstate="print"/>
          <a:srcRect l="7008" t="6536" r="5278" b="7398"/>
          <a:stretch>
            <a:fillRect/>
          </a:stretch>
        </p:blipFill>
        <p:spPr bwMode="auto">
          <a:xfrm>
            <a:off x="1428728" y="2500306"/>
            <a:ext cx="6143668" cy="4042039"/>
          </a:xfrm>
          <a:prstGeom prst="rect">
            <a:avLst/>
          </a:prstGeom>
          <a:noFill/>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322244" y="35145"/>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539274" y="35145"/>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DERS 2</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2 İçerik Yer Tutucusu"/>
          <p:cNvSpPr>
            <a:spLocks noGrp="1"/>
          </p:cNvSpPr>
          <p:nvPr>
            <p:ph idx="1"/>
          </p:nvPr>
        </p:nvSpPr>
        <p:spPr>
          <a:xfrm>
            <a:off x="500034" y="2000240"/>
            <a:ext cx="8229600" cy="4525963"/>
          </a:xfrm>
        </p:spPr>
        <p:txBody>
          <a:bodyPr>
            <a:normAutofit/>
          </a:bodyPr>
          <a:lstStyle/>
          <a:p>
            <a:pPr>
              <a:buNone/>
            </a:pPr>
            <a:r>
              <a:rPr lang="tr-TR" sz="3000" dirty="0" smtClean="0"/>
              <a:t>		Ders 2 önceden herhangi bir programlama deneyimi olmayan ve okuma-yazma bilen öğrenciler için tasarlanmıştır. Bu derste öğrenciler problem çözmek için programlama yaparken paylaşabilecekleri hikayeler ve </a:t>
            </a:r>
            <a:r>
              <a:rPr lang="tr-TR" sz="3000" dirty="0" err="1" smtClean="0"/>
              <a:t>interaktif</a:t>
            </a:r>
            <a:r>
              <a:rPr lang="tr-TR" sz="3000" dirty="0" smtClean="0"/>
              <a:t> oyun oluşturabilecekler. </a:t>
            </a:r>
            <a:endParaRPr lang="tr-TR" sz="3000" dirty="0"/>
          </a:p>
        </p:txBody>
      </p:sp>
      <p:pic>
        <p:nvPicPr>
          <p:cNvPr id="4"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grpSp>
        <p:nvGrpSpPr>
          <p:cNvPr id="5" name="Grup 4"/>
          <p:cNvGrpSpPr/>
          <p:nvPr/>
        </p:nvGrpSpPr>
        <p:grpSpPr>
          <a:xfrm>
            <a:off x="8301296" y="120670"/>
            <a:ext cx="856675" cy="665116"/>
            <a:chOff x="8373009" y="5229200"/>
            <a:chExt cx="856675" cy="665116"/>
          </a:xfrm>
        </p:grpSpPr>
        <p:pic>
          <p:nvPicPr>
            <p:cNvPr id="6" name="Resim 5">
              <a:hlinkClick r:id="" action="ppaction://hlinkshowjump?jump=nextslide"/>
            </p:cNvPr>
            <p:cNvPicPr>
              <a:picLocks noChangeAspect="1"/>
            </p:cNvPicPr>
            <p:nvPr/>
          </p:nvPicPr>
          <p:blipFill>
            <a:blip r:embed="rId4" cstate="print"/>
            <a:stretch>
              <a:fillRect/>
            </a:stretch>
          </p:blipFill>
          <p:spPr>
            <a:xfrm>
              <a:off x="8373009" y="5229200"/>
              <a:ext cx="713783" cy="665116"/>
            </a:xfrm>
            <a:prstGeom prst="rect">
              <a:avLst/>
            </a:prstGeom>
          </p:spPr>
        </p:pic>
        <p:sp>
          <p:nvSpPr>
            <p:cNvPr id="7" name="Metin kutusu 6">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8" name="Grup 7"/>
          <p:cNvGrpSpPr/>
          <p:nvPr/>
        </p:nvGrpSpPr>
        <p:grpSpPr>
          <a:xfrm>
            <a:off x="7518326" y="120670"/>
            <a:ext cx="843061" cy="665115"/>
            <a:chOff x="7590039" y="5229200"/>
            <a:chExt cx="843061" cy="665115"/>
          </a:xfrm>
        </p:grpSpPr>
        <p:pic>
          <p:nvPicPr>
            <p:cNvPr id="9" name="Resim 8">
              <a:hlinkClick r:id="" action="ppaction://hlinkshowjump?jump=previousslide"/>
            </p:cNvPr>
            <p:cNvPicPr>
              <a:picLocks noChangeAspect="1"/>
            </p:cNvPicPr>
            <p:nvPr/>
          </p:nvPicPr>
          <p:blipFill>
            <a:blip r:embed="rId5" cstate="print"/>
            <a:stretch>
              <a:fillRect/>
            </a:stretch>
          </p:blipFill>
          <p:spPr>
            <a:xfrm flipH="1">
              <a:off x="7590039" y="5229200"/>
              <a:ext cx="782970" cy="665115"/>
            </a:xfrm>
            <a:prstGeom prst="rect">
              <a:avLst/>
            </a:prstGeom>
          </p:spPr>
        </p:pic>
        <p:sp>
          <p:nvSpPr>
            <p:cNvPr id="10" name="Metin kutusu 9">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6" action="ppaction://hlinksldjump"/>
          </p:cNvPr>
          <p:cNvPicPr>
            <a:picLocks noChangeAspect="1"/>
          </p:cNvPicPr>
          <p:nvPr/>
        </p:nvPicPr>
        <p:blipFill>
          <a:blip r:embed="rId7"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Sıralama Sahneleri</a:t>
            </a:r>
            <a:endParaRPr lang="tr-TR" dirty="0"/>
          </a:p>
        </p:txBody>
      </p:sp>
      <p:sp>
        <p:nvSpPr>
          <p:cNvPr id="3" name="2 İçerik Yer Tutucusu"/>
          <p:cNvSpPr>
            <a:spLocks noGrp="1"/>
          </p:cNvSpPr>
          <p:nvPr>
            <p:ph idx="1"/>
          </p:nvPr>
        </p:nvSpPr>
        <p:spPr/>
        <p:txBody>
          <a:bodyPr>
            <a:normAutofit/>
          </a:bodyPr>
          <a:lstStyle/>
          <a:p>
            <a:r>
              <a:rPr lang="tr-TR" sz="2000" b="1" dirty="0" smtClean="0"/>
              <a:t>Sahne 3: Labirent, Sahne 4: Aktör </a:t>
            </a:r>
            <a:r>
              <a:rPr lang="tr-TR" sz="2000" dirty="0" smtClean="0"/>
              <a:t>sıralama konusunu işlemektedir. Ders1 deki gibi bir görüntüsü vardır. Ancak biraz daha zorlaştırılmış halidir.</a:t>
            </a:r>
            <a:endParaRPr lang="tr-TR" sz="2000" dirty="0"/>
          </a:p>
        </p:txBody>
      </p:sp>
      <p:pic>
        <p:nvPicPr>
          <p:cNvPr id="37890" name="Picture 2"/>
          <p:cNvPicPr>
            <a:picLocks noChangeAspect="1" noChangeArrowheads="1"/>
          </p:cNvPicPr>
          <p:nvPr/>
        </p:nvPicPr>
        <p:blipFill>
          <a:blip r:embed="rId2" cstate="print"/>
          <a:srcRect l="8235" t="16601" r="9407" b="21875"/>
          <a:stretch>
            <a:fillRect/>
          </a:stretch>
        </p:blipFill>
        <p:spPr bwMode="auto">
          <a:xfrm>
            <a:off x="357158" y="2643182"/>
            <a:ext cx="8001056" cy="3360443"/>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301296" y="120670"/>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518326" y="120670"/>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Döngüler</a:t>
            </a:r>
            <a:endParaRPr lang="tr-TR" dirty="0"/>
          </a:p>
        </p:txBody>
      </p:sp>
      <p:sp>
        <p:nvSpPr>
          <p:cNvPr id="3" name="2 İçerik Yer Tutucusu"/>
          <p:cNvSpPr>
            <a:spLocks noGrp="1"/>
          </p:cNvSpPr>
          <p:nvPr>
            <p:ph idx="1"/>
          </p:nvPr>
        </p:nvSpPr>
        <p:spPr/>
        <p:txBody>
          <a:bodyPr>
            <a:normAutofit/>
          </a:bodyPr>
          <a:lstStyle/>
          <a:p>
            <a:r>
              <a:rPr lang="tr-TR" sz="2000" b="1" dirty="0" smtClean="0"/>
              <a:t>Sahne 6: Labirent: Döngüler, Sahne 7: Aktör: Döngüler, Sahne 8: Arı: Döngüler </a:t>
            </a:r>
            <a:r>
              <a:rPr lang="tr-TR" sz="2000" dirty="0" smtClean="0"/>
              <a:t>döngülerin işlevlerini anlamak için oluşturulmuştur.</a:t>
            </a:r>
          </a:p>
          <a:p>
            <a:endParaRPr lang="tr-TR" sz="2000" dirty="0"/>
          </a:p>
        </p:txBody>
      </p:sp>
      <p:pic>
        <p:nvPicPr>
          <p:cNvPr id="38914" name="Picture 2"/>
          <p:cNvPicPr>
            <a:picLocks noChangeAspect="1" noChangeArrowheads="1"/>
          </p:cNvPicPr>
          <p:nvPr/>
        </p:nvPicPr>
        <p:blipFill>
          <a:blip r:embed="rId2" cstate="print"/>
          <a:srcRect l="31845" t="30274" r="20388" b="26757"/>
          <a:stretch>
            <a:fillRect/>
          </a:stretch>
        </p:blipFill>
        <p:spPr bwMode="auto">
          <a:xfrm>
            <a:off x="1357290" y="2571744"/>
            <a:ext cx="6215106" cy="3143272"/>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6" name="Grup 5"/>
          <p:cNvGrpSpPr/>
          <p:nvPr/>
        </p:nvGrpSpPr>
        <p:grpSpPr>
          <a:xfrm>
            <a:off x="8301296" y="120670"/>
            <a:ext cx="856675" cy="665116"/>
            <a:chOff x="8373009" y="5229200"/>
            <a:chExt cx="856675" cy="665116"/>
          </a:xfrm>
        </p:grpSpPr>
        <p:pic>
          <p:nvPicPr>
            <p:cNvPr id="7" name="Resim 6">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8" name="Metin kutusu 7">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9" name="Grup 8"/>
          <p:cNvGrpSpPr/>
          <p:nvPr/>
        </p:nvGrpSpPr>
        <p:grpSpPr>
          <a:xfrm>
            <a:off x="7518326" y="120670"/>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2" name="Resim 11">
            <a:hlinkClick r:id="rId7" action="ppaction://hlinksldjump"/>
          </p:cNvPr>
          <p:cNvPicPr>
            <a:picLocks noChangeAspect="1"/>
          </p:cNvPicPr>
          <p:nvPr/>
        </p:nvPicPr>
        <p:blipFill>
          <a:blip r:embed="rId8"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DERS 3</a:t>
            </a:r>
            <a:endParaRPr lang="tr-TR" dirty="0"/>
          </a:p>
        </p:txBody>
      </p:sp>
      <p:sp>
        <p:nvSpPr>
          <p:cNvPr id="3" name="2 İçerik Yer Tutucusu"/>
          <p:cNvSpPr>
            <a:spLocks noGrp="1"/>
          </p:cNvSpPr>
          <p:nvPr>
            <p:ph idx="1"/>
          </p:nvPr>
        </p:nvSpPr>
        <p:spPr>
          <a:xfrm>
            <a:off x="457200" y="1600201"/>
            <a:ext cx="8229600" cy="3845024"/>
          </a:xfrm>
        </p:spPr>
        <p:txBody>
          <a:bodyPr>
            <a:normAutofit/>
          </a:bodyPr>
          <a:lstStyle/>
          <a:p>
            <a:pPr marL="0" indent="0">
              <a:buNone/>
            </a:pPr>
            <a:r>
              <a:rPr lang="tr-TR" sz="3000" dirty="0"/>
              <a:t>Ders 3, Ders 2'yi alan öğrenciler için tasarlanmıştır. Öğrenciler, daha karmaşık sorunlar için esnek çözümler bulmak için önceki derste öğrendikleri programlama konularını daha çok inceleyecekler. Bu dersin sonunda, öğrenciler, herkesle paylaşabilecekleri interaktif hikaye ve oyun oluşturabilecekler. </a:t>
            </a:r>
          </a:p>
        </p:txBody>
      </p:sp>
      <p:pic>
        <p:nvPicPr>
          <p:cNvPr id="4"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grpSp>
        <p:nvGrpSpPr>
          <p:cNvPr id="8" name="Grup 7"/>
          <p:cNvGrpSpPr/>
          <p:nvPr/>
        </p:nvGrpSpPr>
        <p:grpSpPr>
          <a:xfrm>
            <a:off x="8193435" y="120670"/>
            <a:ext cx="843061" cy="665115"/>
            <a:chOff x="7590039" y="5229200"/>
            <a:chExt cx="843061" cy="665115"/>
          </a:xfrm>
        </p:grpSpPr>
        <p:pic>
          <p:nvPicPr>
            <p:cNvPr id="9" name="Resim 8">
              <a:hlinkClick r:id="rId4" action="ppaction://hlinksldjump"/>
            </p:cNvPr>
            <p:cNvPicPr>
              <a:picLocks noChangeAspect="1"/>
            </p:cNvPicPr>
            <p:nvPr/>
          </p:nvPicPr>
          <p:blipFill>
            <a:blip r:embed="rId5" cstate="print"/>
            <a:stretch>
              <a:fillRect/>
            </a:stretch>
          </p:blipFill>
          <p:spPr>
            <a:xfrm flipH="1">
              <a:off x="7590039" y="5229200"/>
              <a:ext cx="782970" cy="665115"/>
            </a:xfrm>
            <a:prstGeom prst="rect">
              <a:avLst/>
            </a:prstGeom>
          </p:spPr>
        </p:pic>
        <p:sp>
          <p:nvSpPr>
            <p:cNvPr id="10" name="Metin kutusu 9">
              <a:hlinkClick r:id="rId4"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6" action="ppaction://hlinksldjump"/>
          </p:cNvPr>
          <p:cNvPicPr>
            <a:picLocks noChangeAspect="1"/>
          </p:cNvPicPr>
          <p:nvPr/>
        </p:nvPicPr>
        <p:blipFill>
          <a:blip r:embed="rId7"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131840" y="1056150"/>
            <a:ext cx="5410944" cy="788674"/>
          </a:xfrm>
        </p:spPr>
        <p:txBody>
          <a:bodyPr>
            <a:normAutofit/>
          </a:bodyPr>
          <a:lstStyle/>
          <a:p>
            <a:pPr marL="0" indent="0">
              <a:buNone/>
            </a:pPr>
            <a:r>
              <a:rPr lang="tr-TR" sz="2000" dirty="0"/>
              <a:t>Daha ö</a:t>
            </a:r>
            <a:r>
              <a:rPr lang="tr-TR" sz="2000" dirty="0" smtClean="0"/>
              <a:t>nceden </a:t>
            </a:r>
            <a:r>
              <a:rPr lang="tr-TR" sz="2000" dirty="0"/>
              <a:t>o</a:t>
            </a:r>
            <a:r>
              <a:rPr lang="tr-TR" sz="2000" dirty="0" smtClean="0"/>
              <a:t>luşturulmuş  ve </a:t>
            </a:r>
            <a:r>
              <a:rPr lang="tr-TR" sz="2000" dirty="0"/>
              <a:t>k</a:t>
            </a:r>
            <a:r>
              <a:rPr lang="tr-TR" sz="2000" dirty="0" smtClean="0"/>
              <a:t>aydedilmiş </a:t>
            </a:r>
            <a:r>
              <a:rPr lang="tr-TR" sz="2000" dirty="0"/>
              <a:t>p</a:t>
            </a:r>
            <a:r>
              <a:rPr lang="tr-TR" sz="2000" dirty="0" smtClean="0"/>
              <a:t>rojeleri </a:t>
            </a:r>
            <a:r>
              <a:rPr lang="tr-TR" sz="2000" dirty="0"/>
              <a:t>t</a:t>
            </a:r>
            <a:r>
              <a:rPr lang="tr-TR" sz="2000" dirty="0" smtClean="0"/>
              <a:t>ürlerine </a:t>
            </a:r>
            <a:r>
              <a:rPr lang="tr-TR" sz="2000" dirty="0"/>
              <a:t>g</a:t>
            </a:r>
            <a:r>
              <a:rPr lang="tr-TR" sz="2000" dirty="0" smtClean="0"/>
              <a:t>öre </a:t>
            </a:r>
            <a:r>
              <a:rPr lang="tr-TR" sz="2000" dirty="0"/>
              <a:t>g</a:t>
            </a:r>
            <a:r>
              <a:rPr lang="tr-TR" sz="2000" dirty="0" smtClean="0"/>
              <a:t>österir</a:t>
            </a:r>
            <a:r>
              <a:rPr lang="tr-TR" sz="2000" dirty="0"/>
              <a:t>.</a:t>
            </a:r>
          </a:p>
          <a:p>
            <a:endParaRPr lang="tr-TR" dirty="0"/>
          </a:p>
        </p:txBody>
      </p:sp>
      <p:pic>
        <p:nvPicPr>
          <p:cNvPr id="4" name="Picture 2"/>
          <p:cNvPicPr>
            <a:picLocks noChangeAspect="1" noChangeArrowheads="1"/>
          </p:cNvPicPr>
          <p:nvPr/>
        </p:nvPicPr>
        <p:blipFill rotWithShape="1">
          <a:blip r:embed="rId2" cstate="print"/>
          <a:srcRect l="15160" t="10646" r="76654" b="84447"/>
          <a:stretch/>
        </p:blipFill>
        <p:spPr bwMode="auto">
          <a:xfrm>
            <a:off x="1259632" y="1124744"/>
            <a:ext cx="1200133" cy="720080"/>
          </a:xfrm>
          <a:prstGeom prst="rect">
            <a:avLst/>
          </a:prstGeom>
          <a:noFill/>
          <a:ln w="9525">
            <a:noFill/>
            <a:miter lim="800000"/>
            <a:headEnd/>
            <a:tailEnd/>
          </a:ln>
          <a:effectLst/>
        </p:spPr>
      </p:pic>
      <p:pic>
        <p:nvPicPr>
          <p:cNvPr id="5" name="Resim 4"/>
          <p:cNvPicPr>
            <a:picLocks noChangeAspect="1"/>
          </p:cNvPicPr>
          <p:nvPr/>
        </p:nvPicPr>
        <p:blipFill rotWithShape="1">
          <a:blip r:embed="rId3" cstate="print"/>
          <a:srcRect l="23151" t="24360" r="27709" b="5556"/>
          <a:stretch/>
        </p:blipFill>
        <p:spPr>
          <a:xfrm>
            <a:off x="1691680" y="2204864"/>
            <a:ext cx="5616624" cy="4506014"/>
          </a:xfrm>
          <a:prstGeom prst="rect">
            <a:avLst/>
          </a:prstGeom>
        </p:spPr>
      </p:pic>
      <p:pic>
        <p:nvPicPr>
          <p:cNvPr id="6"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13" name="Grup 12"/>
          <p:cNvGrpSpPr/>
          <p:nvPr/>
        </p:nvGrpSpPr>
        <p:grpSpPr>
          <a:xfrm>
            <a:off x="8121253" y="120671"/>
            <a:ext cx="843061" cy="665115"/>
            <a:chOff x="7590039" y="5229200"/>
            <a:chExt cx="843061" cy="665115"/>
          </a:xfrm>
        </p:grpSpPr>
        <p:pic>
          <p:nvPicPr>
            <p:cNvPr id="14" name="Resim 13">
              <a:hlinkClick r:id="rId6" action="ppaction://hlinksldjump"/>
            </p:cNvPr>
            <p:cNvPicPr>
              <a:picLocks noChangeAspect="1"/>
            </p:cNvPicPr>
            <p:nvPr/>
          </p:nvPicPr>
          <p:blipFill>
            <a:blip r:embed="rId7" cstate="print"/>
            <a:stretch>
              <a:fillRect/>
            </a:stretch>
          </p:blipFill>
          <p:spPr>
            <a:xfrm flipH="1">
              <a:off x="7590039" y="5229200"/>
              <a:ext cx="782970" cy="665115"/>
            </a:xfrm>
            <a:prstGeom prst="rect">
              <a:avLst/>
            </a:prstGeom>
          </p:spPr>
        </p:pic>
        <p:sp>
          <p:nvSpPr>
            <p:cNvPr id="15" name="Metin kutusu 14">
              <a:hlinkClick r:id="rId6"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9" name="Resim 8">
            <a:hlinkClick r:id="rId8" action="ppaction://hlinksldjump"/>
          </p:cNvPr>
          <p:cNvPicPr>
            <a:picLocks noChangeAspect="1"/>
          </p:cNvPicPr>
          <p:nvPr/>
        </p:nvPicPr>
        <p:blipFill>
          <a:blip r:embed="rId9"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3749229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2" cstate="print"/>
          <a:srcRect l="13703" t="13440" r="39047" b="41202"/>
          <a:stretch/>
        </p:blipFill>
        <p:spPr>
          <a:xfrm>
            <a:off x="827584" y="1700808"/>
            <a:ext cx="7200800" cy="3888431"/>
          </a:xfrm>
          <a:prstGeom prst="rect">
            <a:avLst/>
          </a:prstGeom>
        </p:spPr>
      </p:pic>
      <p:pic>
        <p:nvPicPr>
          <p:cNvPr id="5" name="Picture 2"/>
          <p:cNvPicPr>
            <a:picLocks noChangeAspect="1" noChangeArrowheads="1"/>
          </p:cNvPicPr>
          <p:nvPr/>
        </p:nvPicPr>
        <p:blipFill rotWithShape="1">
          <a:blip r:embed="rId3" cstate="print"/>
          <a:srcRect l="86387" t="10646" r="5426" b="84447"/>
          <a:stretch/>
        </p:blipFill>
        <p:spPr bwMode="auto">
          <a:xfrm>
            <a:off x="1043608" y="692696"/>
            <a:ext cx="1080120" cy="648072"/>
          </a:xfrm>
          <a:prstGeom prst="rect">
            <a:avLst/>
          </a:prstGeom>
          <a:noFill/>
          <a:ln w="9525">
            <a:noFill/>
            <a:miter lim="800000"/>
            <a:headEnd/>
            <a:tailEnd/>
          </a:ln>
          <a:effectLst/>
        </p:spPr>
      </p:pic>
      <p:sp>
        <p:nvSpPr>
          <p:cNvPr id="7" name="Metin kutusu 6"/>
          <p:cNvSpPr txBox="1"/>
          <p:nvPr/>
        </p:nvSpPr>
        <p:spPr>
          <a:xfrm>
            <a:off x="2267744" y="832066"/>
            <a:ext cx="3969676" cy="369332"/>
          </a:xfrm>
          <a:prstGeom prst="rect">
            <a:avLst/>
          </a:prstGeom>
          <a:noFill/>
        </p:spPr>
        <p:txBody>
          <a:bodyPr wrap="none" rtlCol="0">
            <a:spAutoFit/>
          </a:bodyPr>
          <a:lstStyle/>
          <a:p>
            <a:r>
              <a:rPr lang="tr-TR" dirty="0" smtClean="0"/>
              <a:t>Code.org da oturum açmak için kullanılır.</a:t>
            </a:r>
            <a:endParaRPr lang="tr-TR" dirty="0"/>
          </a:p>
        </p:txBody>
      </p:sp>
      <p:pic>
        <p:nvPicPr>
          <p:cNvPr id="6"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14" name="Grup 13"/>
          <p:cNvGrpSpPr/>
          <p:nvPr/>
        </p:nvGrpSpPr>
        <p:grpSpPr>
          <a:xfrm>
            <a:off x="8121253" y="120671"/>
            <a:ext cx="843061" cy="665115"/>
            <a:chOff x="7590039" y="5229200"/>
            <a:chExt cx="843061" cy="665115"/>
          </a:xfrm>
        </p:grpSpPr>
        <p:pic>
          <p:nvPicPr>
            <p:cNvPr id="15" name="Resim 14">
              <a:hlinkClick r:id="rId6" action="ppaction://hlinksldjump"/>
            </p:cNvPr>
            <p:cNvPicPr>
              <a:picLocks noChangeAspect="1"/>
            </p:cNvPicPr>
            <p:nvPr/>
          </p:nvPicPr>
          <p:blipFill>
            <a:blip r:embed="rId7" cstate="print"/>
            <a:stretch>
              <a:fillRect/>
            </a:stretch>
          </p:blipFill>
          <p:spPr>
            <a:xfrm flipH="1">
              <a:off x="7590039" y="5229200"/>
              <a:ext cx="782970" cy="665115"/>
            </a:xfrm>
            <a:prstGeom prst="rect">
              <a:avLst/>
            </a:prstGeom>
          </p:spPr>
        </p:pic>
        <p:sp>
          <p:nvSpPr>
            <p:cNvPr id="16" name="Metin kutusu 15">
              <a:hlinkClick r:id="rId6"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9" name="Resim 8">
            <a:hlinkClick r:id="rId8" action="ppaction://hlinksldjump"/>
          </p:cNvPr>
          <p:cNvPicPr>
            <a:picLocks noChangeAspect="1"/>
          </p:cNvPicPr>
          <p:nvPr/>
        </p:nvPicPr>
        <p:blipFill>
          <a:blip r:embed="rId9"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128705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2000241"/>
            <a:ext cx="8229600" cy="4357717"/>
          </a:xfrm>
        </p:spPr>
        <p:txBody>
          <a:bodyPr>
            <a:normAutofit/>
          </a:bodyPr>
          <a:lstStyle/>
          <a:p>
            <a:pPr>
              <a:buNone/>
            </a:pPr>
            <a:r>
              <a:rPr lang="tr-TR" dirty="0" smtClean="0"/>
              <a:t>		</a:t>
            </a:r>
            <a:r>
              <a:rPr lang="tr-TR" b="1" dirty="0" err="1" smtClean="0"/>
              <a:t>Blockly</a:t>
            </a:r>
            <a:r>
              <a:rPr lang="tr-TR" b="1" dirty="0" smtClean="0"/>
              <a:t> </a:t>
            </a:r>
            <a:r>
              <a:rPr lang="tr-TR" b="1" dirty="0" err="1" smtClean="0"/>
              <a:t>Games</a:t>
            </a:r>
            <a:r>
              <a:rPr lang="tr-TR" b="1" dirty="0" smtClean="0"/>
              <a:t>, </a:t>
            </a:r>
            <a:r>
              <a:rPr lang="tr-TR" dirty="0" smtClean="0"/>
              <a:t>programlamayı öğreten bir dizi eğitici oyundur. Daha önceden hiç deneyimin yoksa bu oyunlar tam sana göre.</a:t>
            </a:r>
          </a:p>
          <a:p>
            <a:pPr>
              <a:buNone/>
            </a:pPr>
            <a:endParaRPr lang="tr-TR" dirty="0" smtClean="0"/>
          </a:p>
          <a:p>
            <a:pPr>
              <a:buNone/>
            </a:pPr>
            <a:r>
              <a:rPr lang="tr-TR" dirty="0" smtClean="0"/>
              <a:t>		</a:t>
            </a:r>
            <a:r>
              <a:rPr lang="tr-TR" b="1" dirty="0" err="1" smtClean="0"/>
              <a:t>Blockly</a:t>
            </a:r>
            <a:r>
              <a:rPr lang="tr-TR" b="1" dirty="0" smtClean="0"/>
              <a:t> Games, </a:t>
            </a:r>
            <a:r>
              <a:rPr lang="tr-TR" dirty="0" smtClean="0"/>
              <a:t>geleceğin programcılarını teşvik etmek için </a:t>
            </a:r>
            <a:r>
              <a:rPr lang="tr-TR" u="sng" dirty="0" smtClean="0"/>
              <a:t>Google</a:t>
            </a:r>
            <a:r>
              <a:rPr lang="tr-TR" dirty="0" smtClean="0"/>
              <a:t> tarafından yürütülen bir projedir.</a:t>
            </a:r>
            <a:endParaRPr lang="tr-TR" dirty="0"/>
          </a:p>
        </p:txBody>
      </p:sp>
      <p:pic>
        <p:nvPicPr>
          <p:cNvPr id="4" name="Picture 2"/>
          <p:cNvPicPr>
            <a:picLocks noChangeAspect="1" noChangeArrowheads="1"/>
          </p:cNvPicPr>
          <p:nvPr/>
        </p:nvPicPr>
        <p:blipFill>
          <a:blip r:embed="rId3" cstate="print"/>
          <a:srcRect l="38434" t="13672" r="36859" b="80469"/>
          <a:stretch>
            <a:fillRect/>
          </a:stretch>
        </p:blipFill>
        <p:spPr bwMode="auto">
          <a:xfrm>
            <a:off x="0" y="0"/>
            <a:ext cx="9144000" cy="1200154"/>
          </a:xfrm>
          <a:prstGeom prst="rect">
            <a:avLst/>
          </a:prstGeom>
          <a:ln>
            <a:noFill/>
          </a:ln>
          <a:effectLst>
            <a:outerShdw blurRad="292100" dist="139700" dir="2700000" algn="tl" rotWithShape="0">
              <a:srgbClr val="333333">
                <a:alpha val="65000"/>
              </a:srgbClr>
            </a:outerShdw>
          </a:effectLst>
        </p:spPr>
      </p:pic>
      <p:sp>
        <p:nvSpPr>
          <p:cNvPr id="8" name="7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Metin kutusu"/>
          <p:cNvSpPr txBox="1"/>
          <p:nvPr/>
        </p:nvSpPr>
        <p:spPr>
          <a:xfrm>
            <a:off x="1142976" y="6215082"/>
            <a:ext cx="6681316" cy="400110"/>
          </a:xfrm>
          <a:prstGeom prst="rect">
            <a:avLst/>
          </a:prstGeom>
          <a:noFill/>
        </p:spPr>
        <p:txBody>
          <a:bodyPr wrap="none" rtlCol="0">
            <a:spAutoFit/>
          </a:bodyPr>
          <a:lstStyle/>
          <a:p>
            <a:r>
              <a:rPr lang="tr-TR" sz="2000" b="1" dirty="0" err="1" smtClean="0">
                <a:effectLst>
                  <a:outerShdw blurRad="38100" dist="38100" dir="2700000" algn="tl">
                    <a:srgbClr val="000000">
                      <a:alpha val="43137"/>
                    </a:srgbClr>
                  </a:outerShdw>
                </a:effectLst>
              </a:rPr>
              <a:t>Blockly</a:t>
            </a:r>
            <a:r>
              <a:rPr lang="tr-TR" sz="2000" b="1" dirty="0" smtClean="0">
                <a:effectLst>
                  <a:outerShdw blurRad="38100" dist="38100" dir="2700000" algn="tl">
                    <a:srgbClr val="000000">
                      <a:alpha val="43137"/>
                    </a:srgbClr>
                  </a:outerShdw>
                </a:effectLst>
              </a:rPr>
              <a:t> </a:t>
            </a:r>
            <a:r>
              <a:rPr lang="tr-TR" sz="2000" b="1" dirty="0" err="1" smtClean="0">
                <a:effectLst>
                  <a:outerShdw blurRad="38100" dist="38100" dir="2700000" algn="tl">
                    <a:srgbClr val="000000">
                      <a:alpha val="43137"/>
                    </a:srgbClr>
                  </a:outerShdw>
                </a:effectLst>
              </a:rPr>
              <a:t>Games</a:t>
            </a:r>
            <a:r>
              <a:rPr lang="tr-TR" sz="2000" b="1" dirty="0" smtClean="0">
                <a:effectLst>
                  <a:outerShdw blurRad="38100" dist="38100" dir="2700000" algn="tl">
                    <a:srgbClr val="000000">
                      <a:alpha val="43137"/>
                    </a:srgbClr>
                  </a:outerShdw>
                </a:effectLst>
              </a:rPr>
              <a:t> için </a:t>
            </a:r>
            <a:r>
              <a:rPr lang="tr-TR" sz="2000" b="1" dirty="0" smtClean="0">
                <a:effectLst>
                  <a:outerShdw blurRad="38100" dist="38100" dir="2700000" algn="tl">
                    <a:srgbClr val="000000">
                      <a:alpha val="43137"/>
                    </a:srgbClr>
                  </a:outerShdw>
                </a:effectLst>
                <a:hlinkClick r:id="rId4"/>
              </a:rPr>
              <a:t>http://kod.</a:t>
            </a:r>
            <a:r>
              <a:rPr lang="tr-TR" sz="2000" b="1" dirty="0" err="1" smtClean="0">
                <a:effectLst>
                  <a:outerShdw blurRad="38100" dist="38100" dir="2700000" algn="tl">
                    <a:srgbClr val="000000">
                      <a:alpha val="43137"/>
                    </a:srgbClr>
                  </a:outerShdw>
                </a:effectLst>
                <a:hlinkClick r:id="rId4"/>
              </a:rPr>
              <a:t>eba</a:t>
            </a:r>
            <a:r>
              <a:rPr lang="tr-TR" sz="2000" b="1" dirty="0" smtClean="0">
                <a:effectLst>
                  <a:outerShdw blurRad="38100" dist="38100" dir="2700000" algn="tl">
                    <a:srgbClr val="000000">
                      <a:alpha val="43137"/>
                    </a:srgbClr>
                  </a:outerShdw>
                </a:effectLst>
                <a:hlinkClick r:id="rId4"/>
              </a:rPr>
              <a:t>.gov.tr/tr/</a:t>
            </a:r>
            <a:r>
              <a:rPr lang="tr-TR" sz="2000" b="1" dirty="0" err="1" smtClean="0">
                <a:effectLst>
                  <a:outerShdw blurRad="38100" dist="38100" dir="2700000" algn="tl">
                    <a:srgbClr val="000000">
                      <a:alpha val="43137"/>
                    </a:srgbClr>
                  </a:outerShdw>
                </a:effectLst>
                <a:hlinkClick r:id="rId4"/>
              </a:rPr>
              <a:t>index</a:t>
            </a:r>
            <a:r>
              <a:rPr lang="tr-TR" sz="2000" b="1" dirty="0" smtClean="0">
                <a:effectLst>
                  <a:outerShdw blurRad="38100" dist="38100" dir="2700000" algn="tl">
                    <a:srgbClr val="000000">
                      <a:alpha val="43137"/>
                    </a:srgbClr>
                  </a:outerShdw>
                </a:effectLst>
                <a:hlinkClick r:id="rId4"/>
              </a:rPr>
              <a:t>.html</a:t>
            </a:r>
            <a:r>
              <a:rPr lang="tr-TR" sz="2000" b="1" dirty="0" smtClean="0">
                <a:effectLst>
                  <a:outerShdw blurRad="38100" dist="38100" dir="2700000" algn="tl">
                    <a:srgbClr val="000000">
                      <a:alpha val="43137"/>
                    </a:srgbClr>
                  </a:outerShdw>
                </a:effectLst>
              </a:rPr>
              <a:t>  tıkla.</a:t>
            </a:r>
            <a:endParaRPr lang="tr-TR" sz="2000" b="1" dirty="0">
              <a:effectLst>
                <a:outerShdw blurRad="38100" dist="38100" dir="2700000" algn="tl">
                  <a:srgbClr val="000000">
                    <a:alpha val="43137"/>
                  </a:srgbClr>
                </a:outerShdw>
              </a:effectLst>
            </a:endParaRPr>
          </a:p>
        </p:txBody>
      </p:sp>
      <p:pic>
        <p:nvPicPr>
          <p:cNvPr id="10" name="Picture 10" descr="scratch PNG ile ilgili görsel sonucu">
            <a:hlinkClick r:id="rId5"/>
          </p:cNvPr>
          <p:cNvPicPr>
            <a:picLocks noChangeAspect="1" noChangeArrowheads="1"/>
          </p:cNvPicPr>
          <p:nvPr/>
        </p:nvPicPr>
        <p:blipFill>
          <a:blip r:embed="rId6" cstate="print"/>
          <a:srcRect/>
          <a:stretch>
            <a:fillRect/>
          </a:stretch>
        </p:blipFill>
        <p:spPr bwMode="auto">
          <a:xfrm>
            <a:off x="428596" y="5919832"/>
            <a:ext cx="802708" cy="866754"/>
          </a:xfrm>
          <a:prstGeom prst="rect">
            <a:avLst/>
          </a:prstGeom>
          <a:noFill/>
        </p:spPr>
      </p:pic>
      <p:pic>
        <p:nvPicPr>
          <p:cNvPr id="7" name="Picture 2" descr="anasayfa ile ilgili görsel sonucu">
            <a:hlinkClick r:id="rId7" action="ppaction://hlinksldjump"/>
          </p:cNvPr>
          <p:cNvPicPr>
            <a:picLocks noChangeAspect="1" noChangeArrowheads="1"/>
          </p:cNvPicPr>
          <p:nvPr/>
        </p:nvPicPr>
        <p:blipFill>
          <a:blip r:embed="rId8" cstate="print"/>
          <a:srcRect/>
          <a:stretch>
            <a:fillRect/>
          </a:stretch>
        </p:blipFill>
        <p:spPr bwMode="auto">
          <a:xfrm>
            <a:off x="0" y="-27384"/>
            <a:ext cx="785786" cy="785786"/>
          </a:xfrm>
          <a:prstGeom prst="rect">
            <a:avLst/>
          </a:prstGeom>
          <a:noFill/>
        </p:spPr>
      </p:pic>
      <p:sp>
        <p:nvSpPr>
          <p:cNvPr id="5" name="AutoShape 4" descr="next button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grpSp>
        <p:nvGrpSpPr>
          <p:cNvPr id="14" name="Grup 13"/>
          <p:cNvGrpSpPr/>
          <p:nvPr/>
        </p:nvGrpSpPr>
        <p:grpSpPr>
          <a:xfrm>
            <a:off x="8373009" y="5229200"/>
            <a:ext cx="856675" cy="665116"/>
            <a:chOff x="8373009" y="5229200"/>
            <a:chExt cx="856675" cy="665116"/>
          </a:xfrm>
        </p:grpSpPr>
        <p:pic>
          <p:nvPicPr>
            <p:cNvPr id="6" name="Resim 5">
              <a:hlinkClick r:id="" action="ppaction://hlinkshowjump?jump=nextslide"/>
            </p:cNvPr>
            <p:cNvPicPr>
              <a:picLocks noChangeAspect="1"/>
            </p:cNvPicPr>
            <p:nvPr/>
          </p:nvPicPr>
          <p:blipFill>
            <a:blip r:embed="rId9" cstate="print"/>
            <a:stretch>
              <a:fillRect/>
            </a:stretch>
          </p:blipFill>
          <p:spPr>
            <a:xfrm>
              <a:off x="8373009" y="5229200"/>
              <a:ext cx="713783" cy="665116"/>
            </a:xfrm>
            <a:prstGeom prst="rect">
              <a:avLst/>
            </a:prstGeom>
          </p:spPr>
        </p:pic>
        <p:sp>
          <p:nvSpPr>
            <p:cNvPr id="12" name="Metin kutusu 11">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6" name="Grup 15"/>
          <p:cNvGrpSpPr/>
          <p:nvPr/>
        </p:nvGrpSpPr>
        <p:grpSpPr>
          <a:xfrm>
            <a:off x="7590039" y="5229200"/>
            <a:ext cx="843061" cy="665115"/>
            <a:chOff x="7590039" y="5229200"/>
            <a:chExt cx="843061" cy="665115"/>
          </a:xfrm>
        </p:grpSpPr>
        <p:pic>
          <p:nvPicPr>
            <p:cNvPr id="13" name="Resim 12">
              <a:hlinkClick r:id="" action="ppaction://hlinkshowjump?jump=previousslide"/>
            </p:cNvPr>
            <p:cNvPicPr>
              <a:picLocks noChangeAspect="1"/>
            </p:cNvPicPr>
            <p:nvPr/>
          </p:nvPicPr>
          <p:blipFill>
            <a:blip r:embed="rId10" cstate="print"/>
            <a:stretch>
              <a:fillRect/>
            </a:stretch>
          </p:blipFill>
          <p:spPr>
            <a:xfrm flipH="1">
              <a:off x="7590039" y="5229200"/>
              <a:ext cx="782970" cy="665115"/>
            </a:xfrm>
            <a:prstGeom prst="rect">
              <a:avLst/>
            </a:prstGeom>
          </p:spPr>
        </p:pic>
        <p:sp>
          <p:nvSpPr>
            <p:cNvPr id="15" name="Metin kutusu 14">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7" name="Resim 16">
            <a:hlinkClick r:id="rId11" action="ppaction://hlinksldjump"/>
          </p:cNvPr>
          <p:cNvPicPr>
            <a:picLocks noChangeAspect="1"/>
          </p:cNvPicPr>
          <p:nvPr/>
        </p:nvPicPr>
        <p:blipFill>
          <a:blip r:embed="rId12" cstate="print"/>
          <a:stretch>
            <a:fillRect/>
          </a:stretch>
        </p:blipFill>
        <p:spPr>
          <a:xfrm>
            <a:off x="72945" y="1242841"/>
            <a:ext cx="610623" cy="457967"/>
          </a:xfrm>
          <a:prstGeom prst="rect">
            <a:avLst/>
          </a:prstGeom>
          <a:ln>
            <a:noFill/>
          </a:ln>
          <a:effectLst>
            <a:outerShdw blurRad="190500" algn="tl" rotWithShape="0">
              <a:srgbClr val="000000">
                <a:alpha val="70000"/>
              </a:srgbClr>
            </a:outerShdw>
          </a:effectLst>
        </p:spPr>
      </p:pic>
      <p:cxnSp>
        <p:nvCxnSpPr>
          <p:cNvPr id="18" name="11 Düz Ok Bağlayıcısı"/>
          <p:cNvCxnSpPr/>
          <p:nvPr/>
        </p:nvCxnSpPr>
        <p:spPr>
          <a:xfrm flipV="1">
            <a:off x="680790" y="1392050"/>
            <a:ext cx="500066" cy="714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9" name="12 Metin kutusu"/>
          <p:cNvSpPr txBox="1"/>
          <p:nvPr/>
        </p:nvSpPr>
        <p:spPr>
          <a:xfrm>
            <a:off x="1106931" y="1235168"/>
            <a:ext cx="4455130" cy="369332"/>
          </a:xfrm>
          <a:prstGeom prst="rect">
            <a:avLst/>
          </a:prstGeom>
          <a:noFill/>
        </p:spPr>
        <p:txBody>
          <a:bodyPr wrap="none" rtlCol="0">
            <a:spAutoFit/>
          </a:bodyPr>
          <a:lstStyle/>
          <a:p>
            <a:r>
              <a:rPr lang="tr-TR" b="1" dirty="0" smtClean="0">
                <a:effectLst>
                  <a:outerShdw blurRad="38100" dist="38100" dir="2700000" algn="tl">
                    <a:srgbClr val="000000">
                      <a:alpha val="43137"/>
                    </a:srgbClr>
                  </a:outerShdw>
                </a:effectLst>
              </a:rPr>
              <a:t>Bu Resme Tıklarsan Buraya Geri Dönebilirsin.</a:t>
            </a:r>
            <a:endParaRPr lang="tr-TR"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267744" y="764704"/>
            <a:ext cx="6192688" cy="648072"/>
          </a:xfrm>
        </p:spPr>
        <p:txBody>
          <a:bodyPr>
            <a:normAutofit/>
          </a:bodyPr>
          <a:lstStyle/>
          <a:p>
            <a:pPr marL="0" indent="0">
              <a:buNone/>
            </a:pPr>
            <a:r>
              <a:rPr lang="tr-TR" sz="2000" dirty="0"/>
              <a:t>Hata </a:t>
            </a:r>
            <a:r>
              <a:rPr lang="tr-TR" sz="2000" dirty="0" smtClean="0"/>
              <a:t>bildirmek veya yardım </a:t>
            </a:r>
            <a:r>
              <a:rPr lang="tr-TR" sz="2000" dirty="0"/>
              <a:t>ve d</a:t>
            </a:r>
            <a:r>
              <a:rPr lang="tr-TR" sz="2000" dirty="0" smtClean="0"/>
              <a:t>estek almak </a:t>
            </a:r>
            <a:r>
              <a:rPr lang="tr-TR" sz="2000" dirty="0"/>
              <a:t>i</a:t>
            </a:r>
            <a:r>
              <a:rPr lang="tr-TR" sz="2000" dirty="0" smtClean="0"/>
              <a:t>çin </a:t>
            </a:r>
            <a:r>
              <a:rPr lang="tr-TR" sz="2000" dirty="0"/>
              <a:t>k</a:t>
            </a:r>
            <a:r>
              <a:rPr lang="tr-TR" sz="2000" dirty="0" smtClean="0"/>
              <a:t>ullanılır</a:t>
            </a:r>
            <a:r>
              <a:rPr lang="tr-TR" sz="2000" dirty="0"/>
              <a:t>.</a:t>
            </a:r>
          </a:p>
          <a:p>
            <a:endParaRPr lang="tr-TR" sz="2000" dirty="0"/>
          </a:p>
        </p:txBody>
      </p:sp>
      <p:pic>
        <p:nvPicPr>
          <p:cNvPr id="4" name="Picture 2"/>
          <p:cNvPicPr>
            <a:picLocks noChangeAspect="1" noChangeArrowheads="1"/>
          </p:cNvPicPr>
          <p:nvPr/>
        </p:nvPicPr>
        <p:blipFill rotWithShape="1">
          <a:blip r:embed="rId2" cstate="print"/>
          <a:srcRect l="94573" t="10646" r="1333" b="84447"/>
          <a:stretch/>
        </p:blipFill>
        <p:spPr bwMode="auto">
          <a:xfrm>
            <a:off x="971600" y="764704"/>
            <a:ext cx="648072" cy="777686"/>
          </a:xfrm>
          <a:prstGeom prst="rect">
            <a:avLst/>
          </a:prstGeom>
          <a:noFill/>
          <a:ln w="9525">
            <a:noFill/>
            <a:miter lim="800000"/>
            <a:headEnd/>
            <a:tailEnd/>
          </a:ln>
          <a:effectLst/>
        </p:spPr>
      </p:pic>
      <p:pic>
        <p:nvPicPr>
          <p:cNvPr id="2" name="Resim 1"/>
          <p:cNvPicPr>
            <a:picLocks noChangeAspect="1"/>
          </p:cNvPicPr>
          <p:nvPr/>
        </p:nvPicPr>
        <p:blipFill rotWithShape="1">
          <a:blip r:embed="rId3" cstate="print"/>
          <a:srcRect l="21519" t="19990" r="39131" b="9081"/>
          <a:stretch/>
        </p:blipFill>
        <p:spPr>
          <a:xfrm>
            <a:off x="19177" y="1772816"/>
            <a:ext cx="4608512" cy="4752528"/>
          </a:xfrm>
          <a:prstGeom prst="rect">
            <a:avLst/>
          </a:prstGeom>
        </p:spPr>
      </p:pic>
      <p:pic>
        <p:nvPicPr>
          <p:cNvPr id="5" name="Resim 4"/>
          <p:cNvPicPr>
            <a:picLocks noChangeAspect="1"/>
          </p:cNvPicPr>
          <p:nvPr/>
        </p:nvPicPr>
        <p:blipFill rotWithShape="1">
          <a:blip r:embed="rId4" cstate="print"/>
          <a:srcRect l="33548" t="13440" r="32432" b="17240"/>
          <a:stretch/>
        </p:blipFill>
        <p:spPr>
          <a:xfrm>
            <a:off x="4627689" y="1772816"/>
            <a:ext cx="4516311" cy="5085184"/>
          </a:xfrm>
          <a:prstGeom prst="rect">
            <a:avLst/>
          </a:prstGeom>
        </p:spPr>
      </p:pic>
      <p:pic>
        <p:nvPicPr>
          <p:cNvPr id="6"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3" name="Grup 12"/>
          <p:cNvGrpSpPr/>
          <p:nvPr/>
        </p:nvGrpSpPr>
        <p:grpSpPr>
          <a:xfrm>
            <a:off x="8193435" y="120671"/>
            <a:ext cx="843061" cy="665115"/>
            <a:chOff x="7590039" y="5229200"/>
            <a:chExt cx="843061" cy="665115"/>
          </a:xfrm>
        </p:grpSpPr>
        <p:pic>
          <p:nvPicPr>
            <p:cNvPr id="14" name="Resim 13">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5" name="Metin kutusu 14">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0" name="Resim 9">
            <a:hlinkClick r:id="rId9" action="ppaction://hlinksldjump"/>
          </p:cNvPr>
          <p:cNvPicPr>
            <a:picLocks noChangeAspect="1"/>
          </p:cNvPicPr>
          <p:nvPr/>
        </p:nvPicPr>
        <p:blipFill>
          <a:blip r:embed="rId10" cstate="print"/>
          <a:stretch>
            <a:fillRect/>
          </a:stretch>
        </p:blipFill>
        <p:spPr>
          <a:xfrm>
            <a:off x="865043" y="94084"/>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6918834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1627174"/>
            <a:ext cx="8229600" cy="1328734"/>
          </a:xfrm>
        </p:spPr>
        <p:txBody>
          <a:bodyPr>
            <a:normAutofit fontScale="92500" lnSpcReduction="10000"/>
          </a:bodyPr>
          <a:lstStyle/>
          <a:p>
            <a:pPr>
              <a:buNone/>
            </a:pPr>
            <a:r>
              <a:rPr lang="tr-TR" dirty="0" smtClean="0"/>
              <a:t>		</a:t>
            </a:r>
            <a:r>
              <a:rPr lang="tr-TR" dirty="0" err="1" smtClean="0"/>
              <a:t>Scratch</a:t>
            </a:r>
            <a:r>
              <a:rPr lang="tr-TR" dirty="0" smtClean="0"/>
              <a:t> programı online(çevrimiçi) ve offline(çevrimdışı) olarak 2 farklı şekilde çalıştırılabilir. </a:t>
            </a:r>
            <a:endParaRPr lang="tr-TR" dirty="0"/>
          </a:p>
        </p:txBody>
      </p:sp>
      <p:pic>
        <p:nvPicPr>
          <p:cNvPr id="4" name="Picture 7" descr="scratch ile ilgili görsel sonucu"/>
          <p:cNvPicPr>
            <a:picLocks noChangeAspect="1" noChangeArrowheads="1"/>
          </p:cNvPicPr>
          <p:nvPr/>
        </p:nvPicPr>
        <p:blipFill>
          <a:blip r:embed="rId2" cstate="print"/>
          <a:srcRect/>
          <a:stretch>
            <a:fillRect/>
          </a:stretch>
        </p:blipFill>
        <p:spPr bwMode="auto">
          <a:xfrm>
            <a:off x="2071670" y="0"/>
            <a:ext cx="4873479" cy="1638294"/>
          </a:xfrm>
          <a:prstGeom prst="rect">
            <a:avLst/>
          </a:prstGeom>
          <a:noFill/>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pic>
        <p:nvPicPr>
          <p:cNvPr id="22532" name="Picture 4" descr="ONLİNE OFFLİNE ile ilgili görsel sonucu">
            <a:hlinkClick r:id="rId5" action="ppaction://hlinksldjump"/>
          </p:cNvPr>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4" t="1" r="50194" b="-2063"/>
          <a:stretch/>
        </p:blipFill>
        <p:spPr bwMode="auto">
          <a:xfrm>
            <a:off x="1846244" y="2777876"/>
            <a:ext cx="2015646" cy="2547058"/>
          </a:xfrm>
          <a:prstGeom prst="rect">
            <a:avLst/>
          </a:prstGeom>
          <a:noFill/>
          <a:extLst>
            <a:ext uri="{909E8E84-426E-40DD-AFC4-6F175D3DCCD1}">
              <a14:hiddenFill xmlns:a14="http://schemas.microsoft.com/office/drawing/2010/main" xmlns="">
                <a:solidFill>
                  <a:srgbClr val="FFFFFF"/>
                </a:solidFill>
              </a14:hiddenFill>
            </a:ext>
          </a:extLst>
        </p:spPr>
      </p:pic>
      <p:pic>
        <p:nvPicPr>
          <p:cNvPr id="22534" name="Picture 6" descr="ONLİNE OFFLİNE ile ilgili görsel sonucu">
            <a:hlinkClick r:id="rId7" action="ppaction://hlinksldjump"/>
          </p:cNvPr>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49806" r="-4949" b="1895"/>
          <a:stretch/>
        </p:blipFill>
        <p:spPr bwMode="auto">
          <a:xfrm>
            <a:off x="4626191" y="2757470"/>
            <a:ext cx="2232248" cy="244827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5 Dikdörtgen"/>
          <p:cNvSpPr/>
          <p:nvPr/>
        </p:nvSpPr>
        <p:spPr>
          <a:xfrm>
            <a:off x="0" y="5857868"/>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6 Metin kutusu"/>
          <p:cNvSpPr txBox="1"/>
          <p:nvPr/>
        </p:nvSpPr>
        <p:spPr>
          <a:xfrm>
            <a:off x="2588703" y="6081692"/>
            <a:ext cx="3333028" cy="400110"/>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İkisinden birinin üzerine tıkla.</a:t>
            </a:r>
            <a:endParaRPr lang="tr-TR" sz="2000" b="1" dirty="0">
              <a:effectLst>
                <a:outerShdw blurRad="38100" dist="38100" dir="2700000" algn="tl">
                  <a:srgbClr val="000000">
                    <a:alpha val="43137"/>
                  </a:srgbClr>
                </a:outerShdw>
              </a:effectLst>
            </a:endParaRPr>
          </a:p>
        </p:txBody>
      </p:sp>
      <p:pic>
        <p:nvPicPr>
          <p:cNvPr id="16" name="Picture 10" descr="scratch PNG ile ilgili görsel sonucu">
            <a:hlinkClick r:id="rId8"/>
          </p:cNvPr>
          <p:cNvPicPr>
            <a:picLocks noChangeAspect="1" noChangeArrowheads="1"/>
          </p:cNvPicPr>
          <p:nvPr/>
        </p:nvPicPr>
        <p:blipFill>
          <a:blip r:embed="rId9" cstate="print"/>
          <a:srcRect/>
          <a:stretch>
            <a:fillRect/>
          </a:stretch>
        </p:blipFill>
        <p:spPr bwMode="auto">
          <a:xfrm>
            <a:off x="1821161" y="5848370"/>
            <a:ext cx="802708" cy="866754"/>
          </a:xfrm>
          <a:prstGeom prst="rect">
            <a:avLst/>
          </a:prstGeom>
          <a:noFill/>
        </p:spPr>
      </p:pic>
      <p:pic>
        <p:nvPicPr>
          <p:cNvPr id="1026" name="Picture 2" descr="scratch ile ilgili görsel sonucu">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554718" y="5203727"/>
            <a:ext cx="1020770" cy="387674"/>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1" name="11 Düz Ok Bağlayıcısı"/>
          <p:cNvCxnSpPr/>
          <p:nvPr/>
        </p:nvCxnSpPr>
        <p:spPr>
          <a:xfrm flipV="1">
            <a:off x="2514876" y="5326135"/>
            <a:ext cx="500066" cy="714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2" name="12 Metin kutusu"/>
          <p:cNvSpPr txBox="1"/>
          <p:nvPr/>
        </p:nvSpPr>
        <p:spPr>
          <a:xfrm>
            <a:off x="2941017" y="5169253"/>
            <a:ext cx="4455130" cy="369332"/>
          </a:xfrm>
          <a:prstGeom prst="rect">
            <a:avLst/>
          </a:prstGeom>
          <a:noFill/>
        </p:spPr>
        <p:txBody>
          <a:bodyPr wrap="none" rtlCol="0">
            <a:spAutoFit/>
          </a:bodyPr>
          <a:lstStyle/>
          <a:p>
            <a:r>
              <a:rPr lang="tr-TR" b="1" dirty="0" smtClean="0">
                <a:effectLst>
                  <a:outerShdw blurRad="38100" dist="38100" dir="2700000" algn="tl">
                    <a:srgbClr val="000000">
                      <a:alpha val="43137"/>
                    </a:srgbClr>
                  </a:outerShdw>
                </a:effectLst>
              </a:rPr>
              <a:t>Bu Resme Tıklarsan Buraya Geri Dönebilirsin.</a:t>
            </a:r>
            <a:endParaRPr lang="tr-TR"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481697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ONLİNE EDİTÖR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2 İçerik Yer Tutucusu"/>
          <p:cNvSpPr>
            <a:spLocks noGrp="1"/>
          </p:cNvSpPr>
          <p:nvPr>
            <p:ph idx="1"/>
          </p:nvPr>
        </p:nvSpPr>
        <p:spPr>
          <a:xfrm>
            <a:off x="428596" y="1428736"/>
            <a:ext cx="8229600" cy="828668"/>
          </a:xfrm>
        </p:spPr>
        <p:txBody>
          <a:bodyPr>
            <a:normAutofit/>
          </a:bodyPr>
          <a:lstStyle/>
          <a:p>
            <a:r>
              <a:rPr lang="tr-TR" sz="2000" dirty="0" smtClean="0"/>
              <a:t>İnternet tarayıcımızı açtıktan sonra </a:t>
            </a:r>
            <a:r>
              <a:rPr lang="tr-TR" sz="2000" dirty="0" smtClean="0">
                <a:hlinkClick r:id="rId2"/>
              </a:rPr>
              <a:t>https://scratch.mit.edu/</a:t>
            </a:r>
            <a:r>
              <a:rPr lang="tr-TR" sz="2000" dirty="0" smtClean="0"/>
              <a:t> adresine giriş yapıyoruz.</a:t>
            </a:r>
            <a:endParaRPr lang="tr-TR" sz="2000" dirty="0"/>
          </a:p>
        </p:txBody>
      </p:sp>
      <p:sp>
        <p:nvSpPr>
          <p:cNvPr id="4" name="3 Dikdörtgen"/>
          <p:cNvSpPr/>
          <p:nvPr/>
        </p:nvSpPr>
        <p:spPr>
          <a:xfrm>
            <a:off x="0" y="5857868"/>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Metin kutusu"/>
          <p:cNvSpPr txBox="1"/>
          <p:nvPr/>
        </p:nvSpPr>
        <p:spPr>
          <a:xfrm>
            <a:off x="1285852" y="6000768"/>
            <a:ext cx="7566495" cy="707886"/>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Sayfanın dili Türkçe değilse en alttan dili değiştirebilirsiniz. Sağ üstteki</a:t>
            </a:r>
          </a:p>
          <a:p>
            <a:pPr marL="457200" indent="-457200"/>
            <a:r>
              <a:rPr lang="tr-TR" sz="2000" b="1" dirty="0" smtClean="0">
                <a:effectLst>
                  <a:outerShdw blurRad="38100" dist="38100" dir="2700000" algn="tl">
                    <a:srgbClr val="000000">
                      <a:alpha val="43137"/>
                    </a:srgbClr>
                  </a:outerShdw>
                </a:effectLst>
              </a:rPr>
              <a:t>Tanıtım videosunu izlemeyi unutma.</a:t>
            </a:r>
            <a:endParaRPr lang="tr-TR" sz="2000" b="1" dirty="0">
              <a:effectLst>
                <a:outerShdw blurRad="38100" dist="38100" dir="2700000" algn="tl">
                  <a:srgbClr val="000000">
                    <a:alpha val="43137"/>
                  </a:srgbClr>
                </a:outerShdw>
              </a:effectLst>
            </a:endParaRPr>
          </a:p>
        </p:txBody>
      </p:sp>
      <p:pic>
        <p:nvPicPr>
          <p:cNvPr id="6"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848370"/>
            <a:ext cx="802708" cy="866754"/>
          </a:xfrm>
          <a:prstGeom prst="rect">
            <a:avLst/>
          </a:prstGeom>
          <a:noFill/>
        </p:spPr>
      </p:pic>
      <p:pic>
        <p:nvPicPr>
          <p:cNvPr id="1026" name="Picture 2"/>
          <p:cNvPicPr>
            <a:picLocks noChangeAspect="1" noChangeArrowheads="1"/>
          </p:cNvPicPr>
          <p:nvPr/>
        </p:nvPicPr>
        <p:blipFill>
          <a:blip r:embed="rId5" cstate="print"/>
          <a:srcRect t="10742" r="14348" b="6250"/>
          <a:stretch>
            <a:fillRect/>
          </a:stretch>
        </p:blipFill>
        <p:spPr bwMode="auto">
          <a:xfrm>
            <a:off x="857224" y="2357430"/>
            <a:ext cx="7563989" cy="3214686"/>
          </a:xfrm>
          <a:prstGeom prst="rect">
            <a:avLst/>
          </a:prstGeom>
          <a:noFill/>
          <a:ln w="9525">
            <a:noFill/>
            <a:miter lim="800000"/>
            <a:headEnd/>
            <a:tailEnd/>
          </a:ln>
          <a:effectLst/>
        </p:spPr>
      </p:pic>
      <p:pic>
        <p:nvPicPr>
          <p:cNvPr id="1028" name="Picture 4" descr="scratch ile ilgili görsel sonucu">
            <a:hlinkClick r:id="rId6"/>
          </p:cNvPr>
          <p:cNvPicPr>
            <a:picLocks noChangeAspect="1" noChangeArrowheads="1" noCrop="1"/>
          </p:cNvPicPr>
          <p:nvPr/>
        </p:nvPicPr>
        <p:blipFill>
          <a:blip r:embed="rId7" cstate="print"/>
          <a:srcRect/>
          <a:stretch>
            <a:fillRect/>
          </a:stretch>
        </p:blipFill>
        <p:spPr bwMode="auto">
          <a:xfrm>
            <a:off x="1428728" y="0"/>
            <a:ext cx="1285860" cy="1285860"/>
          </a:xfrm>
          <a:prstGeom prst="rect">
            <a:avLst/>
          </a:prstGeom>
          <a:noFill/>
        </p:spPr>
      </p:pic>
      <p:pic>
        <p:nvPicPr>
          <p:cNvPr id="9" name="Picture 2" descr="anasayfa ile ilgili görsel sonucu">
            <a:hlinkClick r:id="rId8" action="ppaction://hlinksldjump"/>
          </p:cNvPr>
          <p:cNvPicPr>
            <a:picLocks noChangeAspect="1" noChangeArrowheads="1"/>
          </p:cNvPicPr>
          <p:nvPr/>
        </p:nvPicPr>
        <p:blipFill>
          <a:blip r:embed="rId9" cstate="print"/>
          <a:srcRect/>
          <a:stretch>
            <a:fillRect/>
          </a:stretch>
        </p:blipFill>
        <p:spPr bwMode="auto">
          <a:xfrm>
            <a:off x="0" y="0"/>
            <a:ext cx="785786" cy="785786"/>
          </a:xfrm>
          <a:prstGeom prst="rect">
            <a:avLst/>
          </a:prstGeom>
          <a:noFill/>
        </p:spPr>
      </p:pic>
      <p:grpSp>
        <p:nvGrpSpPr>
          <p:cNvPr id="10" name="Grup 9"/>
          <p:cNvGrpSpPr/>
          <p:nvPr/>
        </p:nvGrpSpPr>
        <p:grpSpPr>
          <a:xfrm>
            <a:off x="8301296" y="120670"/>
            <a:ext cx="856675" cy="665116"/>
            <a:chOff x="8373009" y="5229200"/>
            <a:chExt cx="856675" cy="665116"/>
          </a:xfrm>
        </p:grpSpPr>
        <p:pic>
          <p:nvPicPr>
            <p:cNvPr id="11" name="Resim 10">
              <a:hlinkClick r:id="" action="ppaction://hlinkshowjump?jump=nextslide"/>
            </p:cNvPr>
            <p:cNvPicPr>
              <a:picLocks noChangeAspect="1"/>
            </p:cNvPicPr>
            <p:nvPr/>
          </p:nvPicPr>
          <p:blipFill>
            <a:blip r:embed="rId10" cstate="print"/>
            <a:stretch>
              <a:fillRect/>
            </a:stretch>
          </p:blipFill>
          <p:spPr>
            <a:xfrm>
              <a:off x="8373009" y="5229200"/>
              <a:ext cx="713783" cy="665116"/>
            </a:xfrm>
            <a:prstGeom prst="rect">
              <a:avLst/>
            </a:prstGeom>
          </p:spPr>
        </p:pic>
        <p:sp>
          <p:nvSpPr>
            <p:cNvPr id="12" name="Metin kutusu 11">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3" name="Grup 12"/>
          <p:cNvGrpSpPr/>
          <p:nvPr/>
        </p:nvGrpSpPr>
        <p:grpSpPr>
          <a:xfrm>
            <a:off x="7518326" y="120670"/>
            <a:ext cx="843061" cy="665115"/>
            <a:chOff x="7590039" y="5229200"/>
            <a:chExt cx="843061" cy="665115"/>
          </a:xfrm>
        </p:grpSpPr>
        <p:pic>
          <p:nvPicPr>
            <p:cNvPr id="14" name="Resim 13">
              <a:hlinkClick r:id="" action="ppaction://hlinkshowjump?jump=previousslide"/>
            </p:cNvPr>
            <p:cNvPicPr>
              <a:picLocks noChangeAspect="1"/>
            </p:cNvPicPr>
            <p:nvPr/>
          </p:nvPicPr>
          <p:blipFill>
            <a:blip r:embed="rId11" cstate="print"/>
            <a:stretch>
              <a:fillRect/>
            </a:stretch>
          </p:blipFill>
          <p:spPr>
            <a:xfrm flipH="1">
              <a:off x="7590039" y="5229200"/>
              <a:ext cx="782970" cy="665115"/>
            </a:xfrm>
            <a:prstGeom prst="rect">
              <a:avLst/>
            </a:prstGeom>
          </p:spPr>
        </p:pic>
        <p:sp>
          <p:nvSpPr>
            <p:cNvPr id="15" name="Metin kutusu 14">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6" name="Picture 2" descr="scratch ile ilgili görsel sonucu">
            <a:hlinkClick r:id="rId12" action="ppaction://hlinksldjump"/>
          </p:cNvPr>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7851002" y="866363"/>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3286124"/>
            <a:ext cx="8258204" cy="2840039"/>
          </a:xfrm>
          <a:noFill/>
          <a:ln>
            <a:noFill/>
          </a:ln>
        </p:spPr>
        <p:txBody>
          <a:bodyPr>
            <a:normAutofit fontScale="77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14350" indent="-514350">
              <a:buClr>
                <a:srgbClr val="C00000"/>
              </a:buClr>
              <a:buAutoNum type="arabicPeriod"/>
            </a:pPr>
            <a:r>
              <a:rPr lang="tr-TR" dirty="0" smtClean="0"/>
              <a:t>Yeni bir </a:t>
            </a:r>
            <a:r>
              <a:rPr lang="tr-TR" dirty="0" err="1" smtClean="0"/>
              <a:t>Scratch</a:t>
            </a:r>
            <a:r>
              <a:rPr lang="tr-TR" dirty="0" smtClean="0"/>
              <a:t> dosyası oluşturmak için kullanılır.</a:t>
            </a:r>
          </a:p>
          <a:p>
            <a:pPr marL="514350" indent="-514350">
              <a:buClr>
                <a:srgbClr val="C00000"/>
              </a:buClr>
              <a:buAutoNum type="arabicPeriod"/>
            </a:pPr>
            <a:r>
              <a:rPr lang="tr-TR" dirty="0" err="1" smtClean="0"/>
              <a:t>Scratch</a:t>
            </a:r>
            <a:r>
              <a:rPr lang="tr-TR" dirty="0" smtClean="0"/>
              <a:t> üzerinde bulunan projelere göz atabilirsin.</a:t>
            </a:r>
          </a:p>
          <a:p>
            <a:pPr marL="514350" indent="-514350">
              <a:buClr>
                <a:srgbClr val="C00000"/>
              </a:buClr>
              <a:buAutoNum type="arabicPeriod"/>
            </a:pPr>
            <a:r>
              <a:rPr lang="tr-TR" dirty="0" smtClean="0"/>
              <a:t>Çevrimiçi öğreticiyle projeler oluşturabilirsin.</a:t>
            </a:r>
          </a:p>
          <a:p>
            <a:pPr marL="514350" indent="-514350">
              <a:buClr>
                <a:srgbClr val="C00000"/>
              </a:buClr>
              <a:buAutoNum type="arabicPeriod"/>
            </a:pPr>
            <a:r>
              <a:rPr lang="tr-TR" dirty="0" err="1" smtClean="0"/>
              <a:t>Scratch</a:t>
            </a:r>
            <a:r>
              <a:rPr lang="tr-TR" dirty="0" smtClean="0"/>
              <a:t> hakkında genel bilgiler edinebilirsin.</a:t>
            </a:r>
          </a:p>
          <a:p>
            <a:pPr marL="514350" indent="-514350">
              <a:buClr>
                <a:srgbClr val="C00000"/>
              </a:buClr>
              <a:buAutoNum type="arabicPeriod"/>
            </a:pPr>
            <a:r>
              <a:rPr lang="tr-TR" dirty="0" smtClean="0"/>
              <a:t>Genel olarak arama yapabilirsin.</a:t>
            </a:r>
          </a:p>
          <a:p>
            <a:pPr marL="514350" indent="-514350">
              <a:buClr>
                <a:srgbClr val="C00000"/>
              </a:buClr>
              <a:buAutoNum type="arabicPeriod"/>
            </a:pPr>
            <a:r>
              <a:rPr lang="tr-TR" dirty="0" smtClean="0"/>
              <a:t>Web sitesine kayıt olabilirsin.</a:t>
            </a:r>
          </a:p>
          <a:p>
            <a:pPr marL="514350" indent="-514350">
              <a:buClr>
                <a:srgbClr val="C00000"/>
              </a:buClr>
              <a:buAutoNum type="arabicPeriod"/>
            </a:pPr>
            <a:r>
              <a:rPr lang="tr-TR" dirty="0" smtClean="0"/>
              <a:t>Daha önceden kayıt olduysan giriş yapabilirsin.</a:t>
            </a:r>
            <a:endPar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Picture 2"/>
          <p:cNvPicPr>
            <a:picLocks noChangeAspect="1" noChangeArrowheads="1"/>
          </p:cNvPicPr>
          <p:nvPr/>
        </p:nvPicPr>
        <p:blipFill>
          <a:blip r:embed="rId2" cstate="print"/>
          <a:srcRect l="13662" t="10742" r="14252" b="58104"/>
          <a:stretch>
            <a:fillRect/>
          </a:stretch>
        </p:blipFill>
        <p:spPr bwMode="auto">
          <a:xfrm>
            <a:off x="0" y="714356"/>
            <a:ext cx="9144000" cy="2143140"/>
          </a:xfrm>
          <a:prstGeom prst="rect">
            <a:avLst/>
          </a:prstGeom>
          <a:noFill/>
          <a:ln w="9525">
            <a:noFill/>
            <a:miter lim="800000"/>
            <a:headEnd/>
            <a:tailEnd/>
          </a:ln>
          <a:effectLst/>
        </p:spPr>
      </p:pic>
      <p:sp>
        <p:nvSpPr>
          <p:cNvPr id="5" name="4 Metin kutusu"/>
          <p:cNvSpPr txBox="1"/>
          <p:nvPr/>
        </p:nvSpPr>
        <p:spPr>
          <a:xfrm>
            <a:off x="1285852" y="1142984"/>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5 Metin kutusu"/>
          <p:cNvSpPr txBox="1"/>
          <p:nvPr/>
        </p:nvSpPr>
        <p:spPr>
          <a:xfrm>
            <a:off x="2571736" y="1142984"/>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6 Metin kutusu"/>
          <p:cNvSpPr txBox="1"/>
          <p:nvPr/>
        </p:nvSpPr>
        <p:spPr>
          <a:xfrm>
            <a:off x="1928794" y="1142984"/>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7 Metin kutusu"/>
          <p:cNvSpPr txBox="1"/>
          <p:nvPr/>
        </p:nvSpPr>
        <p:spPr>
          <a:xfrm>
            <a:off x="5072066" y="1142984"/>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8 Metin kutusu"/>
          <p:cNvSpPr txBox="1"/>
          <p:nvPr/>
        </p:nvSpPr>
        <p:spPr>
          <a:xfrm>
            <a:off x="3357554" y="1129713"/>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9 Metin kutusu"/>
          <p:cNvSpPr txBox="1"/>
          <p:nvPr/>
        </p:nvSpPr>
        <p:spPr>
          <a:xfrm>
            <a:off x="7643834" y="1071546"/>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10 Metin kutusu"/>
          <p:cNvSpPr txBox="1"/>
          <p:nvPr/>
        </p:nvSpPr>
        <p:spPr>
          <a:xfrm>
            <a:off x="8572528" y="1071546"/>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2"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642910" cy="642910"/>
          </a:xfrm>
          <a:prstGeom prst="rect">
            <a:avLst/>
          </a:prstGeom>
          <a:noFill/>
        </p:spPr>
      </p:pic>
      <p:grpSp>
        <p:nvGrpSpPr>
          <p:cNvPr id="13" name="Grup 12"/>
          <p:cNvGrpSpPr/>
          <p:nvPr/>
        </p:nvGrpSpPr>
        <p:grpSpPr>
          <a:xfrm>
            <a:off x="8300540" y="0"/>
            <a:ext cx="856675" cy="665116"/>
            <a:chOff x="8373009" y="5229200"/>
            <a:chExt cx="856675" cy="665116"/>
          </a:xfrm>
        </p:grpSpPr>
        <p:pic>
          <p:nvPicPr>
            <p:cNvPr id="14" name="Resim 13">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15" name="Metin kutusu 14">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6" name="Grup 15"/>
          <p:cNvGrpSpPr/>
          <p:nvPr/>
        </p:nvGrpSpPr>
        <p:grpSpPr>
          <a:xfrm>
            <a:off x="7517570" y="0"/>
            <a:ext cx="843061" cy="665115"/>
            <a:chOff x="7590039" y="5229200"/>
            <a:chExt cx="843061" cy="665115"/>
          </a:xfrm>
        </p:grpSpPr>
        <p:pic>
          <p:nvPicPr>
            <p:cNvPr id="17" name="Resim 16">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8" name="Metin kutusu 17">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9"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453155" y="15520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13792"/>
            <a:ext cx="8229600" cy="1143000"/>
          </a:xfrm>
        </p:spPr>
        <p:txBody>
          <a:bodyPr/>
          <a:lstStyle/>
          <a:p>
            <a:r>
              <a:rPr lang="tr-TR"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Scratch</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Web Sitesine Kayıt Olma</a:t>
            </a:r>
            <a:endParaRPr lang="tr-TR"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48130" name="Picture 2"/>
          <p:cNvPicPr>
            <a:picLocks noGrp="1" noChangeAspect="1" noChangeArrowheads="1"/>
          </p:cNvPicPr>
          <p:nvPr>
            <p:ph idx="1"/>
          </p:nvPr>
        </p:nvPicPr>
        <p:blipFill>
          <a:blip r:embed="rId2" cstate="print"/>
          <a:srcRect l="27814" t="18309" r="27815" b="26447"/>
          <a:stretch>
            <a:fillRect/>
          </a:stretch>
        </p:blipFill>
        <p:spPr bwMode="auto">
          <a:xfrm>
            <a:off x="714348" y="1285860"/>
            <a:ext cx="3429024" cy="2400317"/>
          </a:xfrm>
          <a:prstGeom prst="rect">
            <a:avLst/>
          </a:prstGeom>
          <a:noFill/>
          <a:ln w="9525">
            <a:noFill/>
            <a:miter lim="800000"/>
            <a:headEnd/>
            <a:tailEnd/>
          </a:ln>
          <a:effectLst/>
        </p:spPr>
      </p:pic>
      <p:pic>
        <p:nvPicPr>
          <p:cNvPr id="48131" name="Picture 3"/>
          <p:cNvPicPr>
            <a:picLocks noChangeAspect="1" noChangeArrowheads="1"/>
          </p:cNvPicPr>
          <p:nvPr/>
        </p:nvPicPr>
        <p:blipFill>
          <a:blip r:embed="rId3" cstate="print"/>
          <a:srcRect l="27489" t="17773" r="28587" b="25586"/>
          <a:stretch>
            <a:fillRect/>
          </a:stretch>
        </p:blipFill>
        <p:spPr bwMode="auto">
          <a:xfrm>
            <a:off x="4500562" y="1285860"/>
            <a:ext cx="3286148" cy="2382457"/>
          </a:xfrm>
          <a:prstGeom prst="rect">
            <a:avLst/>
          </a:prstGeom>
          <a:noFill/>
          <a:ln w="9525">
            <a:noFill/>
            <a:miter lim="800000"/>
            <a:headEnd/>
            <a:tailEnd/>
          </a:ln>
          <a:effectLst/>
        </p:spPr>
      </p:pic>
      <p:pic>
        <p:nvPicPr>
          <p:cNvPr id="48132" name="Picture 4"/>
          <p:cNvPicPr>
            <a:picLocks noChangeAspect="1" noChangeArrowheads="1"/>
          </p:cNvPicPr>
          <p:nvPr/>
        </p:nvPicPr>
        <p:blipFill>
          <a:blip r:embed="rId4" cstate="print"/>
          <a:srcRect l="28038" t="17773" r="28587" b="25586"/>
          <a:stretch>
            <a:fillRect/>
          </a:stretch>
        </p:blipFill>
        <p:spPr bwMode="auto">
          <a:xfrm>
            <a:off x="642910" y="3714752"/>
            <a:ext cx="3533718" cy="2594375"/>
          </a:xfrm>
          <a:prstGeom prst="rect">
            <a:avLst/>
          </a:prstGeom>
          <a:noFill/>
          <a:ln w="9525">
            <a:noFill/>
            <a:miter lim="800000"/>
            <a:headEnd/>
            <a:tailEnd/>
          </a:ln>
          <a:effectLst/>
        </p:spPr>
      </p:pic>
      <p:sp>
        <p:nvSpPr>
          <p:cNvPr id="7" name="6 Metin kutusu"/>
          <p:cNvSpPr txBox="1"/>
          <p:nvPr/>
        </p:nvSpPr>
        <p:spPr>
          <a:xfrm>
            <a:off x="357158" y="1285860"/>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7 Metin kutusu"/>
          <p:cNvSpPr txBox="1"/>
          <p:nvPr/>
        </p:nvSpPr>
        <p:spPr>
          <a:xfrm>
            <a:off x="214282" y="3714752"/>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8 Metin kutusu"/>
          <p:cNvSpPr txBox="1"/>
          <p:nvPr/>
        </p:nvSpPr>
        <p:spPr>
          <a:xfrm>
            <a:off x="4143372" y="1285860"/>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9 Metin kutusu"/>
          <p:cNvSpPr txBox="1"/>
          <p:nvPr/>
        </p:nvSpPr>
        <p:spPr>
          <a:xfrm>
            <a:off x="4714876" y="4786322"/>
            <a:ext cx="393056" cy="58477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10 Metin kutusu"/>
          <p:cNvSpPr txBox="1"/>
          <p:nvPr/>
        </p:nvSpPr>
        <p:spPr>
          <a:xfrm>
            <a:off x="5214942" y="4643446"/>
            <a:ext cx="2818144" cy="707886"/>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Ve artık sen de </a:t>
            </a:r>
            <a:r>
              <a:rPr lang="tr-TR" sz="2000" b="1" dirty="0" err="1" smtClean="0">
                <a:effectLst>
                  <a:outerShdw blurRad="38100" dist="38100" dir="2700000" algn="tl">
                    <a:srgbClr val="000000">
                      <a:alpha val="43137"/>
                    </a:srgbClr>
                  </a:outerShdw>
                </a:effectLst>
              </a:rPr>
              <a:t>Scratch’a</a:t>
            </a:r>
            <a:r>
              <a:rPr lang="tr-TR" sz="2000" b="1" dirty="0" smtClean="0">
                <a:effectLst>
                  <a:outerShdw blurRad="38100" dist="38100" dir="2700000" algn="tl">
                    <a:srgbClr val="000000">
                      <a:alpha val="43137"/>
                    </a:srgbClr>
                  </a:outerShdw>
                </a:effectLst>
              </a:rPr>
              <a:t> </a:t>
            </a:r>
          </a:p>
          <a:p>
            <a:pPr marL="457200" indent="-457200"/>
            <a:r>
              <a:rPr lang="tr-TR" sz="2000" b="1" dirty="0" smtClean="0">
                <a:effectLst>
                  <a:outerShdw blurRad="38100" dist="38100" dir="2700000" algn="tl">
                    <a:srgbClr val="000000">
                      <a:alpha val="43137"/>
                    </a:srgbClr>
                  </a:outerShdw>
                </a:effectLst>
              </a:rPr>
              <a:t>üye oldun </a:t>
            </a:r>
            <a:r>
              <a:rPr lang="tr-TR" sz="2000" b="1" dirty="0" smtClean="0">
                <a:effectLst>
                  <a:outerShdw blurRad="38100" dist="38100" dir="2700000" algn="tl">
                    <a:srgbClr val="000000">
                      <a:alpha val="43137"/>
                    </a:srgbClr>
                  </a:outerShdw>
                </a:effectLst>
                <a:sym typeface="Wingdings" pitchFamily="2" charset="2"/>
              </a:rPr>
              <a:t></a:t>
            </a:r>
            <a:endParaRPr lang="tr-TR" sz="2000" b="1" dirty="0">
              <a:effectLst>
                <a:outerShdw blurRad="38100" dist="38100" dir="2700000" algn="tl">
                  <a:srgbClr val="000000">
                    <a:alpha val="43137"/>
                  </a:srgbClr>
                </a:outerShdw>
              </a:effectLst>
            </a:endParaRPr>
          </a:p>
        </p:txBody>
      </p:sp>
      <p:pic>
        <p:nvPicPr>
          <p:cNvPr id="12" name="Picture 10" descr="scratch PNG ile ilgili görsel sonucu">
            <a:hlinkClick r:id="rId5"/>
          </p:cNvPr>
          <p:cNvPicPr>
            <a:picLocks noChangeAspect="1" noChangeArrowheads="1"/>
          </p:cNvPicPr>
          <p:nvPr/>
        </p:nvPicPr>
        <p:blipFill>
          <a:blip r:embed="rId6" cstate="print"/>
          <a:srcRect/>
          <a:stretch>
            <a:fillRect/>
          </a:stretch>
        </p:blipFill>
        <p:spPr bwMode="auto">
          <a:xfrm>
            <a:off x="4500562" y="4000504"/>
            <a:ext cx="802708" cy="866754"/>
          </a:xfrm>
          <a:prstGeom prst="rect">
            <a:avLst/>
          </a:prstGeom>
          <a:noFill/>
        </p:spPr>
      </p:pic>
      <p:pic>
        <p:nvPicPr>
          <p:cNvPr id="13" name="Picture 2" descr="anasayfa ile ilgili görsel sonucu">
            <a:hlinkClick r:id="rId7" action="ppaction://hlinksldjump"/>
          </p:cNvPr>
          <p:cNvPicPr>
            <a:picLocks noChangeAspect="1" noChangeArrowheads="1"/>
          </p:cNvPicPr>
          <p:nvPr/>
        </p:nvPicPr>
        <p:blipFill>
          <a:blip r:embed="rId8" cstate="print"/>
          <a:srcRect/>
          <a:stretch>
            <a:fillRect/>
          </a:stretch>
        </p:blipFill>
        <p:spPr bwMode="auto">
          <a:xfrm>
            <a:off x="0" y="0"/>
            <a:ext cx="785786" cy="785786"/>
          </a:xfrm>
          <a:prstGeom prst="rect">
            <a:avLst/>
          </a:prstGeom>
          <a:noFill/>
        </p:spPr>
      </p:pic>
      <p:grpSp>
        <p:nvGrpSpPr>
          <p:cNvPr id="14" name="Grup 13"/>
          <p:cNvGrpSpPr/>
          <p:nvPr/>
        </p:nvGrpSpPr>
        <p:grpSpPr>
          <a:xfrm>
            <a:off x="8358504" y="27580"/>
            <a:ext cx="856675" cy="665116"/>
            <a:chOff x="8373009" y="5229200"/>
            <a:chExt cx="856675" cy="665116"/>
          </a:xfrm>
        </p:grpSpPr>
        <p:pic>
          <p:nvPicPr>
            <p:cNvPr id="15" name="Resim 14">
              <a:hlinkClick r:id="" action="ppaction://hlinkshowjump?jump=nextslide"/>
            </p:cNvPr>
            <p:cNvPicPr>
              <a:picLocks noChangeAspect="1"/>
            </p:cNvPicPr>
            <p:nvPr/>
          </p:nvPicPr>
          <p:blipFill>
            <a:blip r:embed="rId9" cstate="print"/>
            <a:stretch>
              <a:fillRect/>
            </a:stretch>
          </p:blipFill>
          <p:spPr>
            <a:xfrm>
              <a:off x="8373009" y="5229200"/>
              <a:ext cx="713783" cy="665116"/>
            </a:xfrm>
            <a:prstGeom prst="rect">
              <a:avLst/>
            </a:prstGeom>
          </p:spPr>
        </p:pic>
        <p:sp>
          <p:nvSpPr>
            <p:cNvPr id="16" name="Metin kutusu 15">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7" name="Grup 16"/>
          <p:cNvGrpSpPr/>
          <p:nvPr/>
        </p:nvGrpSpPr>
        <p:grpSpPr>
          <a:xfrm>
            <a:off x="7575534" y="27580"/>
            <a:ext cx="843061" cy="665115"/>
            <a:chOff x="7590039" y="5229200"/>
            <a:chExt cx="843061" cy="665115"/>
          </a:xfrm>
        </p:grpSpPr>
        <p:pic>
          <p:nvPicPr>
            <p:cNvPr id="18" name="Resim 17">
              <a:hlinkClick r:id="" action="ppaction://hlinkshowjump?jump=previousslide"/>
            </p:cNvPr>
            <p:cNvPicPr>
              <a:picLocks noChangeAspect="1"/>
            </p:cNvPicPr>
            <p:nvPr/>
          </p:nvPicPr>
          <p:blipFill>
            <a:blip r:embed="rId10" cstate="print"/>
            <a:stretch>
              <a:fillRect/>
            </a:stretch>
          </p:blipFill>
          <p:spPr>
            <a:xfrm flipH="1">
              <a:off x="7590039" y="5229200"/>
              <a:ext cx="782970" cy="665115"/>
            </a:xfrm>
            <a:prstGeom prst="rect">
              <a:avLst/>
            </a:prstGeom>
          </p:spPr>
        </p:pic>
        <p:sp>
          <p:nvSpPr>
            <p:cNvPr id="19" name="Metin kutusu 18">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20" name="Picture 2" descr="scratch ile ilgili görsel sonucu">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435864" y="166298"/>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cstate="print"/>
          <a:srcRect t="9765" r="9956" b="6250"/>
          <a:stretch>
            <a:fillRect/>
          </a:stretch>
        </p:blipFill>
        <p:spPr bwMode="auto">
          <a:xfrm>
            <a:off x="0" y="1500174"/>
            <a:ext cx="9144000" cy="5357826"/>
          </a:xfrm>
          <a:prstGeom prst="rect">
            <a:avLst/>
          </a:prstGeom>
          <a:noFill/>
          <a:ln w="9525">
            <a:noFill/>
            <a:miter lim="800000"/>
            <a:headEnd/>
            <a:tailEnd/>
          </a:ln>
          <a:effectLst/>
        </p:spPr>
      </p:pic>
      <p:cxnSp>
        <p:nvCxnSpPr>
          <p:cNvPr id="6" name="5 Düz Ok Bağlayıcısı"/>
          <p:cNvCxnSpPr/>
          <p:nvPr/>
        </p:nvCxnSpPr>
        <p:spPr>
          <a:xfrm rot="5400000" flipH="1" flipV="1">
            <a:off x="-72264" y="1643050"/>
            <a:ext cx="57229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 name="6 Metin kutusu"/>
          <p:cNvSpPr txBox="1"/>
          <p:nvPr/>
        </p:nvSpPr>
        <p:spPr>
          <a:xfrm>
            <a:off x="0" y="785794"/>
            <a:ext cx="928694"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Tam</a:t>
            </a:r>
          </a:p>
          <a:p>
            <a:r>
              <a:rPr lang="tr-TR" dirty="0" smtClean="0"/>
              <a:t>Ekran</a:t>
            </a:r>
            <a:endParaRPr lang="tr-TR" dirty="0"/>
          </a:p>
        </p:txBody>
      </p:sp>
      <p:cxnSp>
        <p:nvCxnSpPr>
          <p:cNvPr id="10" name="9 Düz Ok Bağlayıcısı"/>
          <p:cNvCxnSpPr/>
          <p:nvPr/>
        </p:nvCxnSpPr>
        <p:spPr>
          <a:xfrm rot="5400000" flipH="1" flipV="1">
            <a:off x="714348" y="1571612"/>
            <a:ext cx="57229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 name="10 Metin kutusu"/>
          <p:cNvSpPr txBox="1"/>
          <p:nvPr/>
        </p:nvSpPr>
        <p:spPr>
          <a:xfrm>
            <a:off x="857224" y="928670"/>
            <a:ext cx="1643074"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Uygulama Adı</a:t>
            </a:r>
          </a:p>
        </p:txBody>
      </p:sp>
      <p:cxnSp>
        <p:nvCxnSpPr>
          <p:cNvPr id="12" name="11 Düz Ok Bağlayıcısı"/>
          <p:cNvCxnSpPr/>
          <p:nvPr/>
        </p:nvCxnSpPr>
        <p:spPr>
          <a:xfrm rot="5400000" flipH="1" flipV="1">
            <a:off x="3071802" y="1714488"/>
            <a:ext cx="57229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 name="12 Metin kutusu"/>
          <p:cNvSpPr txBox="1"/>
          <p:nvPr/>
        </p:nvSpPr>
        <p:spPr>
          <a:xfrm>
            <a:off x="2357422" y="571480"/>
            <a:ext cx="1928826"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Yeşil bayrak başlatır, kırmızı  düğme durdurur.</a:t>
            </a:r>
          </a:p>
        </p:txBody>
      </p:sp>
      <p:cxnSp>
        <p:nvCxnSpPr>
          <p:cNvPr id="14" name="13 Düz Ok Bağlayıcısı"/>
          <p:cNvCxnSpPr/>
          <p:nvPr/>
        </p:nvCxnSpPr>
        <p:spPr>
          <a:xfrm flipV="1">
            <a:off x="4716016" y="1709157"/>
            <a:ext cx="1588" cy="22905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14 Metin kutusu"/>
          <p:cNvSpPr txBox="1"/>
          <p:nvPr/>
        </p:nvSpPr>
        <p:spPr>
          <a:xfrm>
            <a:off x="4421748" y="785827"/>
            <a:ext cx="3857652"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3 tane sekme bulunur. Bloklar Dizilerde, kostümler Kılıklarda, ses dosyaları ise Sesler sekmesindedir.</a:t>
            </a:r>
          </a:p>
        </p:txBody>
      </p:sp>
      <p:sp>
        <p:nvSpPr>
          <p:cNvPr id="16" name="15 Metin kutusu"/>
          <p:cNvSpPr txBox="1"/>
          <p:nvPr/>
        </p:nvSpPr>
        <p:spPr>
          <a:xfrm>
            <a:off x="7786710" y="4500570"/>
            <a:ext cx="1357290"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err="1" smtClean="0"/>
              <a:t>Scratch</a:t>
            </a:r>
            <a:endParaRPr lang="tr-TR" dirty="0" smtClean="0"/>
          </a:p>
          <a:p>
            <a:r>
              <a:rPr lang="tr-TR" dirty="0" smtClean="0"/>
              <a:t>Yardım </a:t>
            </a:r>
          </a:p>
          <a:p>
            <a:r>
              <a:rPr lang="tr-TR" dirty="0" smtClean="0"/>
              <a:t>Bölümüdür.</a:t>
            </a:r>
          </a:p>
        </p:txBody>
      </p:sp>
      <p:sp>
        <p:nvSpPr>
          <p:cNvPr id="17" name="16 Metin kutusu"/>
          <p:cNvSpPr txBox="1"/>
          <p:nvPr/>
        </p:nvSpPr>
        <p:spPr>
          <a:xfrm>
            <a:off x="5715008" y="3214686"/>
            <a:ext cx="1357290" cy="120032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Kod Bloklarını Buraya Sürükleriz.</a:t>
            </a:r>
          </a:p>
        </p:txBody>
      </p:sp>
      <p:sp>
        <p:nvSpPr>
          <p:cNvPr id="18" name="17 Metin kutusu"/>
          <p:cNvSpPr txBox="1"/>
          <p:nvPr/>
        </p:nvSpPr>
        <p:spPr>
          <a:xfrm>
            <a:off x="3857620" y="5286388"/>
            <a:ext cx="1000132"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Kod </a:t>
            </a:r>
          </a:p>
          <a:p>
            <a:r>
              <a:rPr lang="tr-TR" dirty="0" smtClean="0"/>
              <a:t>Blokları</a:t>
            </a:r>
          </a:p>
        </p:txBody>
      </p:sp>
      <p:sp>
        <p:nvSpPr>
          <p:cNvPr id="19" name="18 Metin kutusu"/>
          <p:cNvSpPr txBox="1"/>
          <p:nvPr/>
        </p:nvSpPr>
        <p:spPr>
          <a:xfrm>
            <a:off x="2285984" y="2500306"/>
            <a:ext cx="1000132"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Sahne Alanı</a:t>
            </a:r>
          </a:p>
        </p:txBody>
      </p:sp>
      <p:cxnSp>
        <p:nvCxnSpPr>
          <p:cNvPr id="20" name="19 Düz Ok Bağlayıcısı"/>
          <p:cNvCxnSpPr/>
          <p:nvPr/>
        </p:nvCxnSpPr>
        <p:spPr>
          <a:xfrm rot="5400000" flipH="1" flipV="1">
            <a:off x="-71470" y="5357826"/>
            <a:ext cx="57229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1" name="20 Metin kutusu"/>
          <p:cNvSpPr txBox="1"/>
          <p:nvPr/>
        </p:nvSpPr>
        <p:spPr>
          <a:xfrm>
            <a:off x="0" y="4643446"/>
            <a:ext cx="1214414"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Arka Plan</a:t>
            </a:r>
          </a:p>
        </p:txBody>
      </p:sp>
      <p:sp>
        <p:nvSpPr>
          <p:cNvPr id="22" name="21 Metin kutusu"/>
          <p:cNvSpPr txBox="1"/>
          <p:nvPr/>
        </p:nvSpPr>
        <p:spPr>
          <a:xfrm>
            <a:off x="1428728" y="5929330"/>
            <a:ext cx="1214414"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Karakter Alanıdır.</a:t>
            </a:r>
          </a:p>
        </p:txBody>
      </p:sp>
      <p:pic>
        <p:nvPicPr>
          <p:cNvPr id="23"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24" name="Grup 23"/>
          <p:cNvGrpSpPr/>
          <p:nvPr/>
        </p:nvGrpSpPr>
        <p:grpSpPr>
          <a:xfrm>
            <a:off x="8301296" y="120670"/>
            <a:ext cx="856675" cy="665116"/>
            <a:chOff x="8373009" y="5229200"/>
            <a:chExt cx="856675" cy="665116"/>
          </a:xfrm>
        </p:grpSpPr>
        <p:pic>
          <p:nvPicPr>
            <p:cNvPr id="25" name="Resim 24">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26" name="Metin kutusu 25">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27" name="Grup 26"/>
          <p:cNvGrpSpPr/>
          <p:nvPr/>
        </p:nvGrpSpPr>
        <p:grpSpPr>
          <a:xfrm>
            <a:off x="7518326" y="120670"/>
            <a:ext cx="843061" cy="665115"/>
            <a:chOff x="7590039" y="5229200"/>
            <a:chExt cx="843061" cy="665115"/>
          </a:xfrm>
        </p:grpSpPr>
        <p:pic>
          <p:nvPicPr>
            <p:cNvPr id="28" name="Resim 27">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29" name="Metin kutusu 28">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30"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437465" y="240930"/>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Scratch</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Web Sitesi</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2 İçerik Yer Tutucusu"/>
          <p:cNvSpPr>
            <a:spLocks noGrp="1"/>
          </p:cNvSpPr>
          <p:nvPr>
            <p:ph idx="1"/>
          </p:nvPr>
        </p:nvSpPr>
        <p:spPr/>
        <p:txBody>
          <a:bodyPr>
            <a:normAutofit fontScale="85000" lnSpcReduction="10000"/>
          </a:bodyPr>
          <a:lstStyle/>
          <a:p>
            <a:pPr>
              <a:buNone/>
            </a:pPr>
            <a:r>
              <a:rPr lang="tr-TR" dirty="0" smtClean="0"/>
              <a:t>   		Var olan projeleri inceleyerek onların içindeki tüm kod bloklarına seslere karakterlere ulaşabilirsin.</a:t>
            </a:r>
          </a:p>
          <a:p>
            <a:pPr>
              <a:buNone/>
            </a:pPr>
            <a:endParaRPr lang="tr-TR" dirty="0" smtClean="0"/>
          </a:p>
          <a:p>
            <a:pPr>
              <a:buNone/>
            </a:pPr>
            <a:r>
              <a:rPr lang="tr-TR" dirty="0" smtClean="0"/>
              <a:t>    		</a:t>
            </a:r>
            <a:r>
              <a:rPr lang="tr-TR" dirty="0" err="1" smtClean="0"/>
              <a:t>Scratch</a:t>
            </a:r>
            <a:r>
              <a:rPr lang="tr-TR" dirty="0" smtClean="0"/>
              <a:t> web sitesi üzerinden stüdyo oluşturarak birçok projeyi bir sayfada görüntüleyebilirsin. Bunun için </a:t>
            </a:r>
            <a:r>
              <a:rPr lang="tr-TR" b="1" dirty="0" smtClean="0"/>
              <a:t>Kendiminkiler</a:t>
            </a:r>
            <a:r>
              <a:rPr lang="tr-TR" dirty="0" smtClean="0"/>
              <a:t> bölümünü seçip </a:t>
            </a:r>
            <a:r>
              <a:rPr lang="tr-TR" b="1" dirty="0" smtClean="0"/>
              <a:t>+Yeni Stüdyo </a:t>
            </a:r>
            <a:r>
              <a:rPr lang="tr-TR" dirty="0" smtClean="0"/>
              <a:t>düğmesine tıklaman yeterli.</a:t>
            </a:r>
          </a:p>
          <a:p>
            <a:pPr>
              <a:buNone/>
            </a:pPr>
            <a:r>
              <a:rPr lang="tr-TR" dirty="0" smtClean="0"/>
              <a:t>    </a:t>
            </a:r>
          </a:p>
          <a:p>
            <a:pPr>
              <a:buNone/>
            </a:pPr>
            <a:r>
              <a:rPr lang="tr-TR" dirty="0" smtClean="0"/>
              <a:t>		Oluşturduğun projeleri diğer arkadaşlarınla paylaşmayı unutma!</a:t>
            </a:r>
            <a:endParaRPr lang="tr-TR" dirty="0"/>
          </a:p>
        </p:txBody>
      </p:sp>
      <p:pic>
        <p:nvPicPr>
          <p:cNvPr id="4" name="Picture 10" descr="scratch PNG ile ilgili görsel sonucu">
            <a:hlinkClick r:id="rId2"/>
          </p:cNvPr>
          <p:cNvPicPr>
            <a:picLocks noChangeAspect="1" noChangeArrowheads="1"/>
          </p:cNvPicPr>
          <p:nvPr/>
        </p:nvPicPr>
        <p:blipFill>
          <a:blip r:embed="rId3" cstate="print"/>
          <a:srcRect/>
          <a:stretch>
            <a:fillRect/>
          </a:stretch>
        </p:blipFill>
        <p:spPr bwMode="auto">
          <a:xfrm>
            <a:off x="928662" y="1357298"/>
            <a:ext cx="604230" cy="652440"/>
          </a:xfrm>
          <a:prstGeom prst="rect">
            <a:avLst/>
          </a:prstGeom>
          <a:noFill/>
        </p:spPr>
      </p:pic>
      <p:pic>
        <p:nvPicPr>
          <p:cNvPr id="7" name="Picture 10" descr="scratch PNG ile ilgili görsel sonucu">
            <a:hlinkClick r:id="rId2"/>
          </p:cNvPr>
          <p:cNvPicPr>
            <a:picLocks noChangeAspect="1" noChangeArrowheads="1"/>
          </p:cNvPicPr>
          <p:nvPr/>
        </p:nvPicPr>
        <p:blipFill>
          <a:blip r:embed="rId3" cstate="print"/>
          <a:srcRect/>
          <a:stretch>
            <a:fillRect/>
          </a:stretch>
        </p:blipFill>
        <p:spPr bwMode="auto">
          <a:xfrm>
            <a:off x="928662" y="2643182"/>
            <a:ext cx="604230" cy="652440"/>
          </a:xfrm>
          <a:prstGeom prst="rect">
            <a:avLst/>
          </a:prstGeom>
          <a:noFill/>
        </p:spPr>
      </p:pic>
      <p:pic>
        <p:nvPicPr>
          <p:cNvPr id="8" name="Picture 10" descr="scratch PNG ile ilgili görsel sonucu">
            <a:hlinkClick r:id="rId2"/>
          </p:cNvPr>
          <p:cNvPicPr>
            <a:picLocks noChangeAspect="1" noChangeArrowheads="1"/>
          </p:cNvPicPr>
          <p:nvPr/>
        </p:nvPicPr>
        <p:blipFill>
          <a:blip r:embed="rId3" cstate="print"/>
          <a:srcRect/>
          <a:stretch>
            <a:fillRect/>
          </a:stretch>
        </p:blipFill>
        <p:spPr bwMode="auto">
          <a:xfrm>
            <a:off x="857224" y="4643446"/>
            <a:ext cx="604230" cy="652440"/>
          </a:xfrm>
          <a:prstGeom prst="rect">
            <a:avLst/>
          </a:prstGeom>
          <a:noFill/>
        </p:spPr>
      </p:pic>
      <p:pic>
        <p:nvPicPr>
          <p:cNvPr id="9"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13" name="Grup 12"/>
          <p:cNvGrpSpPr/>
          <p:nvPr/>
        </p:nvGrpSpPr>
        <p:grpSpPr>
          <a:xfrm>
            <a:off x="7518326" y="120670"/>
            <a:ext cx="843061" cy="665115"/>
            <a:chOff x="7590039" y="5229200"/>
            <a:chExt cx="843061" cy="665115"/>
          </a:xfrm>
        </p:grpSpPr>
        <p:pic>
          <p:nvPicPr>
            <p:cNvPr id="14" name="Resim 13">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5" name="Metin kutusu 14">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57224" y="176337"/>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401080" cy="1439850"/>
          </a:xfrm>
        </p:spPr>
        <p:txBody>
          <a:bodyPr>
            <a:normAutofit/>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OFFLİNE EDİTÖR</a:t>
            </a:r>
            <a:b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SCRATCH 2.0</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2 İçerik Yer Tutucusu"/>
          <p:cNvSpPr>
            <a:spLocks noGrp="1"/>
          </p:cNvSpPr>
          <p:nvPr>
            <p:ph idx="1"/>
          </p:nvPr>
        </p:nvSpPr>
        <p:spPr>
          <a:xfrm>
            <a:off x="457200" y="1857364"/>
            <a:ext cx="8229600" cy="4268799"/>
          </a:xfrm>
        </p:spPr>
        <p:txBody>
          <a:bodyPr/>
          <a:lstStyle/>
          <a:p>
            <a:pPr marL="514350" indent="-514350">
              <a:buAutoNum type="arabicPeriod"/>
            </a:pPr>
            <a:r>
              <a:rPr lang="tr-TR" sz="2000" dirty="0" smtClean="0"/>
              <a:t>Kurulum için, </a:t>
            </a:r>
            <a:r>
              <a:rPr lang="tr-TR" sz="2000" dirty="0" smtClean="0">
                <a:hlinkClick r:id="rId2"/>
              </a:rPr>
              <a:t>https://scratch.mit.edu/download</a:t>
            </a:r>
            <a:r>
              <a:rPr lang="tr-TR" sz="2000" dirty="0" smtClean="0"/>
              <a:t> adresine giriyoruz.</a:t>
            </a:r>
          </a:p>
          <a:p>
            <a:pPr marL="514350" indent="-514350">
              <a:buAutoNum type="arabicPeriod"/>
            </a:pPr>
            <a:r>
              <a:rPr lang="tr-TR" sz="2000" dirty="0" err="1" smtClean="0"/>
              <a:t>Scratch</a:t>
            </a:r>
            <a:r>
              <a:rPr lang="tr-TR" sz="2000" dirty="0" smtClean="0"/>
              <a:t> için 1 </a:t>
            </a:r>
            <a:r>
              <a:rPr lang="tr-TR" sz="2000" dirty="0" err="1" smtClean="0"/>
              <a:t>numalaralı</a:t>
            </a:r>
            <a:r>
              <a:rPr lang="tr-TR" sz="2000" dirty="0" smtClean="0"/>
              <a:t> </a:t>
            </a:r>
            <a:r>
              <a:rPr lang="tr-TR" sz="2000" dirty="0" err="1" smtClean="0"/>
              <a:t>Adobe</a:t>
            </a:r>
            <a:r>
              <a:rPr lang="tr-TR" sz="2000" dirty="0" smtClean="0"/>
              <a:t> </a:t>
            </a:r>
            <a:r>
              <a:rPr lang="tr-TR" sz="2000" dirty="0" err="1" smtClean="0"/>
              <a:t>AIR’i</a:t>
            </a:r>
            <a:r>
              <a:rPr lang="tr-TR" sz="2000" dirty="0" smtClean="0"/>
              <a:t> indirelim. Daha sonra işletim sistemimize uygun </a:t>
            </a:r>
            <a:r>
              <a:rPr lang="tr-TR" sz="2000" dirty="0" err="1" smtClean="0"/>
              <a:t>Scratch</a:t>
            </a:r>
            <a:r>
              <a:rPr lang="tr-TR" sz="2000" dirty="0" smtClean="0"/>
              <a:t> offline editörü indirip kurabiliriz.</a:t>
            </a:r>
          </a:p>
          <a:p>
            <a:pPr marL="514350" indent="-514350">
              <a:buAutoNum type="arabicPeriod"/>
            </a:pPr>
            <a:endParaRPr lang="tr-TR" dirty="0" smtClean="0"/>
          </a:p>
          <a:p>
            <a:pPr>
              <a:buNone/>
            </a:pPr>
            <a:endParaRPr lang="tr-TR" dirty="0"/>
          </a:p>
        </p:txBody>
      </p:sp>
      <p:pic>
        <p:nvPicPr>
          <p:cNvPr id="4" name="Picture 4" descr="scratch ile ilgili görsel sonucu">
            <a:hlinkClick r:id="rId3"/>
          </p:cNvPr>
          <p:cNvPicPr>
            <a:picLocks noChangeAspect="1" noChangeArrowheads="1" noCrop="1"/>
          </p:cNvPicPr>
          <p:nvPr/>
        </p:nvPicPr>
        <p:blipFill>
          <a:blip r:embed="rId4" cstate="print"/>
          <a:srcRect/>
          <a:stretch>
            <a:fillRect/>
          </a:stretch>
        </p:blipFill>
        <p:spPr bwMode="auto">
          <a:xfrm>
            <a:off x="1428728" y="285728"/>
            <a:ext cx="1285860" cy="1285860"/>
          </a:xfrm>
          <a:prstGeom prst="rect">
            <a:avLst/>
          </a:prstGeom>
          <a:noFill/>
        </p:spPr>
      </p:pic>
      <p:pic>
        <p:nvPicPr>
          <p:cNvPr id="50179" name="Picture 3"/>
          <p:cNvPicPr>
            <a:picLocks noChangeAspect="1" noChangeArrowheads="1"/>
          </p:cNvPicPr>
          <p:nvPr/>
        </p:nvPicPr>
        <p:blipFill>
          <a:blip r:embed="rId5" cstate="print"/>
          <a:srcRect l="21449" t="29492" r="20351" b="24609"/>
          <a:stretch>
            <a:fillRect/>
          </a:stretch>
        </p:blipFill>
        <p:spPr bwMode="auto">
          <a:xfrm>
            <a:off x="1285852" y="3000372"/>
            <a:ext cx="6122389" cy="2714644"/>
          </a:xfrm>
          <a:prstGeom prst="rect">
            <a:avLst/>
          </a:prstGeom>
          <a:noFill/>
          <a:ln w="9525">
            <a:noFill/>
            <a:miter lim="800000"/>
            <a:headEnd/>
            <a:tailEnd/>
          </a:ln>
          <a:effectLst/>
        </p:spPr>
      </p:pic>
      <p:pic>
        <p:nvPicPr>
          <p:cNvPr id="6" name="Picture 2" descr="anasayfa ile ilgili görsel sonucu">
            <a:hlinkClick r:id="rId6" action="ppaction://hlinksldjump"/>
          </p:cNvPr>
          <p:cNvPicPr>
            <a:picLocks noChangeAspect="1" noChangeArrowheads="1"/>
          </p:cNvPicPr>
          <p:nvPr/>
        </p:nvPicPr>
        <p:blipFill>
          <a:blip r:embed="rId7" cstate="print"/>
          <a:srcRect/>
          <a:stretch>
            <a:fillRect/>
          </a:stretch>
        </p:blipFill>
        <p:spPr bwMode="auto">
          <a:xfrm>
            <a:off x="0" y="0"/>
            <a:ext cx="785786" cy="785786"/>
          </a:xfrm>
          <a:prstGeom prst="rect">
            <a:avLst/>
          </a:prstGeom>
          <a:noFill/>
        </p:spPr>
      </p:pic>
      <p:grpSp>
        <p:nvGrpSpPr>
          <p:cNvPr id="7" name="Grup 6"/>
          <p:cNvGrpSpPr/>
          <p:nvPr/>
        </p:nvGrpSpPr>
        <p:grpSpPr>
          <a:xfrm>
            <a:off x="8301296" y="120670"/>
            <a:ext cx="856675" cy="665116"/>
            <a:chOff x="8373009" y="5229200"/>
            <a:chExt cx="856675" cy="665116"/>
          </a:xfrm>
        </p:grpSpPr>
        <p:pic>
          <p:nvPicPr>
            <p:cNvPr id="8" name="Resim 7">
              <a:hlinkClick r:id="" action="ppaction://hlinkshowjump?jump=nextslide"/>
            </p:cNvPr>
            <p:cNvPicPr>
              <a:picLocks noChangeAspect="1"/>
            </p:cNvPicPr>
            <p:nvPr/>
          </p:nvPicPr>
          <p:blipFill>
            <a:blip r:embed="rId8" cstate="print"/>
            <a:stretch>
              <a:fillRect/>
            </a:stretch>
          </p:blipFill>
          <p:spPr>
            <a:xfrm>
              <a:off x="8373009" y="5229200"/>
              <a:ext cx="713783" cy="665116"/>
            </a:xfrm>
            <a:prstGeom prst="rect">
              <a:avLst/>
            </a:prstGeom>
          </p:spPr>
        </p:pic>
        <p:sp>
          <p:nvSpPr>
            <p:cNvPr id="9" name="Metin kutusu 8">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0" name="Grup 9"/>
          <p:cNvGrpSpPr/>
          <p:nvPr/>
        </p:nvGrpSpPr>
        <p:grpSpPr>
          <a:xfrm>
            <a:off x="7518326" y="120670"/>
            <a:ext cx="843061" cy="665115"/>
            <a:chOff x="7590039" y="5229200"/>
            <a:chExt cx="843061" cy="665115"/>
          </a:xfrm>
        </p:grpSpPr>
        <p:pic>
          <p:nvPicPr>
            <p:cNvPr id="11" name="Resim 10">
              <a:hlinkClick r:id="rId9" action="ppaction://hlinksldjump"/>
            </p:cNvPr>
            <p:cNvPicPr>
              <a:picLocks noChangeAspect="1"/>
            </p:cNvPicPr>
            <p:nvPr/>
          </p:nvPicPr>
          <p:blipFill>
            <a:blip r:embed="rId10" cstate="print"/>
            <a:stretch>
              <a:fillRect/>
            </a:stretch>
          </p:blipFill>
          <p:spPr>
            <a:xfrm flipH="1">
              <a:off x="7590039" y="5229200"/>
              <a:ext cx="782970" cy="665115"/>
            </a:xfrm>
            <a:prstGeom prst="rect">
              <a:avLst/>
            </a:prstGeom>
          </p:spPr>
        </p:pic>
        <p:sp>
          <p:nvSpPr>
            <p:cNvPr id="12" name="Metin kutusu 11">
              <a:hlinkClick r:id="rId9"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3" name="Picture 2" descr="scratch ile ilgili görsel sonucu">
            <a:hlinkClick r:id="rId9" action="ppaction://hlinksldjump"/>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851002" y="907648"/>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8229600" cy="1143000"/>
          </a:xfrm>
        </p:spPr>
        <p:txBody>
          <a:bodyPr/>
          <a:lstStyle/>
          <a:p>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OFFLİNE EDİTÖR</a:t>
            </a:r>
            <a:endParaRPr lang="tr-TR"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51202" name="Picture 2"/>
          <p:cNvPicPr>
            <a:picLocks noChangeAspect="1" noChangeArrowheads="1"/>
          </p:cNvPicPr>
          <p:nvPr/>
        </p:nvPicPr>
        <p:blipFill>
          <a:blip r:embed="rId2" cstate="print"/>
          <a:srcRect r="838" b="5232"/>
          <a:stretch>
            <a:fillRect/>
          </a:stretch>
        </p:blipFill>
        <p:spPr bwMode="auto">
          <a:xfrm>
            <a:off x="0" y="1000108"/>
            <a:ext cx="9173830" cy="4929222"/>
          </a:xfrm>
          <a:prstGeom prst="rect">
            <a:avLst/>
          </a:prstGeom>
          <a:noFill/>
          <a:ln w="9525">
            <a:noFill/>
            <a:miter lim="800000"/>
            <a:headEnd/>
            <a:tailEnd/>
          </a:ln>
          <a:effectLst/>
        </p:spPr>
      </p:pic>
      <p:sp>
        <p:nvSpPr>
          <p:cNvPr id="5" name="4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Metin kutusu"/>
          <p:cNvSpPr txBox="1"/>
          <p:nvPr/>
        </p:nvSpPr>
        <p:spPr>
          <a:xfrm>
            <a:off x="1285852" y="6243600"/>
            <a:ext cx="7292253" cy="1015663"/>
          </a:xfrm>
          <a:prstGeom prst="rect">
            <a:avLst/>
          </a:prstGeom>
          <a:noFill/>
        </p:spPr>
        <p:txBody>
          <a:bodyPr wrap="none" rtlCol="0">
            <a:spAutoFit/>
          </a:bodyPr>
          <a:lstStyle/>
          <a:p>
            <a:pPr marL="457200" indent="-457200"/>
            <a:r>
              <a:rPr lang="tr-TR" sz="2000" b="1" dirty="0" smtClean="0">
                <a:effectLst>
                  <a:outerShdw blurRad="38100" dist="38100" dir="2700000" algn="tl">
                    <a:srgbClr val="000000">
                      <a:alpha val="43137"/>
                    </a:srgbClr>
                  </a:outerShdw>
                </a:effectLst>
              </a:rPr>
              <a:t>Öğrenmek istediğin sayının üzerine tıkla. </a:t>
            </a:r>
            <a:r>
              <a:rPr lang="tr-TR" sz="2000" b="1" dirty="0" err="1" smtClean="0">
                <a:effectLst>
                  <a:outerShdw blurRad="38100" dist="38100" dir="2700000" algn="tl">
                    <a:srgbClr val="000000">
                      <a:alpha val="43137"/>
                    </a:srgbClr>
                  </a:outerShdw>
                </a:effectLst>
              </a:rPr>
              <a:t>Arayüzü</a:t>
            </a:r>
            <a:r>
              <a:rPr lang="tr-TR" sz="2000" b="1" dirty="0" smtClean="0">
                <a:effectLst>
                  <a:outerShdw blurRad="38100" dist="38100" dir="2700000" algn="tl">
                    <a:srgbClr val="000000">
                      <a:alpha val="43137"/>
                    </a:srgbClr>
                  </a:outerShdw>
                </a:effectLst>
              </a:rPr>
              <a:t> tanıdıysan gel bir</a:t>
            </a:r>
          </a:p>
          <a:p>
            <a:pPr marL="457200" indent="-457200"/>
            <a:r>
              <a:rPr lang="tr-TR" sz="2000" b="1" dirty="0" smtClean="0">
                <a:effectLst>
                  <a:outerShdw blurRad="38100" dist="38100" dir="2700000" algn="tl">
                    <a:srgbClr val="000000">
                      <a:alpha val="43137"/>
                    </a:srgbClr>
                  </a:outerShdw>
                </a:effectLst>
                <a:hlinkClick r:id="rId3" action="ppaction://hlinksldjump"/>
              </a:rPr>
              <a:t>DENEME</a:t>
            </a:r>
            <a:r>
              <a:rPr lang="tr-TR" sz="2000" b="1" dirty="0" smtClean="0">
                <a:effectLst>
                  <a:outerShdw blurRad="38100" dist="38100" dir="2700000" algn="tl">
                    <a:srgbClr val="000000">
                      <a:alpha val="43137"/>
                    </a:srgbClr>
                  </a:outerShdw>
                </a:effectLst>
              </a:rPr>
              <a:t>   yapalım.</a:t>
            </a:r>
          </a:p>
          <a:p>
            <a:pPr marL="457200" indent="-457200"/>
            <a:endParaRPr lang="tr-TR" sz="2000" b="1" dirty="0">
              <a:effectLst>
                <a:outerShdw blurRad="38100" dist="38100" dir="2700000" algn="tl">
                  <a:srgbClr val="000000">
                    <a:alpha val="43137"/>
                  </a:srgbClr>
                </a:outerShdw>
              </a:effectLst>
            </a:endParaRPr>
          </a:p>
        </p:txBody>
      </p:sp>
      <p:pic>
        <p:nvPicPr>
          <p:cNvPr id="7" name="Picture 10" descr="scratch PNG ile ilgili görsel sonucu">
            <a:hlinkClick r:id="rId4"/>
          </p:cNvPr>
          <p:cNvPicPr>
            <a:picLocks noChangeAspect="1" noChangeArrowheads="1"/>
          </p:cNvPicPr>
          <p:nvPr/>
        </p:nvPicPr>
        <p:blipFill>
          <a:blip r:embed="rId5" cstate="print"/>
          <a:srcRect/>
          <a:stretch>
            <a:fillRect/>
          </a:stretch>
        </p:blipFill>
        <p:spPr bwMode="auto">
          <a:xfrm>
            <a:off x="554582" y="6000768"/>
            <a:ext cx="802708" cy="866754"/>
          </a:xfrm>
          <a:prstGeom prst="rect">
            <a:avLst/>
          </a:prstGeom>
          <a:noFill/>
        </p:spPr>
      </p:pic>
      <p:sp>
        <p:nvSpPr>
          <p:cNvPr id="8" name="7 Metin kutusu">
            <a:hlinkClick r:id="rId6" action="ppaction://hlinksldjump"/>
          </p:cNvPr>
          <p:cNvSpPr txBox="1"/>
          <p:nvPr/>
        </p:nvSpPr>
        <p:spPr>
          <a:xfrm>
            <a:off x="1500166" y="3286124"/>
            <a:ext cx="357190"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8 Metin kutusu">
            <a:hlinkClick r:id="rId7" action="ppaction://hlinksldjump"/>
          </p:cNvPr>
          <p:cNvSpPr txBox="1"/>
          <p:nvPr/>
        </p:nvSpPr>
        <p:spPr>
          <a:xfrm>
            <a:off x="2500298" y="1500174"/>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9 Metin kutusu">
            <a:hlinkClick r:id="rId8" action="ppaction://hlinksldjump"/>
          </p:cNvPr>
          <p:cNvSpPr txBox="1"/>
          <p:nvPr/>
        </p:nvSpPr>
        <p:spPr>
          <a:xfrm>
            <a:off x="285720" y="1500174"/>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10 Metin kutusu">
            <a:hlinkClick r:id="rId9" action="ppaction://hlinksldjump"/>
          </p:cNvPr>
          <p:cNvSpPr txBox="1"/>
          <p:nvPr/>
        </p:nvSpPr>
        <p:spPr>
          <a:xfrm>
            <a:off x="1285852" y="4786322"/>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11 Metin kutusu">
            <a:hlinkClick r:id="rId10" action="ppaction://hlinksldjump"/>
          </p:cNvPr>
          <p:cNvSpPr txBox="1"/>
          <p:nvPr/>
        </p:nvSpPr>
        <p:spPr>
          <a:xfrm>
            <a:off x="0" y="5357826"/>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3" name="12 Metin kutusu">
            <a:hlinkClick r:id="rId11" action="ppaction://hlinksldjump"/>
          </p:cNvPr>
          <p:cNvSpPr txBox="1"/>
          <p:nvPr/>
        </p:nvSpPr>
        <p:spPr>
          <a:xfrm>
            <a:off x="3714744" y="1857364"/>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13 Metin kutusu">
            <a:hlinkClick r:id="rId12" action="ppaction://hlinksldjump"/>
          </p:cNvPr>
          <p:cNvSpPr txBox="1"/>
          <p:nvPr/>
        </p:nvSpPr>
        <p:spPr>
          <a:xfrm>
            <a:off x="4071934" y="4643446"/>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14 Metin kutusu">
            <a:hlinkClick r:id="rId13" action="ppaction://hlinksldjump"/>
          </p:cNvPr>
          <p:cNvSpPr txBox="1"/>
          <p:nvPr/>
        </p:nvSpPr>
        <p:spPr>
          <a:xfrm>
            <a:off x="8429652" y="5116970"/>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6" name="15 Metin kutusu">
            <a:hlinkClick r:id="rId14" action="ppaction://hlinksldjump"/>
          </p:cNvPr>
          <p:cNvSpPr txBox="1"/>
          <p:nvPr/>
        </p:nvSpPr>
        <p:spPr>
          <a:xfrm>
            <a:off x="5572132" y="2857496"/>
            <a:ext cx="357190" cy="59804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7" name="Picture 2" descr="anasayfa ile ilgili görsel sonucu">
            <a:hlinkClick r:id="rId15" action="ppaction://hlinksldjump"/>
          </p:cNvPr>
          <p:cNvPicPr>
            <a:picLocks noChangeAspect="1" noChangeArrowheads="1"/>
          </p:cNvPicPr>
          <p:nvPr/>
        </p:nvPicPr>
        <p:blipFill>
          <a:blip r:embed="rId16" cstate="print"/>
          <a:srcRect/>
          <a:stretch>
            <a:fillRect/>
          </a:stretch>
        </p:blipFill>
        <p:spPr bwMode="auto">
          <a:xfrm>
            <a:off x="0" y="0"/>
            <a:ext cx="785786" cy="785786"/>
          </a:xfrm>
          <a:prstGeom prst="rect">
            <a:avLst/>
          </a:prstGeom>
          <a:noFill/>
        </p:spPr>
      </p:pic>
      <p:grpSp>
        <p:nvGrpSpPr>
          <p:cNvPr id="21" name="Grup 20"/>
          <p:cNvGrpSpPr/>
          <p:nvPr/>
        </p:nvGrpSpPr>
        <p:grpSpPr>
          <a:xfrm>
            <a:off x="8236665" y="71406"/>
            <a:ext cx="843061" cy="665115"/>
            <a:chOff x="7590039" y="5229200"/>
            <a:chExt cx="843061" cy="665115"/>
          </a:xfrm>
        </p:grpSpPr>
        <p:pic>
          <p:nvPicPr>
            <p:cNvPr id="22" name="Resim 21">
              <a:hlinkClick r:id="" action="ppaction://hlinkshowjump?jump=previousslide"/>
            </p:cNvPr>
            <p:cNvPicPr>
              <a:picLocks noChangeAspect="1"/>
            </p:cNvPicPr>
            <p:nvPr/>
          </p:nvPicPr>
          <p:blipFill>
            <a:blip r:embed="rId17" cstate="print"/>
            <a:stretch>
              <a:fillRect/>
            </a:stretch>
          </p:blipFill>
          <p:spPr>
            <a:xfrm flipH="1">
              <a:off x="7590039" y="5229200"/>
              <a:ext cx="782970" cy="665115"/>
            </a:xfrm>
            <a:prstGeom prst="rect">
              <a:avLst/>
            </a:prstGeom>
          </p:spPr>
        </p:pic>
        <p:sp>
          <p:nvSpPr>
            <p:cNvPr id="23" name="Metin kutusu 22">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20" name="Picture 2" descr="scratch ile ilgili görsel sonucu">
            <a:hlinkClick r:id="rId18" action="ppaction://hlinksldjump"/>
          </p:cNvPr>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7215895" y="168281"/>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72066" y="1571612"/>
            <a:ext cx="3214710" cy="4525963"/>
          </a:xfrm>
        </p:spPr>
        <p:txBody>
          <a:bodyPr/>
          <a:lstStyle/>
          <a:p>
            <a:pPr algn="ctr">
              <a:buNone/>
            </a:pPr>
            <a:r>
              <a:rPr lang="tr-TR" b="1" dirty="0" smtClean="0"/>
              <a:t>1. </a:t>
            </a:r>
            <a:r>
              <a:rPr lang="tr-TR" dirty="0" smtClean="0"/>
              <a:t>Yaptığımız uygulamaların</a:t>
            </a:r>
          </a:p>
          <a:p>
            <a:pPr algn="ctr">
              <a:buNone/>
            </a:pPr>
            <a:r>
              <a:rPr lang="tr-TR" dirty="0" smtClean="0"/>
              <a:t>görüntülendiği alandır.</a:t>
            </a:r>
            <a:endParaRPr lang="tr-TR" dirty="0"/>
          </a:p>
        </p:txBody>
      </p:sp>
      <p:pic>
        <p:nvPicPr>
          <p:cNvPr id="56322" name="Picture 2" descr="scratch gif ile ilgili görsel sonucu">
            <a:hlinkClick r:id="rId2"/>
          </p:cNvPr>
          <p:cNvPicPr>
            <a:picLocks noChangeAspect="1" noChangeArrowheads="1" noCrop="1"/>
          </p:cNvPicPr>
          <p:nvPr/>
        </p:nvPicPr>
        <p:blipFill>
          <a:blip r:embed="rId3" cstate="print"/>
          <a:srcRect/>
          <a:stretch>
            <a:fillRect/>
          </a:stretch>
        </p:blipFill>
        <p:spPr bwMode="auto">
          <a:xfrm>
            <a:off x="0" y="785794"/>
            <a:ext cx="4800600" cy="4743450"/>
          </a:xfrm>
          <a:prstGeom prst="rect">
            <a:avLst/>
          </a:prstGeom>
          <a:noFill/>
        </p:spPr>
      </p:pic>
      <p:pic>
        <p:nvPicPr>
          <p:cNvPr id="5"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9" name="Grup 8"/>
          <p:cNvGrpSpPr/>
          <p:nvPr/>
        </p:nvGrpSpPr>
        <p:grpSpPr>
          <a:xfrm>
            <a:off x="8277060" y="120671"/>
            <a:ext cx="843061" cy="665115"/>
            <a:chOff x="7590039" y="5229200"/>
            <a:chExt cx="843061" cy="665115"/>
          </a:xfrm>
        </p:grpSpPr>
        <p:pic>
          <p:nvPicPr>
            <p:cNvPr id="10" name="Resim 9">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1" name="Metin kutusu 10">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8"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74036" y="259389"/>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hlinkClick r:id="rId2" action="ppaction://hlinksldjump"/>
          </p:cNvPr>
          <p:cNvPicPr>
            <a:picLocks noChangeAspect="1" noChangeArrowheads="1"/>
          </p:cNvPicPr>
          <p:nvPr/>
        </p:nvPicPr>
        <p:blipFill>
          <a:blip r:embed="rId3" cstate="print"/>
          <a:srcRect l="4392" t="13672" r="84627" b="63867"/>
          <a:stretch>
            <a:fillRect/>
          </a:stretch>
        </p:blipFill>
        <p:spPr bwMode="auto">
          <a:xfrm>
            <a:off x="428596" y="642918"/>
            <a:ext cx="1428760" cy="1643074"/>
          </a:xfrm>
          <a:prstGeom prst="rect">
            <a:avLst/>
          </a:prstGeom>
          <a:noFill/>
          <a:ln w="9525">
            <a:noFill/>
            <a:miter lim="800000"/>
            <a:headEnd/>
            <a:tailEnd/>
          </a:ln>
          <a:effectLst/>
        </p:spPr>
      </p:pic>
      <p:pic>
        <p:nvPicPr>
          <p:cNvPr id="15363" name="Picture 3">
            <a:hlinkClick r:id="rId4" action="ppaction://hlinksldjump"/>
          </p:cNvPr>
          <p:cNvPicPr>
            <a:picLocks noChangeAspect="1" noChangeArrowheads="1"/>
          </p:cNvPicPr>
          <p:nvPr/>
        </p:nvPicPr>
        <p:blipFill>
          <a:blip r:embed="rId3" cstate="print"/>
          <a:srcRect l="11530" t="39258" r="79136" b="38281"/>
          <a:stretch>
            <a:fillRect/>
          </a:stretch>
        </p:blipFill>
        <p:spPr bwMode="auto">
          <a:xfrm>
            <a:off x="1000100" y="2357430"/>
            <a:ext cx="1214446" cy="1643074"/>
          </a:xfrm>
          <a:prstGeom prst="rect">
            <a:avLst/>
          </a:prstGeom>
          <a:noFill/>
          <a:ln w="9525">
            <a:noFill/>
            <a:miter lim="800000"/>
            <a:headEnd/>
            <a:tailEnd/>
          </a:ln>
          <a:effectLst/>
        </p:spPr>
      </p:pic>
      <p:pic>
        <p:nvPicPr>
          <p:cNvPr id="15364" name="Picture 4">
            <a:hlinkClick r:id="rId5" action="ppaction://hlinksldjump"/>
          </p:cNvPr>
          <p:cNvPicPr>
            <a:picLocks noChangeAspect="1" noChangeArrowheads="1"/>
          </p:cNvPicPr>
          <p:nvPr/>
        </p:nvPicPr>
        <p:blipFill>
          <a:blip r:embed="rId3" cstate="print"/>
          <a:srcRect l="23096" t="63672" r="65374" b="14844"/>
          <a:stretch>
            <a:fillRect/>
          </a:stretch>
        </p:blipFill>
        <p:spPr bwMode="auto">
          <a:xfrm>
            <a:off x="1714480" y="4214818"/>
            <a:ext cx="1500198" cy="1571636"/>
          </a:xfrm>
          <a:prstGeom prst="rect">
            <a:avLst/>
          </a:prstGeom>
          <a:noFill/>
          <a:ln w="9525">
            <a:noFill/>
            <a:miter lim="800000"/>
            <a:headEnd/>
            <a:tailEnd/>
          </a:ln>
          <a:effectLst/>
        </p:spPr>
      </p:pic>
      <p:pic>
        <p:nvPicPr>
          <p:cNvPr id="15365" name="Picture 5">
            <a:hlinkClick r:id="rId6" action="ppaction://hlinksldjump"/>
          </p:cNvPr>
          <p:cNvPicPr>
            <a:picLocks noChangeAspect="1" noChangeArrowheads="1"/>
          </p:cNvPicPr>
          <p:nvPr/>
        </p:nvPicPr>
        <p:blipFill>
          <a:blip r:embed="rId3" cstate="print"/>
          <a:srcRect l="42862" t="62695" r="45608" b="13867"/>
          <a:stretch>
            <a:fillRect/>
          </a:stretch>
        </p:blipFill>
        <p:spPr bwMode="auto">
          <a:xfrm>
            <a:off x="3643306" y="4714884"/>
            <a:ext cx="1500198" cy="1714512"/>
          </a:xfrm>
          <a:prstGeom prst="rect">
            <a:avLst/>
          </a:prstGeom>
          <a:noFill/>
          <a:ln w="9525">
            <a:noFill/>
            <a:miter lim="800000"/>
            <a:headEnd/>
            <a:tailEnd/>
          </a:ln>
          <a:effectLst/>
        </p:spPr>
      </p:pic>
      <p:pic>
        <p:nvPicPr>
          <p:cNvPr id="15366" name="Picture 6">
            <a:hlinkClick r:id="rId7" action="ppaction://hlinksldjump"/>
          </p:cNvPr>
          <p:cNvPicPr>
            <a:picLocks noChangeAspect="1" noChangeArrowheads="1"/>
          </p:cNvPicPr>
          <p:nvPr/>
        </p:nvPicPr>
        <p:blipFill>
          <a:blip r:embed="rId3" cstate="print"/>
          <a:srcRect l="58785" t="38281" r="30783" b="37304"/>
          <a:stretch>
            <a:fillRect/>
          </a:stretch>
        </p:blipFill>
        <p:spPr bwMode="auto">
          <a:xfrm>
            <a:off x="5929322" y="3929066"/>
            <a:ext cx="1357322" cy="1785950"/>
          </a:xfrm>
          <a:prstGeom prst="rect">
            <a:avLst/>
          </a:prstGeom>
          <a:noFill/>
          <a:ln w="9525">
            <a:noFill/>
            <a:miter lim="800000"/>
            <a:headEnd/>
            <a:tailEnd/>
          </a:ln>
          <a:effectLst/>
        </p:spPr>
      </p:pic>
      <p:pic>
        <p:nvPicPr>
          <p:cNvPr id="15367" name="Picture 7">
            <a:hlinkClick r:id="rId8" action="ppaction://hlinksldjump"/>
          </p:cNvPr>
          <p:cNvPicPr>
            <a:picLocks noChangeAspect="1" noChangeArrowheads="1"/>
          </p:cNvPicPr>
          <p:nvPr/>
        </p:nvPicPr>
        <p:blipFill>
          <a:blip r:embed="rId3" cstate="print"/>
          <a:srcRect l="76355" t="47070" r="10468" b="31446"/>
          <a:stretch>
            <a:fillRect/>
          </a:stretch>
        </p:blipFill>
        <p:spPr bwMode="auto">
          <a:xfrm>
            <a:off x="7072330" y="2571744"/>
            <a:ext cx="1714512" cy="1571636"/>
          </a:xfrm>
          <a:prstGeom prst="rect">
            <a:avLst/>
          </a:prstGeom>
          <a:noFill/>
          <a:ln w="9525">
            <a:noFill/>
            <a:miter lim="800000"/>
            <a:headEnd/>
            <a:tailEnd/>
          </a:ln>
          <a:effectLst/>
        </p:spPr>
      </p:pic>
      <p:pic>
        <p:nvPicPr>
          <p:cNvPr id="15368" name="Picture 8">
            <a:hlinkClick r:id="rId9" action="ppaction://hlinksldjump"/>
          </p:cNvPr>
          <p:cNvPicPr>
            <a:picLocks noChangeAspect="1" noChangeArrowheads="1"/>
          </p:cNvPicPr>
          <p:nvPr/>
        </p:nvPicPr>
        <p:blipFill>
          <a:blip r:embed="rId3" cstate="print"/>
          <a:srcRect l="85139" t="72462" r="3880" b="7031"/>
          <a:stretch>
            <a:fillRect/>
          </a:stretch>
        </p:blipFill>
        <p:spPr bwMode="auto">
          <a:xfrm>
            <a:off x="7715208" y="642918"/>
            <a:ext cx="1428792" cy="1500198"/>
          </a:xfrm>
          <a:prstGeom prst="rect">
            <a:avLst/>
          </a:prstGeom>
          <a:noFill/>
          <a:ln w="9525">
            <a:noFill/>
            <a:miter lim="800000"/>
            <a:headEnd/>
            <a:tailEnd/>
          </a:ln>
          <a:effectLst/>
        </p:spPr>
      </p:pic>
      <p:sp>
        <p:nvSpPr>
          <p:cNvPr id="11" name="10 Oval"/>
          <p:cNvSpPr/>
          <p:nvPr/>
        </p:nvSpPr>
        <p:spPr>
          <a:xfrm>
            <a:off x="2214546" y="-428652"/>
            <a:ext cx="5072098" cy="42148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5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Öğrenmek istediğin oyunun üzerine tıkla.</a:t>
            </a:r>
            <a:endParaRPr lang="tr-TR" sz="25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2" name="Picture 10" descr="scratch PNG ile ilgili görsel sonucu">
            <a:hlinkClick r:id="rId10"/>
          </p:cNvPr>
          <p:cNvPicPr>
            <a:picLocks noChangeAspect="1" noChangeArrowheads="1"/>
          </p:cNvPicPr>
          <p:nvPr/>
        </p:nvPicPr>
        <p:blipFill>
          <a:blip r:embed="rId11" cstate="print"/>
          <a:srcRect/>
          <a:stretch>
            <a:fillRect/>
          </a:stretch>
        </p:blipFill>
        <p:spPr bwMode="auto">
          <a:xfrm>
            <a:off x="3071802" y="1214422"/>
            <a:ext cx="802708" cy="866754"/>
          </a:xfrm>
          <a:prstGeom prst="rect">
            <a:avLst/>
          </a:prstGeom>
          <a:noFill/>
        </p:spPr>
      </p:pic>
      <p:pic>
        <p:nvPicPr>
          <p:cNvPr id="13" name="Picture 2" descr="anasayfa ile ilgili görsel sonucu">
            <a:hlinkClick r:id="rId12" action="ppaction://hlinksldjump"/>
          </p:cNvPr>
          <p:cNvPicPr>
            <a:picLocks noChangeAspect="1" noChangeArrowheads="1"/>
          </p:cNvPicPr>
          <p:nvPr/>
        </p:nvPicPr>
        <p:blipFill>
          <a:blip r:embed="rId13" cstate="print"/>
          <a:srcRect/>
          <a:stretch>
            <a:fillRect/>
          </a:stretch>
        </p:blipFill>
        <p:spPr bwMode="auto">
          <a:xfrm>
            <a:off x="0" y="0"/>
            <a:ext cx="785786" cy="785786"/>
          </a:xfrm>
          <a:prstGeom prst="rect">
            <a:avLst/>
          </a:prstGeom>
          <a:noFill/>
        </p:spPr>
      </p:pic>
      <p:grpSp>
        <p:nvGrpSpPr>
          <p:cNvPr id="17" name="Grup 16"/>
          <p:cNvGrpSpPr/>
          <p:nvPr/>
        </p:nvGrpSpPr>
        <p:grpSpPr>
          <a:xfrm>
            <a:off x="8172400" y="5786454"/>
            <a:ext cx="843061" cy="665115"/>
            <a:chOff x="7590039" y="5229200"/>
            <a:chExt cx="843061" cy="665115"/>
          </a:xfrm>
        </p:grpSpPr>
        <p:pic>
          <p:nvPicPr>
            <p:cNvPr id="18" name="Resim 17">
              <a:hlinkClick r:id="" action="ppaction://hlinkshowjump?jump=previousslide"/>
            </p:cNvPr>
            <p:cNvPicPr>
              <a:picLocks noChangeAspect="1"/>
            </p:cNvPicPr>
            <p:nvPr/>
          </p:nvPicPr>
          <p:blipFill>
            <a:blip r:embed="rId14" cstate="print"/>
            <a:stretch>
              <a:fillRect/>
            </a:stretch>
          </p:blipFill>
          <p:spPr>
            <a:xfrm flipH="1">
              <a:off x="7590039" y="5229200"/>
              <a:ext cx="782970" cy="665115"/>
            </a:xfrm>
            <a:prstGeom prst="rect">
              <a:avLst/>
            </a:prstGeom>
          </p:spPr>
        </p:pic>
        <p:sp>
          <p:nvSpPr>
            <p:cNvPr id="19" name="Metin kutusu 18">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5" name="Resim 14">
            <a:hlinkClick r:id="rId15" action="ppaction://hlinksldjump"/>
          </p:cNvPr>
          <p:cNvPicPr>
            <a:picLocks noChangeAspect="1"/>
          </p:cNvPicPr>
          <p:nvPr/>
        </p:nvPicPr>
        <p:blipFill>
          <a:blip r:embed="rId16" cstate="print"/>
          <a:stretch>
            <a:fillRect/>
          </a:stretch>
        </p:blipFill>
        <p:spPr>
          <a:xfrm>
            <a:off x="889542" y="77969"/>
            <a:ext cx="610623" cy="457967"/>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Bottom)">
                                      <p:cBhvr>
                                        <p:cTn id="7" dur="500"/>
                                        <p:tgtEl>
                                          <p:spTgt spid="1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lide(fromBottom)">
                                      <p:cBhvr>
                                        <p:cTn id="11" dur="500"/>
                                        <p:tgtEl>
                                          <p:spTgt spid="12"/>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slide(fromBottom)">
                                      <p:cBhvr>
                                        <p:cTn id="15" dur="500"/>
                                        <p:tgtEl>
                                          <p:spTgt spid="15362"/>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5363"/>
                                        </p:tgtEl>
                                        <p:attrNameLst>
                                          <p:attrName>style.visibility</p:attrName>
                                        </p:attrNameLst>
                                      </p:cBhvr>
                                      <p:to>
                                        <p:strVal val="visible"/>
                                      </p:to>
                                    </p:set>
                                    <p:animEffect transition="in" filter="slide(fromBottom)">
                                      <p:cBhvr>
                                        <p:cTn id="19" dur="500"/>
                                        <p:tgtEl>
                                          <p:spTgt spid="15363"/>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5364"/>
                                        </p:tgtEl>
                                        <p:attrNameLst>
                                          <p:attrName>style.visibility</p:attrName>
                                        </p:attrNameLst>
                                      </p:cBhvr>
                                      <p:to>
                                        <p:strVal val="visible"/>
                                      </p:to>
                                    </p:set>
                                    <p:animEffect transition="in" filter="slide(fromBottom)">
                                      <p:cBhvr>
                                        <p:cTn id="23" dur="500"/>
                                        <p:tgtEl>
                                          <p:spTgt spid="15364"/>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15365"/>
                                        </p:tgtEl>
                                        <p:attrNameLst>
                                          <p:attrName>style.visibility</p:attrName>
                                        </p:attrNameLst>
                                      </p:cBhvr>
                                      <p:to>
                                        <p:strVal val="visible"/>
                                      </p:to>
                                    </p:set>
                                    <p:animEffect transition="in" filter="slide(fromBottom)">
                                      <p:cBhvr>
                                        <p:cTn id="27" dur="500"/>
                                        <p:tgtEl>
                                          <p:spTgt spid="15365"/>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15366"/>
                                        </p:tgtEl>
                                        <p:attrNameLst>
                                          <p:attrName>style.visibility</p:attrName>
                                        </p:attrNameLst>
                                      </p:cBhvr>
                                      <p:to>
                                        <p:strVal val="visible"/>
                                      </p:to>
                                    </p:set>
                                    <p:animEffect transition="in" filter="slide(fromBottom)">
                                      <p:cBhvr>
                                        <p:cTn id="31" dur="500"/>
                                        <p:tgtEl>
                                          <p:spTgt spid="15366"/>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15367"/>
                                        </p:tgtEl>
                                        <p:attrNameLst>
                                          <p:attrName>style.visibility</p:attrName>
                                        </p:attrNameLst>
                                      </p:cBhvr>
                                      <p:to>
                                        <p:strVal val="visible"/>
                                      </p:to>
                                    </p:set>
                                    <p:animEffect transition="in" filter="slide(fromBottom)">
                                      <p:cBhvr>
                                        <p:cTn id="35" dur="500"/>
                                        <p:tgtEl>
                                          <p:spTgt spid="15367"/>
                                        </p:tgtEl>
                                      </p:cBhvr>
                                    </p:animEffect>
                                  </p:childTnLst>
                                </p:cTn>
                              </p:par>
                            </p:childTnLst>
                          </p:cTn>
                        </p:par>
                        <p:par>
                          <p:cTn id="36" fill="hold">
                            <p:stCondLst>
                              <p:cond delay="4000"/>
                            </p:stCondLst>
                            <p:childTnLst>
                              <p:par>
                                <p:cTn id="37" presetID="12" presetClass="entr" presetSubtype="4" fill="hold" nodeType="afterEffect">
                                  <p:stCondLst>
                                    <p:cond delay="0"/>
                                  </p:stCondLst>
                                  <p:childTnLst>
                                    <p:set>
                                      <p:cBhvr>
                                        <p:cTn id="38" dur="1" fill="hold">
                                          <p:stCondLst>
                                            <p:cond delay="0"/>
                                          </p:stCondLst>
                                        </p:cTn>
                                        <p:tgtEl>
                                          <p:spTgt spid="15368"/>
                                        </p:tgtEl>
                                        <p:attrNameLst>
                                          <p:attrName>style.visibility</p:attrName>
                                        </p:attrNameLst>
                                      </p:cBhvr>
                                      <p:to>
                                        <p:strVal val="visible"/>
                                      </p:to>
                                    </p:set>
                                    <p:animEffect transition="in" filter="slide(fromBottom)">
                                      <p:cBhvr>
                                        <p:cTn id="39"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Grp="1" noChangeAspect="1" noChangeArrowheads="1"/>
          </p:cNvPicPr>
          <p:nvPr>
            <p:ph idx="1"/>
          </p:nvPr>
        </p:nvPicPr>
        <p:blipFill>
          <a:blip r:embed="rId2" cstate="print"/>
          <a:srcRect/>
          <a:stretch>
            <a:fillRect/>
          </a:stretch>
        </p:blipFill>
        <p:spPr bwMode="auto">
          <a:xfrm>
            <a:off x="857224" y="785794"/>
            <a:ext cx="6988460" cy="3929090"/>
          </a:xfrm>
          <a:prstGeom prst="rect">
            <a:avLst/>
          </a:prstGeom>
          <a:noFill/>
          <a:ln w="9525">
            <a:noFill/>
            <a:miter lim="800000"/>
            <a:headEnd/>
            <a:tailEnd/>
          </a:ln>
          <a:effectLst/>
        </p:spPr>
      </p:pic>
      <p:sp>
        <p:nvSpPr>
          <p:cNvPr id="5" name="2 İçerik Yer Tutucusu"/>
          <p:cNvSpPr txBox="1">
            <a:spLocks/>
          </p:cNvSpPr>
          <p:nvPr/>
        </p:nvSpPr>
        <p:spPr>
          <a:xfrm>
            <a:off x="1643042" y="4786322"/>
            <a:ext cx="6143668" cy="714379"/>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tr-TR" sz="3200" b="1" dirty="0" smtClean="0"/>
              <a:t>2</a:t>
            </a:r>
            <a:r>
              <a:rPr kumimoji="0" lang="tr-TR" sz="3200" b="1" i="0" u="none" strike="noStrike" kern="1200" cap="none" spc="0" normalizeH="0" baseline="0" noProof="0" dirty="0" smtClean="0">
                <a:ln>
                  <a:noFill/>
                </a:ln>
                <a:solidFill>
                  <a:schemeClr val="tx1"/>
                </a:solidFill>
                <a:effectLst/>
                <a:uLnTx/>
                <a:uFillTx/>
                <a:latin typeface="+mn-lt"/>
                <a:ea typeface="+mn-ea"/>
                <a:cs typeface="+mn-cs"/>
              </a:rPr>
              <a:t>. </a:t>
            </a:r>
            <a:r>
              <a:rPr kumimoji="0" lang="tr-TR" sz="3200" b="0" i="0" u="none" strike="noStrike" kern="1200" cap="none" spc="0" normalizeH="0" baseline="0" noProof="0" dirty="0" smtClean="0">
                <a:ln>
                  <a:noFill/>
                </a:ln>
                <a:solidFill>
                  <a:schemeClr val="tx1"/>
                </a:solidFill>
                <a:effectLst/>
                <a:uLnTx/>
                <a:uFillTx/>
                <a:latin typeface="+mn-lt"/>
                <a:ea typeface="+mn-ea"/>
                <a:cs typeface="+mn-cs"/>
              </a:rPr>
              <a:t>Uygulamamızı tam ekran yapar.</a:t>
            </a: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2"/>
          <p:cNvPicPr>
            <a:picLocks noChangeAspect="1" noChangeArrowheads="1"/>
          </p:cNvPicPr>
          <p:nvPr/>
        </p:nvPicPr>
        <p:blipFill>
          <a:blip r:embed="rId3" cstate="print"/>
          <a:srcRect t="6867" r="95367" b="86266"/>
          <a:stretch>
            <a:fillRect/>
          </a:stretch>
        </p:blipFill>
        <p:spPr bwMode="auto">
          <a:xfrm>
            <a:off x="857224" y="4714884"/>
            <a:ext cx="928662" cy="773943"/>
          </a:xfrm>
          <a:prstGeom prst="rect">
            <a:avLst/>
          </a:prstGeom>
          <a:noFill/>
          <a:ln w="9525">
            <a:noFill/>
            <a:miter lim="800000"/>
            <a:headEnd/>
            <a:tailEnd/>
          </a:ln>
          <a:effectLst/>
        </p:spPr>
      </p:pic>
      <p:pic>
        <p:nvPicPr>
          <p:cNvPr id="7"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grpSp>
        <p:nvGrpSpPr>
          <p:cNvPr id="11" name="Grup 10"/>
          <p:cNvGrpSpPr/>
          <p:nvPr/>
        </p:nvGrpSpPr>
        <p:grpSpPr>
          <a:xfrm>
            <a:off x="8244408" y="54054"/>
            <a:ext cx="843061" cy="665115"/>
            <a:chOff x="7590039" y="5229200"/>
            <a:chExt cx="843061" cy="665115"/>
          </a:xfrm>
        </p:grpSpPr>
        <p:pic>
          <p:nvPicPr>
            <p:cNvPr id="12" name="Resim 11">
              <a:hlinkClick r:id="rId6" action="ppaction://hlinksldjump"/>
            </p:cNvPr>
            <p:cNvPicPr>
              <a:picLocks noChangeAspect="1"/>
            </p:cNvPicPr>
            <p:nvPr/>
          </p:nvPicPr>
          <p:blipFill>
            <a:blip r:embed="rId7" cstate="print"/>
            <a:stretch>
              <a:fillRect/>
            </a:stretch>
          </p:blipFill>
          <p:spPr>
            <a:xfrm flipH="1">
              <a:off x="7590039" y="5229200"/>
              <a:ext cx="782970" cy="665115"/>
            </a:xfrm>
            <a:prstGeom prst="rect">
              <a:avLst/>
            </a:prstGeom>
          </p:spPr>
        </p:pic>
        <p:sp>
          <p:nvSpPr>
            <p:cNvPr id="13" name="Metin kutusu 12">
              <a:hlinkClick r:id="rId6"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9" name="Picture 2" descr="scratch ile ilgili görsel sonucu">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159298"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3108" y="5572140"/>
            <a:ext cx="1357322" cy="739749"/>
          </a:xfrm>
        </p:spPr>
        <p:txBody>
          <a:bodyPr/>
          <a:lstStyle/>
          <a:p>
            <a:pPr>
              <a:buNone/>
            </a:pPr>
            <a:r>
              <a:rPr lang="tr-TR" dirty="0" smtClean="0"/>
              <a:t>Çalıştır</a:t>
            </a:r>
            <a:endParaRPr lang="tr-TR" dirty="0"/>
          </a:p>
        </p:txBody>
      </p:sp>
      <p:pic>
        <p:nvPicPr>
          <p:cNvPr id="4" name="Picture 2"/>
          <p:cNvPicPr>
            <a:picLocks noChangeAspect="1" noChangeArrowheads="1"/>
          </p:cNvPicPr>
          <p:nvPr/>
        </p:nvPicPr>
        <p:blipFill>
          <a:blip r:embed="rId2" cstate="print"/>
          <a:srcRect l="30562" t="6867" r="66999" b="87928"/>
          <a:stretch>
            <a:fillRect/>
          </a:stretch>
        </p:blipFill>
        <p:spPr bwMode="auto">
          <a:xfrm>
            <a:off x="1285852" y="5572140"/>
            <a:ext cx="714380" cy="857256"/>
          </a:xfrm>
          <a:prstGeom prst="rect">
            <a:avLst/>
          </a:prstGeom>
          <a:noFill/>
          <a:ln w="9525">
            <a:noFill/>
            <a:miter lim="800000"/>
            <a:headEnd/>
            <a:tailEnd/>
          </a:ln>
          <a:effectLst/>
        </p:spPr>
      </p:pic>
      <p:pic>
        <p:nvPicPr>
          <p:cNvPr id="59394" name="Picture 2" descr="scratch bayrak gif ile ilgili görsel sonucu">
            <a:hlinkClick r:id="rId3"/>
          </p:cNvPr>
          <p:cNvPicPr>
            <a:picLocks noChangeAspect="1" noChangeArrowheads="1" noCrop="1"/>
          </p:cNvPicPr>
          <p:nvPr/>
        </p:nvPicPr>
        <p:blipFill>
          <a:blip r:embed="rId4" cstate="print"/>
          <a:srcRect/>
          <a:stretch>
            <a:fillRect/>
          </a:stretch>
        </p:blipFill>
        <p:spPr bwMode="auto">
          <a:xfrm>
            <a:off x="0" y="1000108"/>
            <a:ext cx="8877833" cy="4357718"/>
          </a:xfrm>
          <a:prstGeom prst="rect">
            <a:avLst/>
          </a:prstGeom>
          <a:noFill/>
        </p:spPr>
      </p:pic>
      <p:pic>
        <p:nvPicPr>
          <p:cNvPr id="6" name="Picture 2"/>
          <p:cNvPicPr>
            <a:picLocks noChangeAspect="1" noChangeArrowheads="1"/>
          </p:cNvPicPr>
          <p:nvPr/>
        </p:nvPicPr>
        <p:blipFill>
          <a:blip r:embed="rId2" cstate="print"/>
          <a:srcRect l="33204" t="6867" r="64479" b="86266"/>
          <a:stretch>
            <a:fillRect/>
          </a:stretch>
        </p:blipFill>
        <p:spPr bwMode="auto">
          <a:xfrm>
            <a:off x="4429124" y="5548328"/>
            <a:ext cx="571504" cy="952506"/>
          </a:xfrm>
          <a:prstGeom prst="rect">
            <a:avLst/>
          </a:prstGeom>
          <a:noFill/>
          <a:ln w="9525">
            <a:noFill/>
            <a:miter lim="800000"/>
            <a:headEnd/>
            <a:tailEnd/>
          </a:ln>
          <a:effectLst/>
        </p:spPr>
      </p:pic>
      <p:sp>
        <p:nvSpPr>
          <p:cNvPr id="7" name="2 İçerik Yer Tutucusu"/>
          <p:cNvSpPr txBox="1">
            <a:spLocks/>
          </p:cNvSpPr>
          <p:nvPr/>
        </p:nvSpPr>
        <p:spPr>
          <a:xfrm>
            <a:off x="5072066" y="5572140"/>
            <a:ext cx="1357322" cy="73974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schemeClr val="tx1"/>
                </a:solidFill>
                <a:effectLst/>
                <a:uLnTx/>
                <a:uFillTx/>
                <a:latin typeface="+mn-lt"/>
                <a:ea typeface="+mn-ea"/>
                <a:cs typeface="+mn-cs"/>
              </a:rPr>
              <a:t>Durdur</a:t>
            </a: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5" name="Grup 14"/>
          <p:cNvGrpSpPr/>
          <p:nvPr/>
        </p:nvGrpSpPr>
        <p:grpSpPr>
          <a:xfrm>
            <a:off x="8244408" y="54054"/>
            <a:ext cx="843061" cy="665115"/>
            <a:chOff x="7590039" y="5229200"/>
            <a:chExt cx="843061" cy="665115"/>
          </a:xfrm>
        </p:grpSpPr>
        <p:pic>
          <p:nvPicPr>
            <p:cNvPr id="16" name="Resim 15">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6">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Picture 2" descr="scratch ile ilgili görsel sonucu">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223638"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357290" y="2000240"/>
            <a:ext cx="7329510" cy="1400172"/>
          </a:xfrm>
        </p:spPr>
        <p:txBody>
          <a:bodyPr/>
          <a:lstStyle/>
          <a:p>
            <a:pPr>
              <a:buNone/>
            </a:pPr>
            <a:r>
              <a:rPr lang="tr-TR" dirty="0" smtClean="0"/>
              <a:t>		Bu bölümde sahnemizin arka planını düzenleyebiliriz.</a:t>
            </a:r>
            <a:endParaRPr lang="tr-TR" dirty="0"/>
          </a:p>
        </p:txBody>
      </p:sp>
      <p:pic>
        <p:nvPicPr>
          <p:cNvPr id="4" name="Picture 2"/>
          <p:cNvPicPr>
            <a:picLocks noChangeAspect="1" noChangeArrowheads="1"/>
          </p:cNvPicPr>
          <p:nvPr/>
        </p:nvPicPr>
        <p:blipFill>
          <a:blip r:embed="rId2" cstate="print"/>
          <a:srcRect t="64552" r="93823" b="5232"/>
          <a:stretch>
            <a:fillRect/>
          </a:stretch>
        </p:blipFill>
        <p:spPr bwMode="auto">
          <a:xfrm>
            <a:off x="285720" y="1500174"/>
            <a:ext cx="1000132" cy="2750517"/>
          </a:xfrm>
          <a:prstGeom prst="rect">
            <a:avLst/>
          </a:prstGeom>
          <a:noFill/>
          <a:ln w="9525">
            <a:noFill/>
            <a:miter lim="800000"/>
            <a:headEnd/>
            <a:tailEnd/>
          </a:ln>
          <a:effectLst/>
        </p:spPr>
      </p:pic>
      <p:cxnSp>
        <p:nvCxnSpPr>
          <p:cNvPr id="5" name="4 Düz Ok Bağlayıcısı"/>
          <p:cNvCxnSpPr/>
          <p:nvPr/>
        </p:nvCxnSpPr>
        <p:spPr>
          <a:xfrm rot="5400000">
            <a:off x="-178627" y="3893347"/>
            <a:ext cx="1357322"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 name="5 Metin kutusu"/>
          <p:cNvSpPr txBox="1"/>
          <p:nvPr/>
        </p:nvSpPr>
        <p:spPr>
          <a:xfrm>
            <a:off x="214282" y="4572008"/>
            <a:ext cx="1857388" cy="92869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Kütüphaneden Arka Plan Seçebilirsin.</a:t>
            </a:r>
            <a:endParaRPr lang="tr-TR" dirty="0"/>
          </a:p>
        </p:txBody>
      </p:sp>
      <p:cxnSp>
        <p:nvCxnSpPr>
          <p:cNvPr id="9" name="8 Düz Ok Bağlayıcısı"/>
          <p:cNvCxnSpPr/>
          <p:nvPr/>
        </p:nvCxnSpPr>
        <p:spPr>
          <a:xfrm>
            <a:off x="714348" y="3214686"/>
            <a:ext cx="2143140" cy="150019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11 Metin kutusu"/>
          <p:cNvSpPr txBox="1"/>
          <p:nvPr/>
        </p:nvSpPr>
        <p:spPr>
          <a:xfrm>
            <a:off x="2285984" y="4786322"/>
            <a:ext cx="185738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Kendi Arka Planını Çizebilirsin</a:t>
            </a:r>
            <a:endParaRPr lang="tr-TR" dirty="0"/>
          </a:p>
        </p:txBody>
      </p:sp>
      <p:cxnSp>
        <p:nvCxnSpPr>
          <p:cNvPr id="13" name="12 Düz Ok Bağlayıcısı"/>
          <p:cNvCxnSpPr/>
          <p:nvPr/>
        </p:nvCxnSpPr>
        <p:spPr>
          <a:xfrm>
            <a:off x="928662" y="3143248"/>
            <a:ext cx="4143404" cy="150019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14 Metin kutusu"/>
          <p:cNvSpPr txBox="1"/>
          <p:nvPr/>
        </p:nvSpPr>
        <p:spPr>
          <a:xfrm>
            <a:off x="4500562" y="4714884"/>
            <a:ext cx="1857388"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Bilgisayarından Arka Plan Seçebilirsin.</a:t>
            </a:r>
            <a:endParaRPr lang="tr-TR" dirty="0"/>
          </a:p>
        </p:txBody>
      </p:sp>
      <p:cxnSp>
        <p:nvCxnSpPr>
          <p:cNvPr id="16" name="15 Düz Ok Bağlayıcısı"/>
          <p:cNvCxnSpPr/>
          <p:nvPr/>
        </p:nvCxnSpPr>
        <p:spPr>
          <a:xfrm>
            <a:off x="1214414" y="3071810"/>
            <a:ext cx="5357850" cy="8572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8" name="17 Metin kutusu"/>
          <p:cNvSpPr txBox="1"/>
          <p:nvPr/>
        </p:nvSpPr>
        <p:spPr>
          <a:xfrm>
            <a:off x="6572264" y="3714752"/>
            <a:ext cx="221457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Web kamerasından arka plan çekebilirsin.</a:t>
            </a:r>
            <a:endParaRPr lang="tr-TR" dirty="0"/>
          </a:p>
        </p:txBody>
      </p:sp>
      <p:pic>
        <p:nvPicPr>
          <p:cNvPr id="14"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24" name="Grup 23"/>
          <p:cNvGrpSpPr/>
          <p:nvPr/>
        </p:nvGrpSpPr>
        <p:grpSpPr>
          <a:xfrm>
            <a:off x="8244408" y="54054"/>
            <a:ext cx="843061" cy="665115"/>
            <a:chOff x="7590039" y="5229200"/>
            <a:chExt cx="843061" cy="665115"/>
          </a:xfrm>
        </p:grpSpPr>
        <p:pic>
          <p:nvPicPr>
            <p:cNvPr id="25" name="Resim 24">
              <a:hlinkClick r:id="rId5" action="ppaction://hlinksldjump"/>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26" name="Metin kutusu 25">
              <a:hlinkClick r:id="rId5"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7"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46898"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428992" y="4214818"/>
            <a:ext cx="5429288" cy="1982783"/>
          </a:xfrm>
        </p:spPr>
        <p:txBody>
          <a:bodyPr>
            <a:normAutofit fontScale="92500" lnSpcReduction="20000"/>
          </a:bodyPr>
          <a:lstStyle/>
          <a:p>
            <a:pPr>
              <a:buNone/>
            </a:pPr>
            <a:r>
              <a:rPr lang="tr-TR" dirty="0" smtClean="0"/>
              <a:t>	Uygulama içindeki karakterlerin bulunduğu alandır.Karakterin üzerindeki </a:t>
            </a:r>
            <a:r>
              <a:rPr lang="tr-TR" b="1" dirty="0" smtClean="0"/>
              <a:t>i </a:t>
            </a:r>
            <a:r>
              <a:rPr lang="tr-TR" dirty="0" smtClean="0"/>
              <a:t>alanından adını ve dönüş izinlerini değiştirebilirsiniz.</a:t>
            </a:r>
            <a:endParaRPr lang="tr-TR" b="1" dirty="0"/>
          </a:p>
        </p:txBody>
      </p:sp>
      <p:pic>
        <p:nvPicPr>
          <p:cNvPr id="4" name="Picture 2"/>
          <p:cNvPicPr>
            <a:picLocks noChangeAspect="1" noChangeArrowheads="1"/>
          </p:cNvPicPr>
          <p:nvPr/>
        </p:nvPicPr>
        <p:blipFill>
          <a:blip r:embed="rId2" cstate="print"/>
          <a:srcRect l="5405" t="61806" r="64480" b="5232"/>
          <a:stretch>
            <a:fillRect/>
          </a:stretch>
        </p:blipFill>
        <p:spPr bwMode="auto">
          <a:xfrm>
            <a:off x="500034" y="4214817"/>
            <a:ext cx="3214710" cy="1978283"/>
          </a:xfrm>
          <a:prstGeom prst="rect">
            <a:avLst/>
          </a:prstGeom>
          <a:noFill/>
          <a:ln w="9525">
            <a:noFill/>
            <a:miter lim="800000"/>
            <a:headEnd/>
            <a:tailEnd/>
          </a:ln>
          <a:effectLst/>
        </p:spPr>
      </p:pic>
      <p:cxnSp>
        <p:nvCxnSpPr>
          <p:cNvPr id="5" name="4 Düz Ok Bağlayıcısı"/>
          <p:cNvCxnSpPr/>
          <p:nvPr/>
        </p:nvCxnSpPr>
        <p:spPr>
          <a:xfrm rot="5400000" flipH="1" flipV="1">
            <a:off x="3286116" y="2786058"/>
            <a:ext cx="1500198"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 name="5 Metin kutusu"/>
          <p:cNvSpPr txBox="1"/>
          <p:nvPr/>
        </p:nvSpPr>
        <p:spPr>
          <a:xfrm>
            <a:off x="428596" y="1928802"/>
            <a:ext cx="185738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Kütüphaneden Kukla Seçebilirsin.</a:t>
            </a:r>
            <a:endParaRPr lang="tr-TR" dirty="0"/>
          </a:p>
        </p:txBody>
      </p:sp>
      <p:cxnSp>
        <p:nvCxnSpPr>
          <p:cNvPr id="7" name="6 Düz Ok Bağlayıcısı"/>
          <p:cNvCxnSpPr/>
          <p:nvPr/>
        </p:nvCxnSpPr>
        <p:spPr>
          <a:xfrm rot="10800000">
            <a:off x="1500166" y="2857496"/>
            <a:ext cx="1500198"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8" name="7 Metin kutusu"/>
          <p:cNvSpPr txBox="1"/>
          <p:nvPr/>
        </p:nvSpPr>
        <p:spPr>
          <a:xfrm>
            <a:off x="2500298" y="2285992"/>
            <a:ext cx="185738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Kendi Kuklanı Çizebilirsin</a:t>
            </a:r>
            <a:endParaRPr lang="tr-TR" dirty="0"/>
          </a:p>
        </p:txBody>
      </p:sp>
      <p:cxnSp>
        <p:nvCxnSpPr>
          <p:cNvPr id="9" name="8 Düz Ok Bağlayıcısı"/>
          <p:cNvCxnSpPr/>
          <p:nvPr/>
        </p:nvCxnSpPr>
        <p:spPr>
          <a:xfrm rot="5400000" flipH="1" flipV="1">
            <a:off x="2643174" y="3500438"/>
            <a:ext cx="1285884"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9 Metin kutusu"/>
          <p:cNvSpPr txBox="1"/>
          <p:nvPr/>
        </p:nvSpPr>
        <p:spPr>
          <a:xfrm>
            <a:off x="4572000" y="1785926"/>
            <a:ext cx="185738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Bilgisayarından Kukla Seçebilirsin.</a:t>
            </a:r>
            <a:endParaRPr lang="tr-TR" dirty="0"/>
          </a:p>
        </p:txBody>
      </p:sp>
      <p:cxnSp>
        <p:nvCxnSpPr>
          <p:cNvPr id="23" name="22 Düz Ok Bağlayıcısı"/>
          <p:cNvCxnSpPr/>
          <p:nvPr/>
        </p:nvCxnSpPr>
        <p:spPr>
          <a:xfrm flipV="1">
            <a:off x="3714744" y="2857496"/>
            <a:ext cx="2857520" cy="142876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5" name="24 Metin kutusu"/>
          <p:cNvSpPr txBox="1"/>
          <p:nvPr/>
        </p:nvSpPr>
        <p:spPr>
          <a:xfrm>
            <a:off x="6572264" y="2786058"/>
            <a:ext cx="2214578"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Web kamerasından kukla oluşturabilirsin.</a:t>
            </a:r>
            <a:endParaRPr lang="tr-TR" dirty="0"/>
          </a:p>
        </p:txBody>
      </p:sp>
      <p:pic>
        <p:nvPicPr>
          <p:cNvPr id="13"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20" name="Grup 19"/>
          <p:cNvGrpSpPr/>
          <p:nvPr/>
        </p:nvGrpSpPr>
        <p:grpSpPr>
          <a:xfrm>
            <a:off x="8244408" y="54054"/>
            <a:ext cx="843061" cy="665115"/>
            <a:chOff x="7590039" y="5229200"/>
            <a:chExt cx="843061" cy="665115"/>
          </a:xfrm>
        </p:grpSpPr>
        <p:pic>
          <p:nvPicPr>
            <p:cNvPr id="21" name="Resim 20">
              <a:hlinkClick r:id="rId5" action="ppaction://hlinksldjump"/>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22" name="Metin kutusu 21">
              <a:hlinkClick r:id="rId5"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7"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85691"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4000504"/>
            <a:ext cx="8258204" cy="2571768"/>
          </a:xfrm>
        </p:spPr>
        <p:txBody>
          <a:bodyPr>
            <a:normAutofit/>
          </a:bodyPr>
          <a:lstStyle/>
          <a:p>
            <a:pPr>
              <a:buNone/>
            </a:pPr>
            <a:r>
              <a:rPr lang="tr-TR" dirty="0" smtClean="0"/>
              <a:t>		Bu bölümde karakterlerin kod blokları, kostümleri ve ses dosyalarına erişilebilir.</a:t>
            </a:r>
          </a:p>
          <a:p>
            <a:pPr>
              <a:buNone/>
            </a:pPr>
            <a:endParaRPr lang="tr-TR" dirty="0"/>
          </a:p>
        </p:txBody>
      </p:sp>
      <p:pic>
        <p:nvPicPr>
          <p:cNvPr id="4" name="Picture 2"/>
          <p:cNvPicPr>
            <a:picLocks noChangeAspect="1" noChangeArrowheads="1"/>
          </p:cNvPicPr>
          <p:nvPr/>
        </p:nvPicPr>
        <p:blipFill>
          <a:blip r:embed="rId2" cstate="print"/>
          <a:srcRect l="36292" t="7211" r="48586" b="73904"/>
          <a:stretch>
            <a:fillRect/>
          </a:stretch>
        </p:blipFill>
        <p:spPr bwMode="auto">
          <a:xfrm>
            <a:off x="1000100" y="1285860"/>
            <a:ext cx="7058074" cy="2714644"/>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12" name="Grup 11"/>
          <p:cNvGrpSpPr/>
          <p:nvPr/>
        </p:nvGrpSpPr>
        <p:grpSpPr>
          <a:xfrm>
            <a:off x="7636643" y="60335"/>
            <a:ext cx="843061" cy="665115"/>
            <a:chOff x="7590039" y="5229200"/>
            <a:chExt cx="843061" cy="665115"/>
          </a:xfrm>
        </p:grpSpPr>
        <p:pic>
          <p:nvPicPr>
            <p:cNvPr id="13" name="Resim 12">
              <a:hlinkClick r:id="rId5" action="ppaction://hlinksldjump"/>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4" name="Metin kutusu 13">
              <a:hlinkClick r:id="rId5"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8"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Grup 8"/>
          <p:cNvGrpSpPr/>
          <p:nvPr/>
        </p:nvGrpSpPr>
        <p:grpSpPr>
          <a:xfrm>
            <a:off x="8419613" y="60332"/>
            <a:ext cx="856675" cy="665116"/>
            <a:chOff x="8373009" y="5229200"/>
            <a:chExt cx="856675" cy="665116"/>
          </a:xfrm>
        </p:grpSpPr>
        <p:pic>
          <p:nvPicPr>
            <p:cNvPr id="10" name="Resim 9">
              <a:hlinkClick r:id="" action="ppaction://hlinkshowjump?jump=nextslide"/>
            </p:cNvPr>
            <p:cNvPicPr>
              <a:picLocks noChangeAspect="1"/>
            </p:cNvPicPr>
            <p:nvPr/>
          </p:nvPicPr>
          <p:blipFill>
            <a:blip r:embed="rId9" cstate="print"/>
            <a:stretch>
              <a:fillRect/>
            </a:stretch>
          </p:blipFill>
          <p:spPr>
            <a:xfrm>
              <a:off x="8373009" y="5229200"/>
              <a:ext cx="713783" cy="665116"/>
            </a:xfrm>
            <a:prstGeom prst="rect">
              <a:avLst/>
            </a:prstGeom>
          </p:spPr>
        </p:pic>
        <p:sp>
          <p:nvSpPr>
            <p:cNvPr id="11" name="Metin kutusu 10">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35688" t="6836" r="49488" b="73633"/>
          <a:stretch>
            <a:fillRect/>
          </a:stretch>
        </p:blipFill>
        <p:spPr bwMode="auto">
          <a:xfrm>
            <a:off x="1374769" y="547370"/>
            <a:ext cx="1785950" cy="142876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l="36293" t="26096" r="49808" b="5232"/>
          <a:stretch>
            <a:fillRect/>
          </a:stretch>
        </p:blipFill>
        <p:spPr bwMode="auto">
          <a:xfrm>
            <a:off x="1385649" y="1976130"/>
            <a:ext cx="1785950" cy="4960972"/>
          </a:xfrm>
          <a:prstGeom prst="rect">
            <a:avLst/>
          </a:prstGeom>
          <a:noFill/>
          <a:ln w="9525">
            <a:noFill/>
            <a:miter lim="800000"/>
            <a:headEnd/>
            <a:tailEnd/>
          </a:ln>
          <a:effectLst/>
        </p:spPr>
      </p:pic>
      <p:pic>
        <p:nvPicPr>
          <p:cNvPr id="6" name="Picture 2" descr="anasayfa ile ilgili görsel sonucu">
            <a:hlinkClick r:id="rId4" action="ppaction://hlinksldjump"/>
          </p:cNvPr>
          <p:cNvPicPr>
            <a:picLocks noChangeAspect="1" noChangeArrowheads="1"/>
          </p:cNvPicPr>
          <p:nvPr/>
        </p:nvPicPr>
        <p:blipFill>
          <a:blip r:embed="rId5" cstate="print"/>
          <a:srcRect/>
          <a:stretch>
            <a:fillRect/>
          </a:stretch>
        </p:blipFill>
        <p:spPr bwMode="auto">
          <a:xfrm>
            <a:off x="0" y="0"/>
            <a:ext cx="785786" cy="785786"/>
          </a:xfrm>
          <a:prstGeom prst="rect">
            <a:avLst/>
          </a:prstGeom>
          <a:noFill/>
        </p:spPr>
      </p:pic>
      <p:pic>
        <p:nvPicPr>
          <p:cNvPr id="10" name="Picture 2" descr="scratch ile ilgili görsel sonucu">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8"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275856" y="1857364"/>
            <a:ext cx="4896544" cy="3357586"/>
          </a:xfrm>
        </p:spPr>
        <p:txBody>
          <a:bodyPr>
            <a:normAutofit fontScale="92500" lnSpcReduction="20000"/>
          </a:bodyPr>
          <a:lstStyle/>
          <a:p>
            <a:pPr>
              <a:buNone/>
            </a:pPr>
            <a:r>
              <a:rPr lang="tr-TR" dirty="0" smtClean="0"/>
              <a:t>	</a:t>
            </a:r>
            <a:r>
              <a:rPr lang="tr-TR" b="1" dirty="0" smtClean="0"/>
              <a:t>Hareket menüsünde </a:t>
            </a:r>
            <a:r>
              <a:rPr lang="tr-TR" dirty="0" smtClean="0"/>
              <a:t>karakterlerin hareketi ile ilgili kod blokları bulunur. Örneğin, karakterinizi ok tuşlarıyla hareket ettirebilirsiniz. Mavi renkli bloklar hareket menüsüne aittir.</a:t>
            </a:r>
          </a:p>
          <a:p>
            <a:pPr>
              <a:buNone/>
            </a:pPr>
            <a:endParaRPr lang="tr-TR" dirty="0"/>
          </a:p>
        </p:txBody>
      </p:sp>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9"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17709098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419871" y="1928802"/>
            <a:ext cx="5152657" cy="3444414"/>
          </a:xfrm>
        </p:spPr>
        <p:txBody>
          <a:bodyPr>
            <a:normAutofit fontScale="92500" lnSpcReduction="20000"/>
          </a:bodyPr>
          <a:lstStyle/>
          <a:p>
            <a:pPr>
              <a:buNone/>
            </a:pPr>
            <a:r>
              <a:rPr lang="tr-TR" dirty="0" smtClean="0"/>
              <a:t>	</a:t>
            </a:r>
            <a:r>
              <a:rPr lang="tr-TR" b="1" dirty="0" smtClean="0"/>
              <a:t>Görünüm menüsünde </a:t>
            </a:r>
            <a:r>
              <a:rPr lang="tr-TR" dirty="0" smtClean="0"/>
              <a:t>uygulamada görünümle ilgili değişiklerin yapılabileceği kod blokları bulunur. Örneğin, karakterin yürüyor gözükmesi için her harekette değişik kostümler ile bu görünümü verebiliriz. Mor renkli bloklar görünüm menüsüne aittir.</a:t>
            </a:r>
          </a:p>
          <a:p>
            <a:pPr>
              <a:buNone/>
            </a:pPr>
            <a:endParaRPr lang="tr-TR" dirty="0"/>
          </a:p>
        </p:txBody>
      </p:sp>
      <p:pic>
        <p:nvPicPr>
          <p:cNvPr id="1026" name="Picture 2" descr="scratch görünüm menüsü ile ilgili görsel sonucu"/>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12694" y="739686"/>
            <a:ext cx="1751193" cy="56959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11409363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419871" y="2348880"/>
            <a:ext cx="4999741" cy="3024336"/>
          </a:xfrm>
        </p:spPr>
        <p:txBody>
          <a:bodyPr>
            <a:normAutofit fontScale="92500" lnSpcReduction="10000"/>
          </a:bodyPr>
          <a:lstStyle/>
          <a:p>
            <a:pPr>
              <a:buNone/>
            </a:pPr>
            <a:r>
              <a:rPr lang="tr-TR" dirty="0" smtClean="0"/>
              <a:t>	</a:t>
            </a:r>
            <a:r>
              <a:rPr lang="tr-TR" b="1" dirty="0" smtClean="0"/>
              <a:t>Ses menüsünde </a:t>
            </a:r>
            <a:r>
              <a:rPr lang="tr-TR" dirty="0" smtClean="0"/>
              <a:t>uygulamamıza ses dosyaları ekleyebiliriz. Örneğin, uygun sesleri seçerek piyano etkinliği yapabilirsiniz. Pembe renkli bloklar görünüm menüsüne aittir.</a:t>
            </a:r>
          </a:p>
          <a:p>
            <a:pPr>
              <a:buNone/>
            </a:pPr>
            <a:endParaRPr lang="tr-TR" dirty="0"/>
          </a:p>
        </p:txBody>
      </p:sp>
      <p:pic>
        <p:nvPicPr>
          <p:cNvPr id="2050" name="Picture 2" descr="scratch ses menüsü ile ilgili görsel sonucu"/>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763688" y="1124744"/>
            <a:ext cx="1854325" cy="51606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7534927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419871" y="2348880"/>
            <a:ext cx="4999741" cy="3024336"/>
          </a:xfrm>
        </p:spPr>
        <p:txBody>
          <a:bodyPr>
            <a:normAutofit fontScale="92500" lnSpcReduction="10000"/>
          </a:bodyPr>
          <a:lstStyle/>
          <a:p>
            <a:pPr>
              <a:buNone/>
            </a:pPr>
            <a:r>
              <a:rPr lang="tr-TR" dirty="0" smtClean="0"/>
              <a:t>	</a:t>
            </a:r>
            <a:r>
              <a:rPr lang="tr-TR" b="1" dirty="0" smtClean="0"/>
              <a:t>Kalem menüsünde </a:t>
            </a:r>
            <a:r>
              <a:rPr lang="tr-TR" dirty="0" smtClean="0"/>
              <a:t>uygulamamızdaki çizim işlemlerini düzenleyebiliriz. Örneğin, </a:t>
            </a:r>
            <a:r>
              <a:rPr lang="tr-TR" dirty="0" err="1" smtClean="0"/>
              <a:t>paint</a:t>
            </a:r>
            <a:r>
              <a:rPr lang="tr-TR" dirty="0" smtClean="0"/>
              <a:t> programının bir benzerini yapabiliriz. Yeşil  renkli bloklar kalem menüsüne aittir.</a:t>
            </a:r>
          </a:p>
          <a:p>
            <a:pPr>
              <a:buNone/>
            </a:pPr>
            <a:endParaRPr lang="tr-TR" dirty="0"/>
          </a:p>
        </p:txBody>
      </p:sp>
      <p:pic>
        <p:nvPicPr>
          <p:cNvPr id="3" name="Resim 2"/>
          <p:cNvPicPr>
            <a:picLocks noChangeAspect="1"/>
          </p:cNvPicPr>
          <p:nvPr/>
        </p:nvPicPr>
        <p:blipFill rotWithShape="1">
          <a:blip r:embed="rId7" cstate="print"/>
          <a:srcRect l="30628" t="10521" r="56142" b="24800"/>
          <a:stretch/>
        </p:blipFill>
        <p:spPr>
          <a:xfrm>
            <a:off x="1547664" y="785786"/>
            <a:ext cx="2160241" cy="5544616"/>
          </a:xfrm>
          <a:prstGeom prst="rect">
            <a:avLst/>
          </a:prstGeom>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31505364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557057" y="1556792"/>
            <a:ext cx="4999741" cy="3384376"/>
          </a:xfrm>
        </p:spPr>
        <p:txBody>
          <a:bodyPr>
            <a:normAutofit fontScale="92500" lnSpcReduction="10000"/>
          </a:bodyPr>
          <a:lstStyle/>
          <a:p>
            <a:pPr>
              <a:buNone/>
            </a:pPr>
            <a:r>
              <a:rPr lang="tr-TR" dirty="0" smtClean="0"/>
              <a:t>	</a:t>
            </a:r>
            <a:r>
              <a:rPr lang="tr-TR" b="1" dirty="0" smtClean="0"/>
              <a:t>Veri menüsünde </a:t>
            </a:r>
            <a:r>
              <a:rPr lang="tr-TR" dirty="0" smtClean="0"/>
              <a:t>projemize değişken ve liste ekleyebiliriz. Örneğin, değişkenlerin öğrenci isimleri olduğu bir sınıf listesi oluşturabilirsiniz. Turuncu  </a:t>
            </a:r>
            <a:r>
              <a:rPr lang="tr-TR" dirty="0"/>
              <a:t>renkli bloklar </a:t>
            </a:r>
            <a:r>
              <a:rPr lang="tr-TR" dirty="0" smtClean="0"/>
              <a:t>veri menüsüne </a:t>
            </a:r>
            <a:r>
              <a:rPr lang="tr-TR" dirty="0"/>
              <a:t>aittir.</a:t>
            </a:r>
          </a:p>
          <a:p>
            <a:pPr>
              <a:buNone/>
            </a:pPr>
            <a:endParaRPr lang="tr-TR" dirty="0"/>
          </a:p>
        </p:txBody>
      </p:sp>
      <p:pic>
        <p:nvPicPr>
          <p:cNvPr id="16" name="Resim 15"/>
          <p:cNvPicPr>
            <a:picLocks noChangeAspect="1"/>
          </p:cNvPicPr>
          <p:nvPr/>
        </p:nvPicPr>
        <p:blipFill rotWithShape="1">
          <a:blip r:embed="rId7" cstate="print"/>
          <a:srcRect l="30628" t="9680" r="55197" b="7160"/>
          <a:stretch/>
        </p:blipFill>
        <p:spPr>
          <a:xfrm>
            <a:off x="1568756" y="620688"/>
            <a:ext cx="2139148" cy="5505360"/>
          </a:xfrm>
          <a:prstGeom prst="rect">
            <a:avLst/>
          </a:prstGeom>
        </p:spPr>
      </p:pic>
      <p:grpSp>
        <p:nvGrpSpPr>
          <p:cNvPr id="15" name="Grup 11"/>
          <p:cNvGrpSpPr/>
          <p:nvPr/>
        </p:nvGrpSpPr>
        <p:grpSpPr>
          <a:xfrm>
            <a:off x="7636643" y="60335"/>
            <a:ext cx="843061" cy="665115"/>
            <a:chOff x="7590039" y="5229200"/>
            <a:chExt cx="843061" cy="665115"/>
          </a:xfrm>
        </p:grpSpPr>
        <p:pic>
          <p:nvPicPr>
            <p:cNvPr id="17"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8"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440816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4392" t="13672" r="84627" b="63867"/>
          <a:stretch>
            <a:fillRect/>
          </a:stretch>
        </p:blipFill>
        <p:spPr bwMode="auto">
          <a:xfrm>
            <a:off x="1601831" y="704545"/>
            <a:ext cx="1089833" cy="1253308"/>
          </a:xfrm>
          <a:prstGeom prst="rect">
            <a:avLst/>
          </a:prstGeom>
          <a:noFill/>
          <a:ln w="9525">
            <a:noFill/>
            <a:miter lim="800000"/>
            <a:headEnd/>
            <a:tailEnd/>
          </a:ln>
          <a:effectLst/>
        </p:spPr>
      </p:pic>
      <p:sp>
        <p:nvSpPr>
          <p:cNvPr id="5" name="2 İçerik Yer Tutucusu"/>
          <p:cNvSpPr>
            <a:spLocks noGrp="1"/>
          </p:cNvSpPr>
          <p:nvPr>
            <p:ph idx="1"/>
          </p:nvPr>
        </p:nvSpPr>
        <p:spPr>
          <a:xfrm>
            <a:off x="2691664" y="1066424"/>
            <a:ext cx="6000760" cy="1139588"/>
          </a:xfrm>
        </p:spPr>
        <p:txBody>
          <a:bodyPr>
            <a:normAutofit fontScale="92500"/>
          </a:bodyPr>
          <a:lstStyle/>
          <a:p>
            <a:pPr>
              <a:buNone/>
            </a:pPr>
            <a:r>
              <a:rPr lang="tr-TR" sz="2000" dirty="0" smtClean="0"/>
              <a:t>	</a:t>
            </a:r>
            <a:r>
              <a:rPr lang="tr-TR" sz="2000" b="1" dirty="0" smtClean="0"/>
              <a:t>Puzzle (yapboz)</a:t>
            </a:r>
            <a:r>
              <a:rPr lang="tr-TR" sz="2000" dirty="0" smtClean="0"/>
              <a:t>, </a:t>
            </a:r>
            <a:r>
              <a:rPr lang="tr-TR" sz="2000" dirty="0" err="1" smtClean="0"/>
              <a:t>Blocky’de</a:t>
            </a:r>
            <a:r>
              <a:rPr lang="tr-TR" sz="2000" dirty="0" smtClean="0"/>
              <a:t> kullanılan şekillere </a:t>
            </a:r>
          </a:p>
          <a:p>
            <a:pPr>
              <a:buNone/>
            </a:pPr>
            <a:r>
              <a:rPr lang="tr-TR" sz="2000" dirty="0" smtClean="0"/>
              <a:t>ve parçaların birbiriyle nasıl birleştiğine hızlı bir giriş yapar</a:t>
            </a:r>
            <a:r>
              <a:rPr lang="tr-TR" dirty="0" smtClean="0"/>
              <a:t>.</a:t>
            </a:r>
            <a:endParaRPr lang="tr-TR" dirty="0"/>
          </a:p>
        </p:txBody>
      </p:sp>
      <p:sp>
        <p:nvSpPr>
          <p:cNvPr id="7" name="6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1142976" y="6215082"/>
            <a:ext cx="5814284"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Eğer ilk deneyiminse kesinlikle buradan başlamalısın.</a:t>
            </a:r>
            <a:endParaRPr lang="tr-TR" sz="2000" b="1" dirty="0">
              <a:effectLst>
                <a:outerShdw blurRad="38100" dist="38100" dir="2700000" algn="tl">
                  <a:srgbClr val="000000">
                    <a:alpha val="43137"/>
                  </a:srgbClr>
                </a:outerShdw>
              </a:effectLst>
            </a:endParaRPr>
          </a:p>
        </p:txBody>
      </p:sp>
      <p:pic>
        <p:nvPicPr>
          <p:cNvPr id="9"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pic>
        <p:nvPicPr>
          <p:cNvPr id="10"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4" name="Grup 13"/>
          <p:cNvGrpSpPr/>
          <p:nvPr/>
        </p:nvGrpSpPr>
        <p:grpSpPr>
          <a:xfrm>
            <a:off x="8300939" y="5249956"/>
            <a:ext cx="843061" cy="665115"/>
            <a:chOff x="7590039" y="5229200"/>
            <a:chExt cx="843061" cy="665115"/>
          </a:xfrm>
        </p:grpSpPr>
        <p:pic>
          <p:nvPicPr>
            <p:cNvPr id="15" name="Resim 14">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6" name="Metin kutusu 15">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9" action="ppaction://hlinksldjump"/>
          </p:cNvPr>
          <p:cNvPicPr>
            <a:picLocks noChangeAspect="1"/>
          </p:cNvPicPr>
          <p:nvPr/>
        </p:nvPicPr>
        <p:blipFill>
          <a:blip r:embed="rId10"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11" cstate="print"/>
          <a:srcRect l="1" t="8399" r="27236" b="22723"/>
          <a:stretch/>
        </p:blipFill>
        <p:spPr>
          <a:xfrm>
            <a:off x="500605" y="1957853"/>
            <a:ext cx="7671795" cy="3942959"/>
          </a:xfrm>
          <a:prstGeom prst="rect">
            <a:avLst/>
          </a:prstGeom>
        </p:spPr>
      </p:pic>
      <p:cxnSp>
        <p:nvCxnSpPr>
          <p:cNvPr id="6" name="Düz Ok Bağlayıcısı 5"/>
          <p:cNvCxnSpPr/>
          <p:nvPr/>
        </p:nvCxnSpPr>
        <p:spPr>
          <a:xfrm flipH="1" flipV="1">
            <a:off x="3507709" y="4653136"/>
            <a:ext cx="488227" cy="1440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Düz Ok Bağlayıcısı 12"/>
          <p:cNvCxnSpPr/>
          <p:nvPr/>
        </p:nvCxnSpPr>
        <p:spPr>
          <a:xfrm flipH="1" flipV="1">
            <a:off x="6732240" y="4581128"/>
            <a:ext cx="504056" cy="3600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7" name="Metin kutusu 16"/>
          <p:cNvSpPr txBox="1"/>
          <p:nvPr/>
        </p:nvSpPr>
        <p:spPr>
          <a:xfrm>
            <a:off x="3552613" y="4146536"/>
            <a:ext cx="3467809" cy="369332"/>
          </a:xfrm>
          <a:prstGeom prst="rect">
            <a:avLst/>
          </a:prstGeom>
          <a:noFill/>
        </p:spPr>
        <p:txBody>
          <a:bodyPr wrap="none" rtlCol="0">
            <a:spAutoFit/>
          </a:bodyPr>
          <a:lstStyle/>
          <a:p>
            <a:r>
              <a:rPr lang="tr-TR" b="1" dirty="0" smtClean="0">
                <a:solidFill>
                  <a:srgbClr val="FF0000"/>
                </a:solidFill>
                <a:effectLst>
                  <a:outerShdw blurRad="38100" dist="38100" dir="2700000" algn="tl">
                    <a:srgbClr val="000000">
                      <a:alpha val="43137"/>
                    </a:srgbClr>
                  </a:outerShdw>
                </a:effectLst>
              </a:rPr>
              <a:t>Resimleri uygun yere sürükle bırak</a:t>
            </a:r>
            <a:endParaRPr lang="tr-TR" b="1" dirty="0">
              <a:solidFill>
                <a:srgbClr val="FF0000"/>
              </a:solidFill>
              <a:effectLst>
                <a:outerShdw blurRad="38100" dist="38100" dir="2700000" algn="tl">
                  <a:srgbClr val="000000">
                    <a:alpha val="43137"/>
                  </a:srgbClr>
                </a:outerShdw>
              </a:effectLst>
            </a:endParaRPr>
          </a:p>
        </p:txBody>
      </p:sp>
      <p:cxnSp>
        <p:nvCxnSpPr>
          <p:cNvPr id="18" name="Düz Ok Bağlayıcısı 17"/>
          <p:cNvCxnSpPr/>
          <p:nvPr/>
        </p:nvCxnSpPr>
        <p:spPr>
          <a:xfrm flipV="1">
            <a:off x="5322270" y="5058351"/>
            <a:ext cx="782570" cy="5927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Metin kutusu 18"/>
          <p:cNvSpPr txBox="1"/>
          <p:nvPr/>
        </p:nvSpPr>
        <p:spPr>
          <a:xfrm>
            <a:off x="6091763" y="5028980"/>
            <a:ext cx="3397148" cy="369332"/>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Uygun olan özellikleri sürükle</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506310" y="1772816"/>
            <a:ext cx="4999741" cy="3585010"/>
          </a:xfrm>
        </p:spPr>
        <p:txBody>
          <a:bodyPr>
            <a:normAutofit fontScale="85000" lnSpcReduction="20000"/>
          </a:bodyPr>
          <a:lstStyle/>
          <a:p>
            <a:pPr>
              <a:buNone/>
            </a:pPr>
            <a:r>
              <a:rPr lang="tr-TR" dirty="0" smtClean="0"/>
              <a:t>	</a:t>
            </a:r>
            <a:r>
              <a:rPr lang="tr-TR" b="1" dirty="0" smtClean="0"/>
              <a:t>Olaylar menüsünde </a:t>
            </a:r>
            <a:r>
              <a:rPr lang="tr-TR" dirty="0" smtClean="0"/>
              <a:t>uygulamanın nasıl başlayacağını belirlediğimiz kod blokları bulunur. Örneğin, yeşil bayrağa tıklanıncayı kullanırsak yaptığımız oyun onunla başlar ya da bunun yerine herhangi bir tuşu kullanabiliriz. Turuncu renkli bloklar olaylar menüsüne aittir.</a:t>
            </a:r>
          </a:p>
          <a:p>
            <a:pPr>
              <a:buNone/>
            </a:pPr>
            <a:endParaRPr lang="tr-TR" dirty="0"/>
          </a:p>
        </p:txBody>
      </p:sp>
      <p:pic>
        <p:nvPicPr>
          <p:cNvPr id="2" name="Resim 1"/>
          <p:cNvPicPr>
            <a:picLocks noChangeAspect="1"/>
          </p:cNvPicPr>
          <p:nvPr/>
        </p:nvPicPr>
        <p:blipFill rotWithShape="1">
          <a:blip r:embed="rId7" cstate="print"/>
          <a:srcRect l="30155" t="10521" r="56143" b="31520"/>
          <a:stretch/>
        </p:blipFill>
        <p:spPr>
          <a:xfrm>
            <a:off x="1547664" y="980728"/>
            <a:ext cx="2088232" cy="4968552"/>
          </a:xfrm>
          <a:prstGeom prst="rect">
            <a:avLst/>
          </a:prstGeom>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27009569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424185" y="1484784"/>
            <a:ext cx="5055519" cy="3757662"/>
          </a:xfrm>
        </p:spPr>
        <p:txBody>
          <a:bodyPr>
            <a:normAutofit fontScale="92500" lnSpcReduction="20000"/>
          </a:bodyPr>
          <a:lstStyle/>
          <a:p>
            <a:pPr>
              <a:buNone/>
            </a:pPr>
            <a:r>
              <a:rPr lang="tr-TR" dirty="0" smtClean="0"/>
              <a:t>	</a:t>
            </a:r>
            <a:r>
              <a:rPr lang="tr-TR" b="1" dirty="0" smtClean="0"/>
              <a:t>Kontrol menüsü </a:t>
            </a:r>
            <a:r>
              <a:rPr lang="tr-TR" dirty="0" smtClean="0"/>
              <a:t>uygulamalardaki kontrol işlemlerini yaptığımız kısımdır. Örneğin, karakterimiz sürekli sağa gidiyorsa bunu hep yazmak yerine döngüleri kullanıp daha az blokla işlemler yapabiliriz. Sarı renkli bloklar kontrol menüsüne aittir.</a:t>
            </a:r>
          </a:p>
          <a:p>
            <a:pPr>
              <a:buNone/>
            </a:pPr>
            <a:endParaRPr lang="tr-TR" dirty="0"/>
          </a:p>
        </p:txBody>
      </p:sp>
      <p:pic>
        <p:nvPicPr>
          <p:cNvPr id="2" name="Resim 1"/>
          <p:cNvPicPr>
            <a:picLocks noChangeAspect="1"/>
          </p:cNvPicPr>
          <p:nvPr/>
        </p:nvPicPr>
        <p:blipFill>
          <a:blip r:embed="rId7" cstate="print"/>
          <a:stretch>
            <a:fillRect/>
          </a:stretch>
        </p:blipFill>
        <p:spPr>
          <a:xfrm>
            <a:off x="1416894" y="351280"/>
            <a:ext cx="2146993" cy="5638800"/>
          </a:xfrm>
          <a:prstGeom prst="rect">
            <a:avLst/>
          </a:prstGeom>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23660722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419872" y="1484784"/>
            <a:ext cx="4999741" cy="3730166"/>
          </a:xfrm>
        </p:spPr>
        <p:txBody>
          <a:bodyPr>
            <a:normAutofit fontScale="92500" lnSpcReduction="20000"/>
          </a:bodyPr>
          <a:lstStyle/>
          <a:p>
            <a:pPr>
              <a:buNone/>
            </a:pPr>
            <a:r>
              <a:rPr lang="tr-TR" dirty="0" smtClean="0"/>
              <a:t>	</a:t>
            </a:r>
            <a:r>
              <a:rPr lang="tr-TR" b="1" dirty="0" smtClean="0"/>
              <a:t>Algılama menüsünde </a:t>
            </a:r>
            <a:r>
              <a:rPr lang="tr-TR" dirty="0" smtClean="0"/>
              <a:t>uygulamayı kullanan kişinin yaptıklarını anlamamızı sağlayan kod blokları bulunur.Örneğin farenin okundan kaçan kedi yapabilirsiniz. Mavi  renkli bloklar algılama menüsüne aittir.</a:t>
            </a:r>
          </a:p>
          <a:p>
            <a:pPr>
              <a:buNone/>
            </a:pPr>
            <a:endParaRPr lang="tr-TR" dirty="0"/>
          </a:p>
        </p:txBody>
      </p:sp>
      <p:pic>
        <p:nvPicPr>
          <p:cNvPr id="2" name="Resim 1"/>
          <p:cNvPicPr>
            <a:picLocks noChangeAspect="1"/>
          </p:cNvPicPr>
          <p:nvPr/>
        </p:nvPicPr>
        <p:blipFill rotWithShape="1">
          <a:blip r:embed="rId7" cstate="print"/>
          <a:srcRect l="30628" t="10521" r="55670" b="5481"/>
          <a:stretch/>
        </p:blipFill>
        <p:spPr>
          <a:xfrm>
            <a:off x="1568756" y="549897"/>
            <a:ext cx="1999303" cy="5544616"/>
          </a:xfrm>
          <a:prstGeom prst="rect">
            <a:avLst/>
          </a:prstGeom>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7404267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pic>
        <p:nvPicPr>
          <p:cNvPr id="10"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2200" y="137435"/>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up 10"/>
          <p:cNvGrpSpPr/>
          <p:nvPr/>
        </p:nvGrpSpPr>
        <p:grpSpPr>
          <a:xfrm>
            <a:off x="8419613" y="60332"/>
            <a:ext cx="856675" cy="665116"/>
            <a:chOff x="8373009" y="5229200"/>
            <a:chExt cx="856675" cy="665116"/>
          </a:xfrm>
        </p:grpSpPr>
        <p:pic>
          <p:nvPicPr>
            <p:cNvPr id="12" name="Resim 11">
              <a:hlinkClick r:id="" action="ppaction://hlinkshowjump?jump=nextslide"/>
            </p:cNvPr>
            <p:cNvPicPr>
              <a:picLocks noChangeAspect="1"/>
            </p:cNvPicPr>
            <p:nvPr/>
          </p:nvPicPr>
          <p:blipFill>
            <a:blip r:embed="rId6"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sp>
        <p:nvSpPr>
          <p:cNvPr id="14" name="2 İçerik Yer Tutucusu"/>
          <p:cNvSpPr>
            <a:spLocks noGrp="1"/>
          </p:cNvSpPr>
          <p:nvPr>
            <p:ph idx="1"/>
          </p:nvPr>
        </p:nvSpPr>
        <p:spPr>
          <a:xfrm>
            <a:off x="3995936" y="1412776"/>
            <a:ext cx="4999741" cy="4373678"/>
          </a:xfrm>
        </p:spPr>
        <p:txBody>
          <a:bodyPr>
            <a:normAutofit/>
          </a:bodyPr>
          <a:lstStyle/>
          <a:p>
            <a:pPr>
              <a:buNone/>
            </a:pPr>
            <a:r>
              <a:rPr lang="tr-TR" b="1" dirty="0" smtClean="0"/>
              <a:t>	İşlemler menüsünü </a:t>
            </a:r>
            <a:r>
              <a:rPr lang="tr-TR" dirty="0" smtClean="0"/>
              <a:t>matematiksel işlemler için kullanabilirsiniz. Kontrol menüsündeki bloklarla birlikte çok fazla kullanılmaktadır. Yeşil  renkli bloklar işlemler menüsüne aittir.</a:t>
            </a:r>
            <a:endParaRPr lang="tr-TR" dirty="0"/>
          </a:p>
        </p:txBody>
      </p:sp>
      <p:pic>
        <p:nvPicPr>
          <p:cNvPr id="2" name="Resim 1"/>
          <p:cNvPicPr>
            <a:picLocks noChangeAspect="1"/>
          </p:cNvPicPr>
          <p:nvPr/>
        </p:nvPicPr>
        <p:blipFill rotWithShape="1">
          <a:blip r:embed="rId7" cstate="print"/>
          <a:srcRect l="31100" t="9680" r="55670" b="12200"/>
          <a:stretch/>
        </p:blipFill>
        <p:spPr>
          <a:xfrm>
            <a:off x="1691680" y="408253"/>
            <a:ext cx="2016224" cy="5943911"/>
          </a:xfrm>
          <a:prstGeom prst="rect">
            <a:avLst/>
          </a:prstGeom>
        </p:spPr>
      </p:pic>
      <p:grpSp>
        <p:nvGrpSpPr>
          <p:cNvPr id="15" name="Grup 11"/>
          <p:cNvGrpSpPr/>
          <p:nvPr/>
        </p:nvGrpSpPr>
        <p:grpSpPr>
          <a:xfrm>
            <a:off x="7636643" y="60335"/>
            <a:ext cx="843061" cy="665115"/>
            <a:chOff x="7590039" y="5229200"/>
            <a:chExt cx="843061" cy="665115"/>
          </a:xfrm>
        </p:grpSpPr>
        <p:pic>
          <p:nvPicPr>
            <p:cNvPr id="16" name="Resim 12">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7" name="Metin kutusu 1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extLst>
      <p:ext uri="{BB962C8B-B14F-4D97-AF65-F5344CB8AC3E}">
        <p14:creationId xmlns:p14="http://schemas.microsoft.com/office/powerpoint/2010/main" xmlns="" val="5955248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nasayfa ile ilgili görsel sonucu">
            <a:hlinkClick r:id="rId2" action="ppaction://hlinksldjump"/>
          </p:cNvPr>
          <p:cNvPicPr>
            <a:picLocks noChangeAspect="1" noChangeArrowheads="1"/>
          </p:cNvPicPr>
          <p:nvPr/>
        </p:nvPicPr>
        <p:blipFill>
          <a:blip r:embed="rId3" cstate="print"/>
          <a:srcRect/>
          <a:stretch>
            <a:fillRect/>
          </a:stretch>
        </p:blipFill>
        <p:spPr bwMode="auto">
          <a:xfrm>
            <a:off x="0" y="0"/>
            <a:ext cx="785786" cy="785786"/>
          </a:xfrm>
          <a:prstGeom prst="rect">
            <a:avLst/>
          </a:prstGeom>
          <a:noFill/>
        </p:spPr>
      </p:pic>
      <p:grpSp>
        <p:nvGrpSpPr>
          <p:cNvPr id="7" name="Grup 6"/>
          <p:cNvGrpSpPr/>
          <p:nvPr/>
        </p:nvGrpSpPr>
        <p:grpSpPr>
          <a:xfrm>
            <a:off x="8143900" y="120679"/>
            <a:ext cx="843061" cy="665115"/>
            <a:chOff x="7590039" y="5229200"/>
            <a:chExt cx="843061" cy="665115"/>
          </a:xfrm>
        </p:grpSpPr>
        <p:pic>
          <p:nvPicPr>
            <p:cNvPr id="8" name="Resim 7">
              <a:hlinkClick r:id="rId4" action="ppaction://hlinksldjump"/>
            </p:cNvPr>
            <p:cNvPicPr>
              <a:picLocks noChangeAspect="1"/>
            </p:cNvPicPr>
            <p:nvPr/>
          </p:nvPicPr>
          <p:blipFill>
            <a:blip r:embed="rId5" cstate="print"/>
            <a:stretch>
              <a:fillRect/>
            </a:stretch>
          </p:blipFill>
          <p:spPr>
            <a:xfrm flipH="1">
              <a:off x="7590039" y="5229200"/>
              <a:ext cx="782970" cy="665115"/>
            </a:xfrm>
            <a:prstGeom prst="rect">
              <a:avLst/>
            </a:prstGeom>
          </p:spPr>
        </p:pic>
        <p:sp>
          <p:nvSpPr>
            <p:cNvPr id="9" name="Metin kutusu 8">
              <a:hlinkClick r:id="rId4"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0" name="Picture 2" descr="scratch ile ilgili görsel sonucu">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000892" y="285728"/>
            <a:ext cx="1020770" cy="387674"/>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2 İçerik Yer Tutucusu"/>
          <p:cNvSpPr>
            <a:spLocks noGrp="1"/>
          </p:cNvSpPr>
          <p:nvPr>
            <p:ph idx="1"/>
          </p:nvPr>
        </p:nvSpPr>
        <p:spPr>
          <a:xfrm>
            <a:off x="3475650" y="2132856"/>
            <a:ext cx="4999741" cy="3024336"/>
          </a:xfrm>
        </p:spPr>
        <p:txBody>
          <a:bodyPr>
            <a:normAutofit/>
          </a:bodyPr>
          <a:lstStyle/>
          <a:p>
            <a:pPr>
              <a:buNone/>
            </a:pPr>
            <a:r>
              <a:rPr lang="tr-TR" dirty="0" smtClean="0"/>
              <a:t>	</a:t>
            </a:r>
            <a:r>
              <a:rPr lang="tr-TR" b="1" dirty="0" smtClean="0"/>
              <a:t>Özel taşlar menüsünde </a:t>
            </a:r>
            <a:r>
              <a:rPr lang="tr-TR" dirty="0" smtClean="0"/>
              <a:t>kendi kod bloklarınızı oluşturabilirsiniz. </a:t>
            </a:r>
            <a:endParaRPr lang="tr-TR" dirty="0"/>
          </a:p>
        </p:txBody>
      </p:sp>
      <p:pic>
        <p:nvPicPr>
          <p:cNvPr id="2" name="Resim 1"/>
          <p:cNvPicPr>
            <a:picLocks noChangeAspect="1"/>
          </p:cNvPicPr>
          <p:nvPr/>
        </p:nvPicPr>
        <p:blipFill rotWithShape="1">
          <a:blip r:embed="rId8" cstate="print"/>
          <a:srcRect l="30628" t="10521" r="56142" b="35720"/>
          <a:stretch/>
        </p:blipFill>
        <p:spPr>
          <a:xfrm>
            <a:off x="1581413" y="785786"/>
            <a:ext cx="2016224" cy="4608512"/>
          </a:xfrm>
          <a:prstGeom prst="rect">
            <a:avLst/>
          </a:prstGeom>
        </p:spPr>
      </p:pic>
    </p:spTree>
    <p:extLst>
      <p:ext uri="{BB962C8B-B14F-4D97-AF65-F5344CB8AC3E}">
        <p14:creationId xmlns:p14="http://schemas.microsoft.com/office/powerpoint/2010/main" xmlns="" val="11930914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357422" y="2428868"/>
            <a:ext cx="6257940" cy="2757494"/>
          </a:xfrm>
        </p:spPr>
        <p:txBody>
          <a:bodyPr/>
          <a:lstStyle/>
          <a:p>
            <a:pPr>
              <a:buNone/>
            </a:pPr>
            <a:r>
              <a:rPr lang="tr-TR" dirty="0" smtClean="0"/>
              <a:t>		Kod bloklarının bulunduğu alandır.</a:t>
            </a:r>
          </a:p>
          <a:p>
            <a:pPr>
              <a:buNone/>
            </a:pPr>
            <a:endParaRPr lang="tr-TR" dirty="0" smtClean="0"/>
          </a:p>
          <a:p>
            <a:pPr>
              <a:buNone/>
            </a:pPr>
            <a:r>
              <a:rPr lang="tr-TR" dirty="0" smtClean="0"/>
              <a:t>		Çift tıklayarak kod bloğunu deneyebiliriz.</a:t>
            </a:r>
            <a:endParaRPr lang="tr-TR" dirty="0"/>
          </a:p>
        </p:txBody>
      </p:sp>
      <p:pic>
        <p:nvPicPr>
          <p:cNvPr id="4" name="Picture 2"/>
          <p:cNvPicPr>
            <a:picLocks noChangeAspect="1" noChangeArrowheads="1"/>
          </p:cNvPicPr>
          <p:nvPr/>
        </p:nvPicPr>
        <p:blipFill>
          <a:blip r:embed="rId2" cstate="print"/>
          <a:srcRect l="36293" t="26096" r="49808" b="5232"/>
          <a:stretch>
            <a:fillRect/>
          </a:stretch>
        </p:blipFill>
        <p:spPr bwMode="auto">
          <a:xfrm>
            <a:off x="500034" y="1571612"/>
            <a:ext cx="1785950" cy="4960972"/>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pic>
        <p:nvPicPr>
          <p:cNvPr id="9" name="Picture 2" descr="scratch ile ilgili görsel sonucu">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80254" y="255244"/>
            <a:ext cx="1020770" cy="38767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 name="Grup 11"/>
          <p:cNvGrpSpPr/>
          <p:nvPr/>
        </p:nvGrpSpPr>
        <p:grpSpPr>
          <a:xfrm>
            <a:off x="8143900" y="120679"/>
            <a:ext cx="843061" cy="665115"/>
            <a:chOff x="7590039" y="5229200"/>
            <a:chExt cx="843061" cy="665115"/>
          </a:xfrm>
        </p:grpSpPr>
        <p:pic>
          <p:nvPicPr>
            <p:cNvPr id="11" name="Resim 12">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5" name="Metin kutusu 13">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357686" y="1428736"/>
            <a:ext cx="4257676" cy="4525963"/>
          </a:xfrm>
        </p:spPr>
        <p:txBody>
          <a:bodyPr>
            <a:normAutofit lnSpcReduction="10000"/>
          </a:bodyPr>
          <a:lstStyle/>
          <a:p>
            <a:pPr>
              <a:buNone/>
            </a:pPr>
            <a:r>
              <a:rPr lang="tr-TR" dirty="0" smtClean="0"/>
              <a:t>	     </a:t>
            </a:r>
            <a:r>
              <a:rPr lang="tr-TR" dirty="0" err="1" smtClean="0"/>
              <a:t>Betikleme</a:t>
            </a:r>
            <a:r>
              <a:rPr lang="tr-TR" dirty="0" smtClean="0"/>
              <a:t> alanıdır. </a:t>
            </a:r>
          </a:p>
          <a:p>
            <a:pPr>
              <a:buNone/>
            </a:pPr>
            <a:r>
              <a:rPr lang="tr-TR" dirty="0" smtClean="0"/>
              <a:t>		</a:t>
            </a:r>
          </a:p>
          <a:p>
            <a:pPr>
              <a:buNone/>
            </a:pPr>
            <a:r>
              <a:rPr lang="tr-TR" dirty="0" smtClean="0"/>
              <a:t>		Kod bloklarının yazılacağı (sürüklenip bırakılacağı) alandır.</a:t>
            </a:r>
          </a:p>
          <a:p>
            <a:pPr>
              <a:buNone/>
            </a:pPr>
            <a:endParaRPr lang="tr-TR" dirty="0" smtClean="0"/>
          </a:p>
          <a:p>
            <a:pPr>
              <a:buNone/>
            </a:pPr>
            <a:r>
              <a:rPr lang="tr-TR" dirty="0" smtClean="0"/>
              <a:t>		Her karakterin </a:t>
            </a:r>
            <a:r>
              <a:rPr lang="tr-TR" dirty="0" err="1" smtClean="0"/>
              <a:t>betikleme</a:t>
            </a:r>
            <a:r>
              <a:rPr lang="tr-TR" dirty="0" smtClean="0"/>
              <a:t> alanı farklıdır.</a:t>
            </a:r>
            <a:endParaRPr lang="tr-TR" dirty="0"/>
          </a:p>
        </p:txBody>
      </p:sp>
      <p:pic>
        <p:nvPicPr>
          <p:cNvPr id="4" name="Picture 2"/>
          <p:cNvPicPr>
            <a:picLocks noChangeAspect="1" noChangeArrowheads="1"/>
          </p:cNvPicPr>
          <p:nvPr/>
        </p:nvPicPr>
        <p:blipFill>
          <a:blip r:embed="rId2" cstate="print"/>
          <a:srcRect l="53281" t="9614" r="1160" b="5232"/>
          <a:stretch>
            <a:fillRect/>
          </a:stretch>
        </p:blipFill>
        <p:spPr bwMode="auto">
          <a:xfrm>
            <a:off x="428596" y="1285860"/>
            <a:ext cx="4214810" cy="4429156"/>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12" name="Grup 11"/>
          <p:cNvGrpSpPr/>
          <p:nvPr/>
        </p:nvGrpSpPr>
        <p:grpSpPr>
          <a:xfrm>
            <a:off x="8244408" y="54054"/>
            <a:ext cx="843061" cy="665115"/>
            <a:chOff x="7590039" y="5229200"/>
            <a:chExt cx="843061" cy="665115"/>
          </a:xfrm>
        </p:grpSpPr>
        <p:pic>
          <p:nvPicPr>
            <p:cNvPr id="13" name="Resim 12">
              <a:hlinkClick r:id="rId5" action="ppaction://hlinksldjump"/>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4" name="Metin kutusu 13">
              <a:hlinkClick r:id="rId5"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8"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223638"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714744" y="2000241"/>
            <a:ext cx="4972056" cy="2143140"/>
          </a:xfrm>
        </p:spPr>
        <p:txBody>
          <a:bodyPr/>
          <a:lstStyle/>
          <a:p>
            <a:pPr>
              <a:buNone/>
            </a:pPr>
            <a:r>
              <a:rPr lang="tr-TR" dirty="0" smtClean="0"/>
              <a:t>		</a:t>
            </a:r>
            <a:r>
              <a:rPr lang="tr-TR" dirty="0" err="1" smtClean="0"/>
              <a:t>Betikleme</a:t>
            </a:r>
            <a:r>
              <a:rPr lang="tr-TR" dirty="0" smtClean="0"/>
              <a:t> alanını yakınlaştırıp uzaklaştırabileceğimiz komut düğmeleridir.</a:t>
            </a:r>
            <a:endParaRPr lang="tr-TR" dirty="0"/>
          </a:p>
        </p:txBody>
      </p:sp>
      <p:pic>
        <p:nvPicPr>
          <p:cNvPr id="4" name="Picture 2"/>
          <p:cNvPicPr>
            <a:picLocks noChangeAspect="1" noChangeArrowheads="1"/>
          </p:cNvPicPr>
          <p:nvPr/>
        </p:nvPicPr>
        <p:blipFill>
          <a:blip r:embed="rId2" cstate="print"/>
          <a:srcRect l="89574" t="85153" r="1160" b="5232"/>
          <a:stretch>
            <a:fillRect/>
          </a:stretch>
        </p:blipFill>
        <p:spPr bwMode="auto">
          <a:xfrm>
            <a:off x="500034" y="2285992"/>
            <a:ext cx="3071834" cy="1791970"/>
          </a:xfrm>
          <a:prstGeom prst="rect">
            <a:avLst/>
          </a:prstGeom>
          <a:noFill/>
          <a:ln w="9525">
            <a:noFill/>
            <a:miter lim="800000"/>
            <a:headEnd/>
            <a:tailEnd/>
          </a:ln>
          <a:effectLst/>
        </p:spPr>
      </p:pic>
      <p:pic>
        <p:nvPicPr>
          <p:cNvPr id="5"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8"/>
            <a:ext cx="785786" cy="785786"/>
          </a:xfrm>
          <a:prstGeom prst="rect">
            <a:avLst/>
          </a:prstGeom>
          <a:noFill/>
        </p:spPr>
      </p:pic>
      <p:grpSp>
        <p:nvGrpSpPr>
          <p:cNvPr id="12" name="Grup 11"/>
          <p:cNvGrpSpPr/>
          <p:nvPr/>
        </p:nvGrpSpPr>
        <p:grpSpPr>
          <a:xfrm>
            <a:off x="8244408" y="54054"/>
            <a:ext cx="843061" cy="665115"/>
            <a:chOff x="7590039" y="5229200"/>
            <a:chExt cx="843061" cy="665115"/>
          </a:xfrm>
        </p:grpSpPr>
        <p:pic>
          <p:nvPicPr>
            <p:cNvPr id="13" name="Resim 12">
              <a:hlinkClick r:id="rId5" action="ppaction://hlinksldjump"/>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4" name="Metin kutusu 13">
              <a:hlinkClick r:id="rId5"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8"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223638" y="192772"/>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Scratch’ta</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Deneme Yapalım</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lstStyle/>
          <a:p>
            <a:r>
              <a:rPr lang="tr-TR" dirty="0" smtClean="0"/>
              <a:t>Kediyi yön tuşlarıyla hareket ettirmek ister misin?</a:t>
            </a:r>
            <a:endParaRPr lang="tr-TR" dirty="0"/>
          </a:p>
        </p:txBody>
      </p:sp>
      <p:pic>
        <p:nvPicPr>
          <p:cNvPr id="4" name="Picture 4" descr="scratch ile ilgili görsel sonucu">
            <a:hlinkClick r:id="rId2"/>
          </p:cNvPr>
          <p:cNvPicPr>
            <a:picLocks noChangeAspect="1" noChangeArrowheads="1" noCrop="1"/>
          </p:cNvPicPr>
          <p:nvPr/>
        </p:nvPicPr>
        <p:blipFill>
          <a:blip r:embed="rId3" cstate="print"/>
          <a:srcRect/>
          <a:stretch>
            <a:fillRect/>
          </a:stretch>
        </p:blipFill>
        <p:spPr bwMode="auto">
          <a:xfrm>
            <a:off x="7929554" y="142852"/>
            <a:ext cx="1214446" cy="1214446"/>
          </a:xfrm>
          <a:prstGeom prst="rect">
            <a:avLst/>
          </a:prstGeom>
          <a:noFill/>
        </p:spPr>
      </p:pic>
      <p:pic>
        <p:nvPicPr>
          <p:cNvPr id="5" name="Picture 8" descr="C:\Users\TOSHİBA\Desktop\scratchcat.gif"/>
          <p:cNvPicPr>
            <a:picLocks noChangeAspect="1" noChangeArrowheads="1" noCrop="1"/>
          </p:cNvPicPr>
          <p:nvPr/>
        </p:nvPicPr>
        <p:blipFill>
          <a:blip r:embed="rId4" cstate="print"/>
          <a:srcRect/>
          <a:stretch>
            <a:fillRect/>
          </a:stretch>
        </p:blipFill>
        <p:spPr bwMode="auto">
          <a:xfrm>
            <a:off x="7960966" y="2928934"/>
            <a:ext cx="1183034" cy="1304922"/>
          </a:xfrm>
          <a:prstGeom prst="rect">
            <a:avLst/>
          </a:prstGeom>
          <a:noFill/>
        </p:spPr>
      </p:pic>
      <p:sp>
        <p:nvSpPr>
          <p:cNvPr id="6" name="5 Metin kutusu"/>
          <p:cNvSpPr txBox="1"/>
          <p:nvPr/>
        </p:nvSpPr>
        <p:spPr>
          <a:xfrm>
            <a:off x="1857356" y="4286256"/>
            <a:ext cx="4929222" cy="584775"/>
          </a:xfrm>
          <a:prstGeom prst="rect">
            <a:avLst/>
          </a:prstGeom>
          <a:noFill/>
        </p:spPr>
        <p:txBody>
          <a:bodyPr wrap="square" rtlCol="0">
            <a:spAutoFit/>
          </a:bodyPr>
          <a:lstStyle/>
          <a:p>
            <a:pPr algn="ctr"/>
            <a:r>
              <a:rPr lang="tr-TR" sz="3200" b="1" dirty="0" smtClean="0"/>
              <a:t>PEKİ NASIL YAPACAĞIZ? </a:t>
            </a:r>
            <a:endParaRPr lang="tr-TR" sz="3200" b="1" dirty="0"/>
          </a:p>
        </p:txBody>
      </p:sp>
      <p:pic>
        <p:nvPicPr>
          <p:cNvPr id="7" name="Picture 10" descr="scratch PNG ile ilgili görsel sonucu">
            <a:hlinkClick r:id="rId5"/>
          </p:cNvPr>
          <p:cNvPicPr>
            <a:picLocks noChangeAspect="1" noChangeArrowheads="1"/>
          </p:cNvPicPr>
          <p:nvPr/>
        </p:nvPicPr>
        <p:blipFill>
          <a:blip r:embed="rId6" cstate="print"/>
          <a:srcRect/>
          <a:stretch>
            <a:fillRect/>
          </a:stretch>
        </p:blipFill>
        <p:spPr bwMode="auto">
          <a:xfrm>
            <a:off x="6143636" y="5000636"/>
            <a:ext cx="802708" cy="866754"/>
          </a:xfrm>
          <a:prstGeom prst="rect">
            <a:avLst/>
          </a:prstGeom>
          <a:noFill/>
        </p:spPr>
      </p:pic>
      <p:sp>
        <p:nvSpPr>
          <p:cNvPr id="8" name="7 Metin kutusu">
            <a:hlinkClick r:id="" action="ppaction://hlinkshowjump?jump=nextslide"/>
          </p:cNvPr>
          <p:cNvSpPr txBox="1"/>
          <p:nvPr/>
        </p:nvSpPr>
        <p:spPr>
          <a:xfrm>
            <a:off x="6929454" y="5214950"/>
            <a:ext cx="1473480" cy="369332"/>
          </a:xfrm>
          <a:prstGeom prst="rect">
            <a:avLst/>
          </a:prstGeom>
          <a:noFill/>
        </p:spPr>
        <p:txBody>
          <a:bodyPr wrap="none" rtlCol="0">
            <a:spAutoFit/>
          </a:bodyPr>
          <a:lstStyle/>
          <a:p>
            <a:r>
              <a:rPr lang="tr-TR" b="1" dirty="0" smtClean="0">
                <a:solidFill>
                  <a:srgbClr val="FF0000"/>
                </a:solidFill>
                <a:effectLst>
                  <a:outerShdw blurRad="38100" dist="38100" dir="2700000" algn="tl">
                    <a:srgbClr val="000000">
                      <a:alpha val="43137"/>
                    </a:srgbClr>
                  </a:outerShdw>
                </a:effectLst>
              </a:rPr>
              <a:t>TIKLA ÖĞREN</a:t>
            </a:r>
            <a:endParaRPr lang="tr-TR" b="1" dirty="0">
              <a:solidFill>
                <a:srgbClr val="FF0000"/>
              </a:solidFill>
              <a:effectLst>
                <a:outerShdw blurRad="38100" dist="38100" dir="2700000" algn="tl">
                  <a:srgbClr val="000000">
                    <a:alpha val="43137"/>
                  </a:srgbClr>
                </a:outerShdw>
              </a:effectLst>
            </a:endParaRPr>
          </a:p>
        </p:txBody>
      </p:sp>
      <p:pic>
        <p:nvPicPr>
          <p:cNvPr id="9" name="Picture 2" descr="anasayfa ile ilgili görsel sonucu">
            <a:hlinkClick r:id="rId7" action="ppaction://hlinksldjump"/>
          </p:cNvPr>
          <p:cNvPicPr>
            <a:picLocks noChangeAspect="1" noChangeArrowheads="1"/>
          </p:cNvPicPr>
          <p:nvPr/>
        </p:nvPicPr>
        <p:blipFill>
          <a:blip r:embed="rId8" cstate="print"/>
          <a:srcRect/>
          <a:stretch>
            <a:fillRect/>
          </a:stretch>
        </p:blipFill>
        <p:spPr bwMode="auto">
          <a:xfrm>
            <a:off x="0" y="0"/>
            <a:ext cx="785786" cy="785786"/>
          </a:xfrm>
          <a:prstGeom prst="rect">
            <a:avLst/>
          </a:prstGeom>
          <a:noFill/>
        </p:spPr>
      </p:pic>
      <p:pic>
        <p:nvPicPr>
          <p:cNvPr id="10" name="Picture 2" descr="scratch ile ilgili görsel sonucu">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22354" y="199056"/>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2.5E-6 -3.01573E-6 L -1.05972 -0.00925 " pathEditMode="relative" rAng="0" ptsTypes="AA">
                                      <p:cBhvr>
                                        <p:cTn id="6" dur="5000" fill="hold"/>
                                        <p:tgtEl>
                                          <p:spTgt spid="5"/>
                                        </p:tgtEl>
                                        <p:attrNameLst>
                                          <p:attrName>ppt_x</p:attrName>
                                          <p:attrName>ppt_y</p:attrName>
                                        </p:attrNameLst>
                                      </p:cBhvr>
                                      <p:rCtr x="-53000" y="-500"/>
                                    </p:animMotion>
                                  </p:childTnLst>
                                </p:cTn>
                              </p:par>
                              <p:par>
                                <p:cTn id="7" presetID="12" presetClass="entr" presetSubtype="4"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slide(fromBottom)">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Grp="1" noChangeAspect="1" noChangeArrowheads="1"/>
          </p:cNvPicPr>
          <p:nvPr>
            <p:ph idx="1"/>
          </p:nvPr>
        </p:nvPicPr>
        <p:blipFill>
          <a:blip r:embed="rId2" cstate="print"/>
          <a:srcRect l="35801" t="7260" r="49113" b="73799"/>
          <a:stretch>
            <a:fillRect/>
          </a:stretch>
        </p:blipFill>
        <p:spPr bwMode="auto">
          <a:xfrm>
            <a:off x="357158" y="785794"/>
            <a:ext cx="2357454" cy="1664085"/>
          </a:xfrm>
          <a:prstGeom prst="rect">
            <a:avLst/>
          </a:prstGeom>
          <a:noFill/>
          <a:ln w="9525">
            <a:noFill/>
            <a:miter lim="800000"/>
            <a:headEnd/>
            <a:tailEnd/>
          </a:ln>
          <a:effectLst/>
        </p:spPr>
      </p:pic>
      <p:pic>
        <p:nvPicPr>
          <p:cNvPr id="60419" name="Picture 3"/>
          <p:cNvPicPr>
            <a:picLocks noChangeAspect="1" noChangeArrowheads="1"/>
          </p:cNvPicPr>
          <p:nvPr/>
        </p:nvPicPr>
        <p:blipFill>
          <a:blip r:embed="rId2" cstate="print"/>
          <a:srcRect l="36237" t="26368" r="48389" b="24804"/>
          <a:stretch>
            <a:fillRect/>
          </a:stretch>
        </p:blipFill>
        <p:spPr bwMode="auto">
          <a:xfrm>
            <a:off x="785786" y="2643182"/>
            <a:ext cx="2000264" cy="3571900"/>
          </a:xfrm>
          <a:prstGeom prst="rect">
            <a:avLst/>
          </a:prstGeom>
          <a:noFill/>
          <a:ln w="9525">
            <a:noFill/>
            <a:miter lim="800000"/>
            <a:headEnd/>
            <a:tailEnd/>
          </a:ln>
          <a:effectLst/>
        </p:spPr>
      </p:pic>
      <p:pic>
        <p:nvPicPr>
          <p:cNvPr id="60420" name="Picture 4"/>
          <p:cNvPicPr>
            <a:picLocks noChangeAspect="1" noChangeArrowheads="1"/>
          </p:cNvPicPr>
          <p:nvPr/>
        </p:nvPicPr>
        <p:blipFill>
          <a:blip r:embed="rId2" cstate="print"/>
          <a:srcRect l="52709" t="19531" r="31918" b="45312"/>
          <a:stretch>
            <a:fillRect/>
          </a:stretch>
        </p:blipFill>
        <p:spPr bwMode="auto">
          <a:xfrm>
            <a:off x="4857752" y="2571744"/>
            <a:ext cx="2286016" cy="3214710"/>
          </a:xfrm>
          <a:prstGeom prst="rect">
            <a:avLst/>
          </a:prstGeom>
          <a:noFill/>
          <a:ln w="9525">
            <a:noFill/>
            <a:miter lim="800000"/>
            <a:headEnd/>
            <a:tailEnd/>
          </a:ln>
          <a:effectLst/>
        </p:spPr>
      </p:pic>
      <p:sp>
        <p:nvSpPr>
          <p:cNvPr id="7" name="6 Metin kutusu"/>
          <p:cNvSpPr txBox="1"/>
          <p:nvPr/>
        </p:nvSpPr>
        <p:spPr>
          <a:xfrm>
            <a:off x="2786050" y="1428736"/>
            <a:ext cx="6069675" cy="646331"/>
          </a:xfrm>
          <a:prstGeom prst="rect">
            <a:avLst/>
          </a:prstGeom>
          <a:noFill/>
        </p:spPr>
        <p:txBody>
          <a:bodyPr wrap="none" rtlCol="0">
            <a:spAutoFit/>
          </a:bodyPr>
          <a:lstStyle/>
          <a:p>
            <a:r>
              <a:rPr lang="tr-TR" dirty="0" smtClean="0"/>
              <a:t>Olaylar sekmesinde hangi olayda uygulamanın çalışacağı seçilir.</a:t>
            </a:r>
          </a:p>
          <a:p>
            <a:r>
              <a:rPr lang="tr-TR" dirty="0" smtClean="0"/>
              <a:t>Biz ok tuşlarıyla işlem yapacağımız için onları seçiyoruz.</a:t>
            </a:r>
            <a:endParaRPr lang="tr-TR" dirty="0"/>
          </a:p>
        </p:txBody>
      </p:sp>
      <p:sp>
        <p:nvSpPr>
          <p:cNvPr id="8" name="7 Metin kutusu"/>
          <p:cNvSpPr txBox="1"/>
          <p:nvPr/>
        </p:nvSpPr>
        <p:spPr>
          <a:xfrm>
            <a:off x="2786050" y="3357562"/>
            <a:ext cx="1714512" cy="1477328"/>
          </a:xfrm>
          <a:prstGeom prst="rect">
            <a:avLst/>
          </a:prstGeom>
          <a:noFill/>
        </p:spPr>
        <p:txBody>
          <a:bodyPr wrap="square" rtlCol="0">
            <a:spAutoFit/>
          </a:bodyPr>
          <a:lstStyle/>
          <a:p>
            <a:r>
              <a:rPr lang="tr-TR" dirty="0" smtClean="0"/>
              <a:t>Buradan ikinciyi</a:t>
            </a:r>
          </a:p>
          <a:p>
            <a:r>
              <a:rPr lang="tr-TR" dirty="0" smtClean="0"/>
              <a:t>Sürükleyip </a:t>
            </a:r>
            <a:r>
              <a:rPr lang="tr-TR" dirty="0" err="1" smtClean="0"/>
              <a:t>betikleme</a:t>
            </a:r>
            <a:endParaRPr lang="tr-TR" dirty="0" smtClean="0"/>
          </a:p>
          <a:p>
            <a:r>
              <a:rPr lang="tr-TR" dirty="0" smtClean="0"/>
              <a:t>Alanına bırakıyoruz.</a:t>
            </a:r>
            <a:endParaRPr lang="tr-TR" dirty="0"/>
          </a:p>
        </p:txBody>
      </p:sp>
      <p:sp>
        <p:nvSpPr>
          <p:cNvPr id="9" name="8 Metin kutusu"/>
          <p:cNvSpPr txBox="1"/>
          <p:nvPr/>
        </p:nvSpPr>
        <p:spPr>
          <a:xfrm>
            <a:off x="7143768" y="3214686"/>
            <a:ext cx="1714512" cy="923330"/>
          </a:xfrm>
          <a:prstGeom prst="rect">
            <a:avLst/>
          </a:prstGeom>
          <a:noFill/>
        </p:spPr>
        <p:txBody>
          <a:bodyPr wrap="square" rtlCol="0">
            <a:spAutoFit/>
          </a:bodyPr>
          <a:lstStyle/>
          <a:p>
            <a:r>
              <a:rPr lang="tr-TR" dirty="0" smtClean="0"/>
              <a:t>Ok tuşlarımızdan birini seçiyoruz.</a:t>
            </a:r>
            <a:endParaRPr lang="tr-TR" dirty="0"/>
          </a:p>
        </p:txBody>
      </p:sp>
      <p:pic>
        <p:nvPicPr>
          <p:cNvPr id="10"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11" name="Grup 10"/>
          <p:cNvGrpSpPr/>
          <p:nvPr/>
        </p:nvGrpSpPr>
        <p:grpSpPr>
          <a:xfrm>
            <a:off x="8172400" y="6126783"/>
            <a:ext cx="856675" cy="665116"/>
            <a:chOff x="8373009" y="5229200"/>
            <a:chExt cx="856675" cy="665116"/>
          </a:xfrm>
        </p:grpSpPr>
        <p:pic>
          <p:nvPicPr>
            <p:cNvPr id="12" name="Resim 11">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13" name="Metin kutusu 12">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4" name="Grup 13"/>
          <p:cNvGrpSpPr/>
          <p:nvPr/>
        </p:nvGrpSpPr>
        <p:grpSpPr>
          <a:xfrm>
            <a:off x="7389430" y="6126783"/>
            <a:ext cx="843061" cy="665115"/>
            <a:chOff x="7590039" y="5229200"/>
            <a:chExt cx="843061" cy="665115"/>
          </a:xfrm>
        </p:grpSpPr>
        <p:pic>
          <p:nvPicPr>
            <p:cNvPr id="15" name="Resim 14">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16" name="Metin kutusu 15">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7"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765392" y="289117"/>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l="11530" t="39258" r="79136" b="38281"/>
          <a:stretch>
            <a:fillRect/>
          </a:stretch>
        </p:blipFill>
        <p:spPr bwMode="auto">
          <a:xfrm>
            <a:off x="1576734" y="674133"/>
            <a:ext cx="1051050" cy="1422009"/>
          </a:xfrm>
          <a:prstGeom prst="rect">
            <a:avLst/>
          </a:prstGeom>
          <a:noFill/>
          <a:ln w="9525">
            <a:noFill/>
            <a:miter lim="800000"/>
            <a:headEnd/>
            <a:tailEnd/>
          </a:ln>
          <a:effectLst/>
        </p:spPr>
      </p:pic>
      <p:sp>
        <p:nvSpPr>
          <p:cNvPr id="5" name="2 İçerik Yer Tutucusu"/>
          <p:cNvSpPr>
            <a:spLocks noGrp="1"/>
          </p:cNvSpPr>
          <p:nvPr>
            <p:ph idx="1"/>
          </p:nvPr>
        </p:nvSpPr>
        <p:spPr>
          <a:xfrm>
            <a:off x="2627784" y="713624"/>
            <a:ext cx="6264696" cy="1343028"/>
          </a:xfrm>
        </p:spPr>
        <p:txBody>
          <a:bodyPr/>
          <a:lstStyle/>
          <a:p>
            <a:pPr>
              <a:buNone/>
            </a:pPr>
            <a:r>
              <a:rPr lang="tr-TR" b="1" dirty="0" smtClean="0"/>
              <a:t>	</a:t>
            </a:r>
            <a:r>
              <a:rPr lang="tr-TR" sz="2000" b="1" dirty="0" err="1" smtClean="0"/>
              <a:t>Maze</a:t>
            </a:r>
            <a:r>
              <a:rPr lang="tr-TR" sz="2000" b="1" dirty="0" smtClean="0"/>
              <a:t> (labirent), </a:t>
            </a:r>
            <a:r>
              <a:rPr lang="tr-TR" sz="2000" dirty="0" smtClean="0"/>
              <a:t>döngülere ve koşullu ifadelere giriş yapar. Başlangıçta basit olan oyun, her aşamada daha da zorlaşır.</a:t>
            </a:r>
            <a:endParaRPr lang="tr-TR" sz="2000" dirty="0"/>
          </a:p>
        </p:txBody>
      </p:sp>
      <p:sp>
        <p:nvSpPr>
          <p:cNvPr id="6"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42976" y="6215082"/>
            <a:ext cx="7283917"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Toplam 10 seviyeden oluşan çok eğlenceli bir oyun tavsiye ederim. </a:t>
            </a:r>
            <a:endParaRPr lang="tr-TR" sz="2000" b="1" dirty="0">
              <a:effectLst>
                <a:outerShdw blurRad="38100" dist="38100" dir="2700000" algn="tl">
                  <a:srgbClr val="000000">
                    <a:alpha val="43137"/>
                  </a:srgbClr>
                </a:outerShdw>
              </a:effectLst>
            </a:endParaRPr>
          </a:p>
        </p:txBody>
      </p:sp>
      <p:pic>
        <p:nvPicPr>
          <p:cNvPr id="8"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pic>
        <p:nvPicPr>
          <p:cNvPr id="9"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71446"/>
            <a:ext cx="785786" cy="785786"/>
          </a:xfrm>
          <a:prstGeom prst="rect">
            <a:avLst/>
          </a:prstGeom>
          <a:noFill/>
        </p:spPr>
      </p:pic>
      <p:grpSp>
        <p:nvGrpSpPr>
          <p:cNvPr id="16" name="Grup 15"/>
          <p:cNvGrpSpPr/>
          <p:nvPr/>
        </p:nvGrpSpPr>
        <p:grpSpPr>
          <a:xfrm>
            <a:off x="8300939" y="5264215"/>
            <a:ext cx="843061" cy="665115"/>
            <a:chOff x="7590039" y="5229200"/>
            <a:chExt cx="843061" cy="665115"/>
          </a:xfrm>
        </p:grpSpPr>
        <p:pic>
          <p:nvPicPr>
            <p:cNvPr id="17" name="Resim 16">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8" name="Metin kutusu 17">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9" action="ppaction://hlinksldjump"/>
          </p:cNvPr>
          <p:cNvPicPr>
            <a:picLocks noChangeAspect="1"/>
          </p:cNvPicPr>
          <p:nvPr/>
        </p:nvPicPr>
        <p:blipFill>
          <a:blip r:embed="rId10"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11" cstate="print"/>
          <a:srcRect l="859" t="8841" r="37244" b="32360"/>
          <a:stretch/>
        </p:blipFill>
        <p:spPr>
          <a:xfrm>
            <a:off x="858220" y="2199911"/>
            <a:ext cx="6954140" cy="3749369"/>
          </a:xfrm>
          <a:prstGeom prst="rect">
            <a:avLst/>
          </a:prstGeom>
        </p:spPr>
      </p:pic>
      <p:cxnSp>
        <p:nvCxnSpPr>
          <p:cNvPr id="13" name="Düz Ok Bağlayıcısı 12"/>
          <p:cNvCxnSpPr/>
          <p:nvPr/>
        </p:nvCxnSpPr>
        <p:spPr>
          <a:xfrm>
            <a:off x="4427984" y="3739313"/>
            <a:ext cx="792088" cy="40976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4" name="Metin kutusu 13"/>
          <p:cNvSpPr txBox="1"/>
          <p:nvPr/>
        </p:nvSpPr>
        <p:spPr>
          <a:xfrm>
            <a:off x="5292080" y="4079417"/>
            <a:ext cx="3467809" cy="646331"/>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Uygun kod bloklarını buraya sürükle bırak.</a:t>
            </a:r>
            <a:endParaRPr lang="tr-TR" b="1" dirty="0">
              <a:solidFill>
                <a:srgbClr val="FF0000"/>
              </a:solidFill>
              <a:effectLst>
                <a:outerShdw blurRad="38100" dist="38100" dir="2700000" algn="tl">
                  <a:srgbClr val="000000">
                    <a:alpha val="43137"/>
                  </a:srgbClr>
                </a:outerShdw>
              </a:effectLst>
            </a:endParaRPr>
          </a:p>
        </p:txBody>
      </p:sp>
      <p:cxnSp>
        <p:nvCxnSpPr>
          <p:cNvPr id="19" name="Düz Ok Bağlayıcısı 18"/>
          <p:cNvCxnSpPr/>
          <p:nvPr/>
        </p:nvCxnSpPr>
        <p:spPr>
          <a:xfrm>
            <a:off x="3480455" y="5499745"/>
            <a:ext cx="1040029" cy="42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0" name="Metin kutusu 19"/>
          <p:cNvSpPr txBox="1"/>
          <p:nvPr/>
        </p:nvSpPr>
        <p:spPr>
          <a:xfrm>
            <a:off x="4520484" y="5347325"/>
            <a:ext cx="3467809" cy="369332"/>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Kodu yazdıysan çalıştır.</a:t>
            </a:r>
            <a:endParaRPr lang="tr-TR" b="1" dirty="0">
              <a:solidFill>
                <a:srgbClr val="FF0000"/>
              </a:solidFill>
              <a:effectLst>
                <a:outerShdw blurRad="38100" dist="38100" dir="2700000" algn="tl">
                  <a:srgbClr val="000000">
                    <a:alpha val="43137"/>
                  </a:srgbClr>
                </a:outerShdw>
              </a:effectLst>
            </a:endParaRPr>
          </a:p>
        </p:txBody>
      </p:sp>
      <p:sp>
        <p:nvSpPr>
          <p:cNvPr id="21" name="Metin kutusu 20"/>
          <p:cNvSpPr txBox="1"/>
          <p:nvPr/>
        </p:nvSpPr>
        <p:spPr>
          <a:xfrm>
            <a:off x="976109" y="4343140"/>
            <a:ext cx="3467809" cy="646331"/>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Yazdığın oyunu burada</a:t>
            </a:r>
          </a:p>
          <a:p>
            <a:r>
              <a:rPr lang="tr-TR" b="1" dirty="0" smtClean="0">
                <a:solidFill>
                  <a:srgbClr val="FF0000"/>
                </a:solidFill>
                <a:effectLst>
                  <a:outerShdw blurRad="38100" dist="38100" dir="2700000" algn="tl">
                    <a:srgbClr val="000000">
                      <a:alpha val="43137"/>
                    </a:srgbClr>
                  </a:outerShdw>
                </a:effectLst>
              </a:rPr>
              <a:t>Görebilirsin.</a:t>
            </a:r>
          </a:p>
        </p:txBody>
      </p:sp>
      <p:cxnSp>
        <p:nvCxnSpPr>
          <p:cNvPr id="22" name="Düz Ok Bağlayıcısı 21"/>
          <p:cNvCxnSpPr/>
          <p:nvPr/>
        </p:nvCxnSpPr>
        <p:spPr>
          <a:xfrm flipV="1">
            <a:off x="3116729" y="1974729"/>
            <a:ext cx="1955641" cy="2447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Metin kutusu 22"/>
          <p:cNvSpPr txBox="1"/>
          <p:nvPr/>
        </p:nvSpPr>
        <p:spPr>
          <a:xfrm>
            <a:off x="5072370" y="1792435"/>
            <a:ext cx="3467809" cy="646331"/>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Kaç seviye olduğunu ve kaçıncı seviyede olduğunu görebilirsin.</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Düz Ok Bağlayıcısı"/>
          <p:cNvCxnSpPr/>
          <p:nvPr/>
        </p:nvCxnSpPr>
        <p:spPr>
          <a:xfrm>
            <a:off x="928662" y="1571612"/>
            <a:ext cx="2071702"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 name="5 Düz Ok Bağlayıcısı"/>
          <p:cNvCxnSpPr/>
          <p:nvPr/>
        </p:nvCxnSpPr>
        <p:spPr>
          <a:xfrm rot="16200000" flipV="1">
            <a:off x="928662" y="1214422"/>
            <a:ext cx="1724036" cy="95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8 Metin kutusu"/>
          <p:cNvSpPr txBox="1"/>
          <p:nvPr/>
        </p:nvSpPr>
        <p:spPr>
          <a:xfrm>
            <a:off x="2786050" y="1071546"/>
            <a:ext cx="354584" cy="461665"/>
          </a:xfrm>
          <a:prstGeom prst="rect">
            <a:avLst/>
          </a:prstGeom>
          <a:noFill/>
        </p:spPr>
        <p:txBody>
          <a:bodyPr wrap="non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tr-T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x</a:t>
            </a:r>
            <a:endParaRPr lang="tr-T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0" name="9 Metin kutusu"/>
          <p:cNvSpPr txBox="1"/>
          <p:nvPr/>
        </p:nvSpPr>
        <p:spPr>
          <a:xfrm>
            <a:off x="1857356" y="214290"/>
            <a:ext cx="344966" cy="461665"/>
          </a:xfrm>
          <a:prstGeom prst="rect">
            <a:avLst/>
          </a:prstGeom>
          <a:noFill/>
        </p:spPr>
        <p:txBody>
          <a:bodyPr wrap="non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tr-T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y</a:t>
            </a:r>
            <a:endParaRPr lang="tr-T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1" name="10 Metin kutusu"/>
          <p:cNvSpPr txBox="1"/>
          <p:nvPr/>
        </p:nvSpPr>
        <p:spPr>
          <a:xfrm>
            <a:off x="3571869" y="928670"/>
            <a:ext cx="4714908" cy="1015663"/>
          </a:xfrm>
          <a:prstGeom prst="rect">
            <a:avLst/>
          </a:prstGeom>
          <a:noFill/>
        </p:spPr>
        <p:txBody>
          <a:bodyPr wrap="square" rtlCol="0">
            <a:spAutoFit/>
          </a:bodyPr>
          <a:lstStyle/>
          <a:p>
            <a:r>
              <a:rPr lang="tr-TR" sz="2000" dirty="0" smtClean="0"/>
              <a:t>Matematik dersinde öğrendiğimiz x ve y </a:t>
            </a:r>
          </a:p>
          <a:p>
            <a:r>
              <a:rPr lang="tr-TR" sz="2000" dirty="0" smtClean="0"/>
              <a:t>hareket yönünü belirlememizde bize fayda sağlayacak. </a:t>
            </a:r>
          </a:p>
        </p:txBody>
      </p:sp>
      <p:pic>
        <p:nvPicPr>
          <p:cNvPr id="61442" name="Picture 2"/>
          <p:cNvPicPr>
            <a:picLocks noChangeAspect="1" noChangeArrowheads="1"/>
          </p:cNvPicPr>
          <p:nvPr/>
        </p:nvPicPr>
        <p:blipFill>
          <a:blip r:embed="rId2" cstate="print"/>
          <a:srcRect l="35688" t="6836" r="49488" b="73633"/>
          <a:stretch>
            <a:fillRect/>
          </a:stretch>
        </p:blipFill>
        <p:spPr bwMode="auto">
          <a:xfrm>
            <a:off x="1000100" y="2285992"/>
            <a:ext cx="3143272" cy="1428760"/>
          </a:xfrm>
          <a:prstGeom prst="rect">
            <a:avLst/>
          </a:prstGeom>
          <a:noFill/>
          <a:ln w="9525">
            <a:noFill/>
            <a:miter lim="800000"/>
            <a:headEnd/>
            <a:tailEnd/>
          </a:ln>
          <a:effectLst/>
        </p:spPr>
      </p:pic>
      <p:pic>
        <p:nvPicPr>
          <p:cNvPr id="13" name="Picture 2"/>
          <p:cNvPicPr>
            <a:picLocks noChangeAspect="1" noChangeArrowheads="1"/>
          </p:cNvPicPr>
          <p:nvPr/>
        </p:nvPicPr>
        <p:blipFill>
          <a:blip r:embed="rId2" cstate="print"/>
          <a:srcRect l="35688" t="65430" r="53581" b="29687"/>
          <a:stretch>
            <a:fillRect/>
          </a:stretch>
        </p:blipFill>
        <p:spPr bwMode="auto">
          <a:xfrm>
            <a:off x="1071538" y="3929066"/>
            <a:ext cx="3071834" cy="785818"/>
          </a:xfrm>
          <a:prstGeom prst="rect">
            <a:avLst/>
          </a:prstGeom>
          <a:noFill/>
          <a:ln w="9525">
            <a:noFill/>
            <a:miter lim="800000"/>
            <a:headEnd/>
            <a:tailEnd/>
          </a:ln>
          <a:effectLst/>
        </p:spPr>
      </p:pic>
      <p:pic>
        <p:nvPicPr>
          <p:cNvPr id="14" name="Picture 2"/>
          <p:cNvPicPr>
            <a:picLocks noChangeAspect="1" noChangeArrowheads="1"/>
          </p:cNvPicPr>
          <p:nvPr/>
        </p:nvPicPr>
        <p:blipFill>
          <a:blip r:embed="rId2" cstate="print"/>
          <a:srcRect l="35688" t="73243" r="53331" b="21874"/>
          <a:stretch>
            <a:fillRect/>
          </a:stretch>
        </p:blipFill>
        <p:spPr bwMode="auto">
          <a:xfrm>
            <a:off x="1071538" y="5214950"/>
            <a:ext cx="3086122" cy="785818"/>
          </a:xfrm>
          <a:prstGeom prst="rect">
            <a:avLst/>
          </a:prstGeom>
          <a:noFill/>
          <a:ln w="9525">
            <a:noFill/>
            <a:miter lim="800000"/>
            <a:headEnd/>
            <a:tailEnd/>
          </a:ln>
          <a:effectLst/>
        </p:spPr>
      </p:pic>
      <p:sp>
        <p:nvSpPr>
          <p:cNvPr id="15" name="14 Metin kutusu"/>
          <p:cNvSpPr txBox="1"/>
          <p:nvPr/>
        </p:nvSpPr>
        <p:spPr>
          <a:xfrm>
            <a:off x="4357686" y="2714620"/>
            <a:ext cx="4500594" cy="400110"/>
          </a:xfrm>
          <a:prstGeom prst="rect">
            <a:avLst/>
          </a:prstGeom>
          <a:noFill/>
        </p:spPr>
        <p:txBody>
          <a:bodyPr wrap="square" rtlCol="0">
            <a:spAutoFit/>
          </a:bodyPr>
          <a:lstStyle/>
          <a:p>
            <a:r>
              <a:rPr lang="tr-TR" sz="2000" dirty="0" smtClean="0"/>
              <a:t>Hareket sekmesini seçiyoruz.</a:t>
            </a:r>
          </a:p>
        </p:txBody>
      </p:sp>
      <p:sp>
        <p:nvSpPr>
          <p:cNvPr id="16" name="15 Metin kutusu"/>
          <p:cNvSpPr txBox="1"/>
          <p:nvPr/>
        </p:nvSpPr>
        <p:spPr>
          <a:xfrm>
            <a:off x="4286248" y="3857628"/>
            <a:ext cx="4500594" cy="1015663"/>
          </a:xfrm>
          <a:prstGeom prst="rect">
            <a:avLst/>
          </a:prstGeom>
          <a:noFill/>
        </p:spPr>
        <p:txBody>
          <a:bodyPr wrap="square" rtlCol="0">
            <a:spAutoFit/>
          </a:bodyPr>
          <a:lstStyle/>
          <a:p>
            <a:r>
              <a:rPr lang="tr-TR" sz="2000" dirty="0" err="1" smtClean="0"/>
              <a:t>Betikleme</a:t>
            </a:r>
            <a:r>
              <a:rPr lang="tr-TR" sz="2000" dirty="0" smtClean="0"/>
              <a:t> alanımıza ekliyoruz. Sağa gitmek için kullanılır. – değerler sola gitmek için kullanılır.</a:t>
            </a:r>
          </a:p>
        </p:txBody>
      </p:sp>
      <p:sp>
        <p:nvSpPr>
          <p:cNvPr id="17" name="16 Metin kutusu"/>
          <p:cNvSpPr txBox="1"/>
          <p:nvPr/>
        </p:nvSpPr>
        <p:spPr>
          <a:xfrm>
            <a:off x="4357686" y="5000636"/>
            <a:ext cx="4500594" cy="1015663"/>
          </a:xfrm>
          <a:prstGeom prst="rect">
            <a:avLst/>
          </a:prstGeom>
          <a:noFill/>
        </p:spPr>
        <p:txBody>
          <a:bodyPr wrap="square" rtlCol="0">
            <a:spAutoFit/>
          </a:bodyPr>
          <a:lstStyle/>
          <a:p>
            <a:r>
              <a:rPr lang="tr-TR" sz="2000" dirty="0" err="1" smtClean="0"/>
              <a:t>Betikleme</a:t>
            </a:r>
            <a:r>
              <a:rPr lang="tr-TR" sz="2000" dirty="0" smtClean="0"/>
              <a:t> alanımıza ekliyoruz. Yukarı gitmek için kullanılır. – değerler aşağı gitmek için kullanılır.</a:t>
            </a:r>
          </a:p>
        </p:txBody>
      </p:sp>
      <p:pic>
        <p:nvPicPr>
          <p:cNvPr id="18" name="Picture 2" descr="anasayfa ile ilgili görsel sonucu">
            <a:hlinkClick r:id="rId3" action="ppaction://hlinksldjump"/>
          </p:cNvPr>
          <p:cNvPicPr>
            <a:picLocks noChangeAspect="1" noChangeArrowheads="1"/>
          </p:cNvPicPr>
          <p:nvPr/>
        </p:nvPicPr>
        <p:blipFill>
          <a:blip r:embed="rId4" cstate="print"/>
          <a:srcRect/>
          <a:stretch>
            <a:fillRect/>
          </a:stretch>
        </p:blipFill>
        <p:spPr bwMode="auto">
          <a:xfrm>
            <a:off x="0" y="0"/>
            <a:ext cx="785786" cy="785786"/>
          </a:xfrm>
          <a:prstGeom prst="rect">
            <a:avLst/>
          </a:prstGeom>
          <a:noFill/>
        </p:spPr>
      </p:pic>
      <p:grpSp>
        <p:nvGrpSpPr>
          <p:cNvPr id="19" name="Grup 18"/>
          <p:cNvGrpSpPr/>
          <p:nvPr/>
        </p:nvGrpSpPr>
        <p:grpSpPr>
          <a:xfrm>
            <a:off x="8358504" y="6188330"/>
            <a:ext cx="856675" cy="665116"/>
            <a:chOff x="8373009" y="5229200"/>
            <a:chExt cx="856675" cy="665116"/>
          </a:xfrm>
        </p:grpSpPr>
        <p:pic>
          <p:nvPicPr>
            <p:cNvPr id="20" name="Resim 19">
              <a:hlinkClick r:id="" action="ppaction://hlinkshowjump?jump=nextslide"/>
            </p:cNvPr>
            <p:cNvPicPr>
              <a:picLocks noChangeAspect="1"/>
            </p:cNvPicPr>
            <p:nvPr/>
          </p:nvPicPr>
          <p:blipFill>
            <a:blip r:embed="rId5" cstate="print"/>
            <a:stretch>
              <a:fillRect/>
            </a:stretch>
          </p:blipFill>
          <p:spPr>
            <a:xfrm>
              <a:off x="8373009" y="5229200"/>
              <a:ext cx="713783" cy="665116"/>
            </a:xfrm>
            <a:prstGeom prst="rect">
              <a:avLst/>
            </a:prstGeom>
          </p:spPr>
        </p:pic>
        <p:sp>
          <p:nvSpPr>
            <p:cNvPr id="21" name="Metin kutusu 20">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22" name="Grup 21"/>
          <p:cNvGrpSpPr/>
          <p:nvPr/>
        </p:nvGrpSpPr>
        <p:grpSpPr>
          <a:xfrm>
            <a:off x="7575534" y="6188330"/>
            <a:ext cx="843061" cy="665115"/>
            <a:chOff x="7590039" y="5229200"/>
            <a:chExt cx="843061" cy="665115"/>
          </a:xfrm>
        </p:grpSpPr>
        <p:pic>
          <p:nvPicPr>
            <p:cNvPr id="23" name="Resim 22">
              <a:hlinkClick r:id="" action="ppaction://hlinkshowjump?jump=previousslide"/>
            </p:cNvPr>
            <p:cNvPicPr>
              <a:picLocks noChangeAspect="1"/>
            </p:cNvPicPr>
            <p:nvPr/>
          </p:nvPicPr>
          <p:blipFill>
            <a:blip r:embed="rId6" cstate="print"/>
            <a:stretch>
              <a:fillRect/>
            </a:stretch>
          </p:blipFill>
          <p:spPr>
            <a:xfrm flipH="1">
              <a:off x="7590039" y="5229200"/>
              <a:ext cx="782970" cy="665115"/>
            </a:xfrm>
            <a:prstGeom prst="rect">
              <a:avLst/>
            </a:prstGeom>
          </p:spPr>
        </p:pic>
        <p:sp>
          <p:nvSpPr>
            <p:cNvPr id="24" name="Metin kutusu 23">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25" name="Picture 2" descr="scratch ile ilgili görsel sonucu">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707840" y="283487"/>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Grp="1" noChangeAspect="1" noChangeArrowheads="1"/>
          </p:cNvPicPr>
          <p:nvPr>
            <p:ph idx="1"/>
          </p:nvPr>
        </p:nvPicPr>
        <p:blipFill>
          <a:blip r:embed="rId2" cstate="print"/>
          <a:srcRect l="52344" t="19737" r="25781" b="23684"/>
          <a:stretch>
            <a:fillRect/>
          </a:stretch>
        </p:blipFill>
        <p:spPr bwMode="auto">
          <a:xfrm>
            <a:off x="357158" y="1500174"/>
            <a:ext cx="2857520" cy="4388334"/>
          </a:xfrm>
          <a:prstGeom prst="rect">
            <a:avLst/>
          </a:prstGeom>
          <a:noFill/>
          <a:ln w="9525">
            <a:noFill/>
            <a:miter lim="800000"/>
            <a:headEnd/>
            <a:tailEnd/>
          </a:ln>
          <a:effectLst/>
        </p:spPr>
      </p:pic>
      <p:sp>
        <p:nvSpPr>
          <p:cNvPr id="5" name="4 Metin kutusu"/>
          <p:cNvSpPr txBox="1"/>
          <p:nvPr/>
        </p:nvSpPr>
        <p:spPr>
          <a:xfrm>
            <a:off x="4357686" y="1857364"/>
            <a:ext cx="4013984" cy="3046988"/>
          </a:xfrm>
          <a:prstGeom prst="rect">
            <a:avLst/>
          </a:prstGeom>
          <a:noFill/>
        </p:spPr>
        <p:txBody>
          <a:bodyPr wrap="square" rtlCol="0">
            <a:spAutoFit/>
          </a:bodyPr>
          <a:lstStyle/>
          <a:p>
            <a:r>
              <a:rPr lang="tr-TR" sz="3200" dirty="0" smtClean="0">
                <a:effectLst>
                  <a:outerShdw blurRad="38100" dist="38100" dir="2700000" algn="tl">
                    <a:srgbClr val="000000">
                      <a:alpha val="43137"/>
                    </a:srgbClr>
                  </a:outerShdw>
                </a:effectLst>
              </a:rPr>
              <a:t>Bütün yapman gereken bu kadar kodu </a:t>
            </a:r>
          </a:p>
          <a:p>
            <a:r>
              <a:rPr lang="tr-TR" sz="3200" dirty="0" smtClean="0">
                <a:effectLst>
                  <a:outerShdw blurRad="38100" dist="38100" dir="2700000" algn="tl">
                    <a:srgbClr val="000000">
                      <a:alpha val="43137"/>
                    </a:srgbClr>
                  </a:outerShdw>
                </a:effectLst>
              </a:rPr>
              <a:t>sürükleyip bırakmak.</a:t>
            </a:r>
          </a:p>
          <a:p>
            <a:endParaRPr lang="tr-TR" sz="3200" dirty="0" smtClean="0">
              <a:effectLst>
                <a:outerShdw blurRad="38100" dist="38100" dir="2700000" algn="tl">
                  <a:srgbClr val="000000">
                    <a:alpha val="43137"/>
                  </a:srgbClr>
                </a:outerShdw>
              </a:effectLst>
            </a:endParaRPr>
          </a:p>
          <a:p>
            <a:r>
              <a:rPr lang="tr-TR" sz="3200" dirty="0" smtClean="0">
                <a:effectLst>
                  <a:outerShdw blurRad="38100" dist="38100" dir="2700000" algn="tl">
                    <a:srgbClr val="000000">
                      <a:alpha val="43137"/>
                    </a:srgbClr>
                  </a:outerShdw>
                </a:effectLst>
              </a:rPr>
              <a:t>Hiçte zor değilmiş değil mi?</a:t>
            </a:r>
          </a:p>
        </p:txBody>
      </p:sp>
      <p:pic>
        <p:nvPicPr>
          <p:cNvPr id="6"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3643306" y="3857628"/>
            <a:ext cx="802708" cy="866754"/>
          </a:xfrm>
          <a:prstGeom prst="rect">
            <a:avLst/>
          </a:prstGeom>
          <a:noFill/>
        </p:spPr>
      </p:pic>
      <p:pic>
        <p:nvPicPr>
          <p:cNvPr id="7"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8" name="Grup 7"/>
          <p:cNvGrpSpPr/>
          <p:nvPr/>
        </p:nvGrpSpPr>
        <p:grpSpPr>
          <a:xfrm>
            <a:off x="8371670" y="6093296"/>
            <a:ext cx="856675" cy="665116"/>
            <a:chOff x="8373009" y="5229200"/>
            <a:chExt cx="856675" cy="665116"/>
          </a:xfrm>
        </p:grpSpPr>
        <p:pic>
          <p:nvPicPr>
            <p:cNvPr id="9" name="Resim 8">
              <a:hlinkClick r:id="" action="ppaction://hlinkshowjump?jump=nextslide"/>
            </p:cNvPr>
            <p:cNvPicPr>
              <a:picLocks noChangeAspect="1"/>
            </p:cNvPicPr>
            <p:nvPr/>
          </p:nvPicPr>
          <p:blipFill>
            <a:blip r:embed="rId7" cstate="print"/>
            <a:stretch>
              <a:fillRect/>
            </a:stretch>
          </p:blipFill>
          <p:spPr>
            <a:xfrm>
              <a:off x="8373009" y="5229200"/>
              <a:ext cx="713783" cy="665116"/>
            </a:xfrm>
            <a:prstGeom prst="rect">
              <a:avLst/>
            </a:prstGeom>
          </p:spPr>
        </p:pic>
        <p:sp>
          <p:nvSpPr>
            <p:cNvPr id="10" name="Metin kutusu 9">
              <a:hlinkClick r:id="" action="ppaction://hlinkshowjump?jump=nextslide"/>
            </p:cNvPr>
            <p:cNvSpPr txBox="1"/>
            <p:nvPr/>
          </p:nvSpPr>
          <p:spPr>
            <a:xfrm>
              <a:off x="8515304" y="5423257"/>
              <a:ext cx="714380" cy="276999"/>
            </a:xfrm>
            <a:prstGeom prst="rect">
              <a:avLst/>
            </a:prstGeom>
            <a:noFill/>
          </p:spPr>
          <p:txBody>
            <a:bodyPr wrap="square" rtlCol="0">
              <a:spAutoFit/>
            </a:bodyPr>
            <a:lstStyle/>
            <a:p>
              <a:r>
                <a:rPr lang="tr-TR" sz="1200" b="1" dirty="0" smtClean="0"/>
                <a:t>İLERİ</a:t>
              </a:r>
              <a:endParaRPr lang="tr-TR" sz="1200" b="1" dirty="0"/>
            </a:p>
          </p:txBody>
        </p:sp>
      </p:grpSp>
      <p:grpSp>
        <p:nvGrpSpPr>
          <p:cNvPr id="11" name="Grup 10"/>
          <p:cNvGrpSpPr/>
          <p:nvPr/>
        </p:nvGrpSpPr>
        <p:grpSpPr>
          <a:xfrm>
            <a:off x="7588700" y="6093296"/>
            <a:ext cx="843061" cy="665115"/>
            <a:chOff x="7590039" y="5229200"/>
            <a:chExt cx="843061" cy="665115"/>
          </a:xfrm>
        </p:grpSpPr>
        <p:pic>
          <p:nvPicPr>
            <p:cNvPr id="12" name="Resim 11">
              <a:hlinkClick r:id="" action="ppaction://hlinkshowjump?jump=previousslide"/>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3" name="Metin kutusu 12">
              <a:hlinkClick r:id="" action="ppaction://hlinkshowjump?jump=previousslide"/>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4" name="Picture 2" descr="scratch ile ilgili görsel sonucu">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707840" y="283487"/>
            <a:ext cx="1020770" cy="38767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9573" y="5680528"/>
            <a:ext cx="8229600" cy="114300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Esra DURDU</a:t>
            </a:r>
            <a:b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Fatih Ortaokulu Şefaatli/YOZGAT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3490" name="Picture 2" descr="kodlama gif ile ilgili görsel sonucu">
            <a:hlinkClick r:id="rId2"/>
          </p:cNvPr>
          <p:cNvPicPr>
            <a:picLocks noChangeAspect="1" noChangeArrowheads="1" noCrop="1"/>
          </p:cNvPicPr>
          <p:nvPr/>
        </p:nvPicPr>
        <p:blipFill>
          <a:blip r:embed="rId3" cstate="print"/>
          <a:srcRect/>
          <a:stretch>
            <a:fillRect/>
          </a:stretch>
        </p:blipFill>
        <p:spPr bwMode="auto">
          <a:xfrm>
            <a:off x="-2357486" y="3786190"/>
            <a:ext cx="3333750" cy="2562226"/>
          </a:xfrm>
          <a:prstGeom prst="rect">
            <a:avLst/>
          </a:prstGeom>
          <a:noFill/>
        </p:spPr>
      </p:pic>
      <p:sp>
        <p:nvSpPr>
          <p:cNvPr id="5" name="4 Bulut Belirtme Çizgisi"/>
          <p:cNvSpPr/>
          <p:nvPr/>
        </p:nvSpPr>
        <p:spPr>
          <a:xfrm>
            <a:off x="-1857420" y="1142984"/>
            <a:ext cx="2714644" cy="2571768"/>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ŞİMDİ SEN DE</a:t>
            </a:r>
          </a:p>
          <a:p>
            <a:pPr algn="ct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HAYAL ET</a:t>
            </a:r>
          </a:p>
          <a:p>
            <a:pPr algn="ct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OLUŞTUR</a:t>
            </a:r>
          </a:p>
          <a:p>
            <a:pPr algn="ct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PAYLAŞ</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Picture 2" descr="scratch ile ilgili görsel sonucu">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12360" y="260648"/>
            <a:ext cx="1020770" cy="38767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Resim 6">
            <a:hlinkClick r:id="rId6" action="ppaction://hlinksldjump"/>
          </p:cNvPr>
          <p:cNvPicPr>
            <a:picLocks noChangeAspect="1"/>
          </p:cNvPicPr>
          <p:nvPr/>
        </p:nvPicPr>
        <p:blipFill>
          <a:blip r:embed="rId7" cstate="print"/>
          <a:stretch>
            <a:fillRect/>
          </a:stretch>
        </p:blipFill>
        <p:spPr>
          <a:xfrm>
            <a:off x="7092280" y="171878"/>
            <a:ext cx="476444" cy="476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Resim 7">
            <a:hlinkClick r:id="rId8" action="ppaction://hlinksldjump"/>
          </p:cNvPr>
          <p:cNvPicPr>
            <a:picLocks noChangeAspect="1"/>
          </p:cNvPicPr>
          <p:nvPr/>
        </p:nvPicPr>
        <p:blipFill>
          <a:blip r:embed="rId9" cstate="print"/>
          <a:stretch>
            <a:fillRect/>
          </a:stretch>
        </p:blipFill>
        <p:spPr>
          <a:xfrm>
            <a:off x="6238021" y="171878"/>
            <a:ext cx="610623" cy="457967"/>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00729 0.08 C 0.21216 -0.02544 0.43212 -0.13087 0.57431 -0.16047 C 0.71632 -0.18983 0.72761 -0.14405 0.84427 -0.09989 C 0.96111 -0.05526 1.204 0.07237 1.27639 0.10728 " pathEditMode="relative" rAng="0" ptsTypes="aaaA">
                                      <p:cBhvr>
                                        <p:cTn id="6" dur="7000" fill="hold"/>
                                        <p:tgtEl>
                                          <p:spTgt spid="5"/>
                                        </p:tgtEl>
                                        <p:attrNameLst>
                                          <p:attrName>ppt_x</p:attrName>
                                          <p:attrName>ppt_y</p:attrName>
                                        </p:attrNameLst>
                                      </p:cBhvr>
                                      <p:rCtr x="64200" y="-12100"/>
                                    </p:animMotion>
                                  </p:childTnLst>
                                </p:cTn>
                              </p:par>
                              <p:par>
                                <p:cTn id="7" presetID="0" presetClass="path" presetSubtype="0" accel="50000" decel="50000" fill="hold" nodeType="withEffect">
                                  <p:stCondLst>
                                    <p:cond delay="0"/>
                                  </p:stCondLst>
                                  <p:childTnLst>
                                    <p:animMotion origin="layout" path="M -0.00729 0.08 C 0.21215 -0.02543 0.43212 -0.13086 0.5743 -0.16046 C 0.71632 -0.18982 0.7276 -0.14404 0.84427 -0.09988 C 0.96111 -0.05526 1.20399 0.07237 1.27639 0.10752 " pathEditMode="relative" rAng="0" ptsTypes="aaaA">
                                      <p:cBhvr>
                                        <p:cTn id="8" dur="7000" fill="hold"/>
                                        <p:tgtEl>
                                          <p:spTgt spid="63490"/>
                                        </p:tgtEl>
                                        <p:attrNameLst>
                                          <p:attrName>ppt_x</p:attrName>
                                          <p:attrName>ppt_y</p:attrName>
                                        </p:attrNameLst>
                                      </p:cBhvr>
                                      <p:rCtr x="64200" y="-12100"/>
                                    </p:animMotion>
                                  </p:childTnLst>
                                </p:cTn>
                              </p:par>
                              <p:par>
                                <p:cTn id="9" presetID="1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lide(fromBottom)">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srcRect l="23096" t="63672" r="65374" b="14844"/>
          <a:stretch>
            <a:fillRect/>
          </a:stretch>
        </p:blipFill>
        <p:spPr bwMode="auto">
          <a:xfrm>
            <a:off x="1502927" y="769597"/>
            <a:ext cx="1451235" cy="1520342"/>
          </a:xfrm>
          <a:prstGeom prst="rect">
            <a:avLst/>
          </a:prstGeom>
          <a:noFill/>
          <a:ln w="9525">
            <a:noFill/>
            <a:miter lim="800000"/>
            <a:headEnd/>
            <a:tailEnd/>
          </a:ln>
          <a:effectLst/>
        </p:spPr>
      </p:pic>
      <p:sp>
        <p:nvSpPr>
          <p:cNvPr id="5" name="2 İçerik Yer Tutucusu"/>
          <p:cNvSpPr>
            <a:spLocks noGrp="1"/>
          </p:cNvSpPr>
          <p:nvPr>
            <p:ph idx="1"/>
          </p:nvPr>
        </p:nvSpPr>
        <p:spPr>
          <a:xfrm>
            <a:off x="2954162" y="1090585"/>
            <a:ext cx="5832648" cy="1008112"/>
          </a:xfrm>
        </p:spPr>
        <p:txBody>
          <a:bodyPr>
            <a:normAutofit/>
          </a:bodyPr>
          <a:lstStyle/>
          <a:p>
            <a:pPr marL="0" indent="0">
              <a:buNone/>
            </a:pPr>
            <a:r>
              <a:rPr lang="tr-TR" sz="2000" b="1" dirty="0" err="1"/>
              <a:t>Bird</a:t>
            </a:r>
            <a:r>
              <a:rPr lang="tr-TR" sz="2000" b="1" dirty="0"/>
              <a:t> (kuş</a:t>
            </a:r>
            <a:r>
              <a:rPr lang="tr-TR" sz="2000" b="1" dirty="0" smtClean="0"/>
              <a:t>),</a:t>
            </a:r>
            <a:r>
              <a:rPr lang="tr-TR" sz="2000" dirty="0" smtClean="0"/>
              <a:t> </a:t>
            </a:r>
            <a:r>
              <a:rPr lang="tr-TR" sz="2000" dirty="0"/>
              <a:t>koşullu ifadelerin derinlerine iner. Karmaşıklığı giderek artan koşullarla kontrol akışı keşfedilir.</a:t>
            </a:r>
          </a:p>
        </p:txBody>
      </p:sp>
      <p:sp>
        <p:nvSpPr>
          <p:cNvPr id="6"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42976" y="6215082"/>
            <a:ext cx="8027967"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Toplam 10 seviyeden oluşan kuşun yuvasına gitmesine yardımcı olabilirsin.</a:t>
            </a:r>
            <a:endParaRPr lang="tr-TR" sz="2000" b="1" dirty="0">
              <a:effectLst>
                <a:outerShdw blurRad="38100" dist="38100" dir="2700000" algn="tl">
                  <a:srgbClr val="000000">
                    <a:alpha val="43137"/>
                  </a:srgbClr>
                </a:outerShdw>
              </a:effectLst>
            </a:endParaRPr>
          </a:p>
        </p:txBody>
      </p:sp>
      <p:pic>
        <p:nvPicPr>
          <p:cNvPr id="8"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pic>
        <p:nvPicPr>
          <p:cNvPr id="9"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6" name="Grup 15"/>
          <p:cNvGrpSpPr/>
          <p:nvPr/>
        </p:nvGrpSpPr>
        <p:grpSpPr>
          <a:xfrm>
            <a:off x="8300939" y="5264215"/>
            <a:ext cx="843061" cy="665115"/>
            <a:chOff x="7590039" y="5229200"/>
            <a:chExt cx="843061" cy="665115"/>
          </a:xfrm>
        </p:grpSpPr>
        <p:pic>
          <p:nvPicPr>
            <p:cNvPr id="17" name="Resim 16">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8" name="Metin kutusu 17">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9" action="ppaction://hlinksldjump"/>
          </p:cNvPr>
          <p:cNvPicPr>
            <a:picLocks noChangeAspect="1"/>
          </p:cNvPicPr>
          <p:nvPr/>
        </p:nvPicPr>
        <p:blipFill>
          <a:blip r:embed="rId10"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11" cstate="print"/>
          <a:srcRect l="389" t="8000" r="46692" b="33200"/>
          <a:stretch/>
        </p:blipFill>
        <p:spPr>
          <a:xfrm>
            <a:off x="817871" y="2356592"/>
            <a:ext cx="6922481" cy="35376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cstate="print"/>
          <a:srcRect l="42862" t="62695" r="45608" b="13867"/>
          <a:stretch>
            <a:fillRect/>
          </a:stretch>
        </p:blipFill>
        <p:spPr bwMode="auto">
          <a:xfrm>
            <a:off x="1642484" y="868323"/>
            <a:ext cx="1311678" cy="1499094"/>
          </a:xfrm>
          <a:prstGeom prst="rect">
            <a:avLst/>
          </a:prstGeom>
          <a:noFill/>
          <a:ln w="9525">
            <a:noFill/>
            <a:miter lim="800000"/>
            <a:headEnd/>
            <a:tailEnd/>
          </a:ln>
          <a:effectLst/>
        </p:spPr>
      </p:pic>
      <p:sp>
        <p:nvSpPr>
          <p:cNvPr id="5" name="2 İçerik Yer Tutucusu"/>
          <p:cNvSpPr txBox="1">
            <a:spLocks/>
          </p:cNvSpPr>
          <p:nvPr/>
        </p:nvSpPr>
        <p:spPr>
          <a:xfrm>
            <a:off x="2954162" y="1049911"/>
            <a:ext cx="5832648" cy="13522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b="1" dirty="0" err="1"/>
              <a:t>Turtle</a:t>
            </a:r>
            <a:r>
              <a:rPr lang="tr-TR" sz="2000" b="1" dirty="0"/>
              <a:t> (kaplumbağa</a:t>
            </a:r>
            <a:r>
              <a:rPr lang="tr-TR" sz="2000" b="1" dirty="0" smtClean="0"/>
              <a:t>), </a:t>
            </a:r>
            <a:r>
              <a:rPr lang="tr-TR" sz="2000" dirty="0"/>
              <a:t>döngüleri derinlemesine incelemenizi sağlar. İç içe döngüler kullanarak bir resim yapın ve </a:t>
            </a:r>
            <a:r>
              <a:rPr lang="tr-TR" sz="2000" u="sng" dirty="0" err="1"/>
              <a:t>Reddit</a:t>
            </a:r>
            <a:r>
              <a:rPr lang="tr-TR" sz="2000" dirty="0"/>
              <a:t> üzerinden yayınlayarak sanatınızı tüm dünyaya gösterin.</a:t>
            </a:r>
          </a:p>
        </p:txBody>
      </p:sp>
      <p:sp>
        <p:nvSpPr>
          <p:cNvPr id="6"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42976" y="6215082"/>
            <a:ext cx="3330912" cy="400110"/>
          </a:xfrm>
          <a:prstGeom prst="rect">
            <a:avLst/>
          </a:prstGeom>
          <a:noFill/>
        </p:spPr>
        <p:txBody>
          <a:bodyPr wrap="none" rtlCol="0">
            <a:spAutoFit/>
          </a:bodyPr>
          <a:lstStyle/>
          <a:p>
            <a:r>
              <a:rPr lang="tr-TR" sz="2000" b="1" dirty="0" err="1" smtClean="0">
                <a:effectLst>
                  <a:outerShdw blurRad="38100" dist="38100" dir="2700000" algn="tl">
                    <a:srgbClr val="000000">
                      <a:alpha val="43137"/>
                    </a:srgbClr>
                  </a:outerShdw>
                </a:effectLst>
              </a:rPr>
              <a:t>Reddit</a:t>
            </a:r>
            <a:r>
              <a:rPr lang="tr-TR" sz="2000" b="1" dirty="0" smtClean="0">
                <a:effectLst>
                  <a:outerShdw blurRad="38100" dist="38100" dir="2700000" algn="tl">
                    <a:srgbClr val="000000">
                      <a:alpha val="43137"/>
                    </a:srgbClr>
                  </a:outerShdw>
                </a:effectLst>
              </a:rPr>
              <a:t>, sosyal haber sitesidir. </a:t>
            </a:r>
            <a:endParaRPr lang="tr-TR" sz="2000" b="1" dirty="0">
              <a:effectLst>
                <a:outerShdw blurRad="38100" dist="38100" dir="2700000" algn="tl">
                  <a:srgbClr val="000000">
                    <a:alpha val="43137"/>
                  </a:srgbClr>
                </a:outerShdw>
              </a:effectLst>
            </a:endParaRPr>
          </a:p>
        </p:txBody>
      </p:sp>
      <p:pic>
        <p:nvPicPr>
          <p:cNvPr id="8"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pic>
        <p:nvPicPr>
          <p:cNvPr id="9"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grpSp>
        <p:nvGrpSpPr>
          <p:cNvPr id="16" name="Grup 15"/>
          <p:cNvGrpSpPr/>
          <p:nvPr/>
        </p:nvGrpSpPr>
        <p:grpSpPr>
          <a:xfrm>
            <a:off x="8300939" y="5264215"/>
            <a:ext cx="843061" cy="665115"/>
            <a:chOff x="7590039" y="5229200"/>
            <a:chExt cx="843061" cy="665115"/>
          </a:xfrm>
        </p:grpSpPr>
        <p:pic>
          <p:nvPicPr>
            <p:cNvPr id="17" name="Resim 16">
              <a:hlinkClick r:id="rId7" action="ppaction://hlinksldjump"/>
            </p:cNvPr>
            <p:cNvPicPr>
              <a:picLocks noChangeAspect="1"/>
            </p:cNvPicPr>
            <p:nvPr/>
          </p:nvPicPr>
          <p:blipFill>
            <a:blip r:embed="rId8" cstate="print"/>
            <a:stretch>
              <a:fillRect/>
            </a:stretch>
          </p:blipFill>
          <p:spPr>
            <a:xfrm flipH="1">
              <a:off x="7590039" y="5229200"/>
              <a:ext cx="782970" cy="665115"/>
            </a:xfrm>
            <a:prstGeom prst="rect">
              <a:avLst/>
            </a:prstGeom>
          </p:spPr>
        </p:pic>
        <p:sp>
          <p:nvSpPr>
            <p:cNvPr id="18" name="Metin kutusu 17">
              <a:hlinkClick r:id="rId7"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pic>
        <p:nvPicPr>
          <p:cNvPr id="11" name="Resim 10">
            <a:hlinkClick r:id="rId9" action="ppaction://hlinksldjump"/>
          </p:cNvPr>
          <p:cNvPicPr>
            <a:picLocks noChangeAspect="1"/>
          </p:cNvPicPr>
          <p:nvPr/>
        </p:nvPicPr>
        <p:blipFill>
          <a:blip r:embed="rId10"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11" cstate="print"/>
          <a:srcRect l="1806" t="7160" r="25902" b="28160"/>
          <a:stretch/>
        </p:blipFill>
        <p:spPr>
          <a:xfrm>
            <a:off x="904636" y="2346837"/>
            <a:ext cx="7138504" cy="3642961"/>
          </a:xfrm>
          <a:prstGeom prst="rect">
            <a:avLst/>
          </a:prstGeom>
        </p:spPr>
      </p:pic>
      <p:sp>
        <p:nvSpPr>
          <p:cNvPr id="13" name="Metin kutusu 12"/>
          <p:cNvSpPr txBox="1"/>
          <p:nvPr/>
        </p:nvSpPr>
        <p:spPr>
          <a:xfrm>
            <a:off x="3677290" y="3629125"/>
            <a:ext cx="1419668" cy="1754326"/>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Kod bölümünde açılır menüden kodlarını seç.</a:t>
            </a:r>
            <a:endParaRPr lang="tr-TR" b="1" dirty="0">
              <a:solidFill>
                <a:srgbClr val="FF0000"/>
              </a:solidFill>
              <a:effectLst>
                <a:outerShdw blurRad="38100" dist="38100" dir="2700000" algn="tl">
                  <a:srgbClr val="000000">
                    <a:alpha val="43137"/>
                  </a:srgbClr>
                </a:outerShdw>
              </a:effectLst>
            </a:endParaRPr>
          </a:p>
        </p:txBody>
      </p:sp>
      <p:sp>
        <p:nvSpPr>
          <p:cNvPr id="14" name="Metin kutusu 13"/>
          <p:cNvSpPr txBox="1"/>
          <p:nvPr/>
        </p:nvSpPr>
        <p:spPr>
          <a:xfrm>
            <a:off x="5995639" y="3886708"/>
            <a:ext cx="1419668" cy="1200329"/>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Kod bloklarını buraya sürükle</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915816" y="941723"/>
            <a:ext cx="6024077" cy="1512168"/>
          </a:xfrm>
        </p:spPr>
        <p:txBody>
          <a:bodyPr>
            <a:noAutofit/>
          </a:bodyPr>
          <a:lstStyle/>
          <a:p>
            <a:pPr marL="0" indent="0">
              <a:buNone/>
            </a:pPr>
            <a:r>
              <a:rPr lang="tr-TR" sz="2000" b="1" dirty="0"/>
              <a:t>Movie (film</a:t>
            </a:r>
            <a:r>
              <a:rPr lang="tr-TR" sz="2000" b="1" dirty="0" smtClean="0"/>
              <a:t>),</a:t>
            </a:r>
            <a:r>
              <a:rPr lang="tr-TR" sz="2000" dirty="0" smtClean="0"/>
              <a:t> </a:t>
            </a:r>
            <a:r>
              <a:rPr lang="tr-TR" sz="2000" dirty="0"/>
              <a:t>matematiksel denklemlere giriş yapar. </a:t>
            </a:r>
            <a:endParaRPr lang="tr-TR" sz="2000" dirty="0" smtClean="0"/>
          </a:p>
          <a:p>
            <a:pPr marL="0" indent="0">
              <a:buNone/>
            </a:pPr>
            <a:r>
              <a:rPr lang="tr-TR" sz="2000" dirty="0" smtClean="0"/>
              <a:t>Matematik </a:t>
            </a:r>
            <a:r>
              <a:rPr lang="tr-TR" sz="2000" dirty="0"/>
              <a:t>kullanarak bir animasyon hazırlayın. Sonra </a:t>
            </a:r>
            <a:r>
              <a:rPr lang="tr-TR" sz="2000" dirty="0" smtClean="0"/>
              <a:t>da filminizi </a:t>
            </a:r>
            <a:r>
              <a:rPr lang="tr-TR" sz="2000" dirty="0" err="1"/>
              <a:t>Reddit</a:t>
            </a:r>
            <a:r>
              <a:rPr lang="tr-TR" sz="2000" dirty="0"/>
              <a:t> üzerinden tüm dünyaya yayınlayın</a:t>
            </a:r>
            <a:r>
              <a:rPr lang="tr-TR" dirty="0"/>
              <a:t>.</a:t>
            </a:r>
          </a:p>
        </p:txBody>
      </p:sp>
      <p:pic>
        <p:nvPicPr>
          <p:cNvPr id="4" name="Picture 6"/>
          <p:cNvPicPr>
            <a:picLocks noChangeAspect="1" noChangeArrowheads="1"/>
          </p:cNvPicPr>
          <p:nvPr/>
        </p:nvPicPr>
        <p:blipFill>
          <a:blip r:embed="rId2" cstate="print"/>
          <a:srcRect l="58785" t="38281" r="30783" b="37304"/>
          <a:stretch>
            <a:fillRect/>
          </a:stretch>
        </p:blipFill>
        <p:spPr bwMode="auto">
          <a:xfrm>
            <a:off x="1428494" y="689353"/>
            <a:ext cx="1349249" cy="1775328"/>
          </a:xfrm>
          <a:prstGeom prst="rect">
            <a:avLst/>
          </a:prstGeom>
          <a:noFill/>
          <a:ln w="9525">
            <a:noFill/>
            <a:miter lim="800000"/>
            <a:headEnd/>
            <a:tailEnd/>
          </a:ln>
          <a:effectLst/>
        </p:spPr>
      </p:pic>
      <p:sp>
        <p:nvSpPr>
          <p:cNvPr id="5" name="5 Dikdörtgen"/>
          <p:cNvSpPr/>
          <p:nvPr/>
        </p:nvSpPr>
        <p:spPr>
          <a:xfrm>
            <a:off x="0" y="5929330"/>
            <a:ext cx="9144000" cy="10001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6 Metin kutusu"/>
          <p:cNvSpPr txBox="1"/>
          <p:nvPr/>
        </p:nvSpPr>
        <p:spPr>
          <a:xfrm>
            <a:off x="1142976" y="6215082"/>
            <a:ext cx="7118808" cy="400110"/>
          </a:xfrm>
          <a:prstGeom prst="rect">
            <a:avLst/>
          </a:prstGeom>
          <a:noFill/>
        </p:spPr>
        <p:txBody>
          <a:bodyPr wrap="none" rtlCol="0">
            <a:spAutoFit/>
          </a:bodyPr>
          <a:lstStyle/>
          <a:p>
            <a:r>
              <a:rPr lang="tr-TR" sz="2000" b="1" dirty="0" smtClean="0">
                <a:effectLst>
                  <a:outerShdw blurRad="38100" dist="38100" dir="2700000" algn="tl">
                    <a:srgbClr val="000000">
                      <a:alpha val="43137"/>
                    </a:srgbClr>
                  </a:outerShdw>
                </a:effectLst>
              </a:rPr>
              <a:t>Matematikte iyiyim diyorsan, bu tam senin için yapılmış bir oyun.</a:t>
            </a:r>
            <a:endParaRPr lang="tr-TR" sz="2000" b="1" dirty="0">
              <a:effectLst>
                <a:outerShdw blurRad="38100" dist="38100" dir="2700000" algn="tl">
                  <a:srgbClr val="000000">
                    <a:alpha val="43137"/>
                  </a:srgbClr>
                </a:outerShdw>
              </a:effectLst>
            </a:endParaRPr>
          </a:p>
        </p:txBody>
      </p:sp>
      <p:pic>
        <p:nvPicPr>
          <p:cNvPr id="7" name="Picture 10" descr="scratch PNG ile ilgili görsel sonucu">
            <a:hlinkClick r:id="rId3"/>
          </p:cNvPr>
          <p:cNvPicPr>
            <a:picLocks noChangeAspect="1" noChangeArrowheads="1"/>
          </p:cNvPicPr>
          <p:nvPr/>
        </p:nvPicPr>
        <p:blipFill>
          <a:blip r:embed="rId4" cstate="print"/>
          <a:srcRect/>
          <a:stretch>
            <a:fillRect/>
          </a:stretch>
        </p:blipFill>
        <p:spPr bwMode="auto">
          <a:xfrm>
            <a:off x="428596" y="5919832"/>
            <a:ext cx="802708" cy="866754"/>
          </a:xfrm>
          <a:prstGeom prst="rect">
            <a:avLst/>
          </a:prstGeom>
          <a:noFill/>
        </p:spPr>
      </p:pic>
      <p:pic>
        <p:nvPicPr>
          <p:cNvPr id="8" name="Picture 2" descr="anasayfa ile ilgili görsel sonucu">
            <a:hlinkClick r:id="rId5" action="ppaction://hlinksldjump"/>
          </p:cNvPr>
          <p:cNvPicPr>
            <a:picLocks noChangeAspect="1" noChangeArrowheads="1"/>
          </p:cNvPicPr>
          <p:nvPr/>
        </p:nvPicPr>
        <p:blipFill>
          <a:blip r:embed="rId6" cstate="print"/>
          <a:srcRect/>
          <a:stretch>
            <a:fillRect/>
          </a:stretch>
        </p:blipFill>
        <p:spPr bwMode="auto">
          <a:xfrm>
            <a:off x="0" y="0"/>
            <a:ext cx="785786" cy="785786"/>
          </a:xfrm>
          <a:prstGeom prst="rect">
            <a:avLst/>
          </a:prstGeom>
          <a:noFill/>
        </p:spPr>
      </p:pic>
      <p:pic>
        <p:nvPicPr>
          <p:cNvPr id="11" name="Resim 10">
            <a:hlinkClick r:id="rId7" action="ppaction://hlinksldjump"/>
          </p:cNvPr>
          <p:cNvPicPr>
            <a:picLocks noChangeAspect="1"/>
          </p:cNvPicPr>
          <p:nvPr/>
        </p:nvPicPr>
        <p:blipFill>
          <a:blip r:embed="rId8" cstate="print"/>
          <a:stretch>
            <a:fillRect/>
          </a:stretch>
        </p:blipFill>
        <p:spPr>
          <a:xfrm>
            <a:off x="817871" y="148438"/>
            <a:ext cx="610623" cy="457967"/>
          </a:xfrm>
          <a:prstGeom prst="rect">
            <a:avLst/>
          </a:prstGeom>
          <a:ln>
            <a:noFill/>
          </a:ln>
          <a:effectLst>
            <a:outerShdw blurRad="190500" algn="tl" rotWithShape="0">
              <a:srgbClr val="000000">
                <a:alpha val="70000"/>
              </a:srgbClr>
            </a:outerShdw>
          </a:effectLst>
        </p:spPr>
      </p:pic>
      <p:pic>
        <p:nvPicPr>
          <p:cNvPr id="2" name="Resim 1"/>
          <p:cNvPicPr>
            <a:picLocks noChangeAspect="1"/>
          </p:cNvPicPr>
          <p:nvPr/>
        </p:nvPicPr>
        <p:blipFill rotWithShape="1">
          <a:blip r:embed="rId9" cstate="print"/>
          <a:srcRect l="-2" t="7560" r="34325" b="37001"/>
          <a:stretch/>
        </p:blipFill>
        <p:spPr>
          <a:xfrm>
            <a:off x="821297" y="2348880"/>
            <a:ext cx="7495119" cy="3558834"/>
          </a:xfrm>
          <a:prstGeom prst="rect">
            <a:avLst/>
          </a:prstGeom>
        </p:spPr>
      </p:pic>
      <p:grpSp>
        <p:nvGrpSpPr>
          <p:cNvPr id="15" name="Grup 14"/>
          <p:cNvGrpSpPr/>
          <p:nvPr/>
        </p:nvGrpSpPr>
        <p:grpSpPr>
          <a:xfrm>
            <a:off x="8300939" y="5264215"/>
            <a:ext cx="843061" cy="665115"/>
            <a:chOff x="7590039" y="5229200"/>
            <a:chExt cx="843061" cy="665115"/>
          </a:xfrm>
        </p:grpSpPr>
        <p:pic>
          <p:nvPicPr>
            <p:cNvPr id="16" name="Resim 15">
              <a:hlinkClick r:id="rId10" action="ppaction://hlinksldjump"/>
            </p:cNvPr>
            <p:cNvPicPr>
              <a:picLocks noChangeAspect="1"/>
            </p:cNvPicPr>
            <p:nvPr/>
          </p:nvPicPr>
          <p:blipFill>
            <a:blip r:embed="rId11" cstate="print"/>
            <a:stretch>
              <a:fillRect/>
            </a:stretch>
          </p:blipFill>
          <p:spPr>
            <a:xfrm flipH="1">
              <a:off x="7590039" y="5229200"/>
              <a:ext cx="782970" cy="665115"/>
            </a:xfrm>
            <a:prstGeom prst="rect">
              <a:avLst/>
            </a:prstGeom>
          </p:spPr>
        </p:pic>
        <p:sp>
          <p:nvSpPr>
            <p:cNvPr id="17" name="Metin kutusu 16">
              <a:hlinkClick r:id="rId10" action="ppaction://hlinksldjump"/>
            </p:cNvPr>
            <p:cNvSpPr txBox="1"/>
            <p:nvPr/>
          </p:nvSpPr>
          <p:spPr>
            <a:xfrm>
              <a:off x="7718720" y="5423256"/>
              <a:ext cx="714380" cy="276999"/>
            </a:xfrm>
            <a:prstGeom prst="rect">
              <a:avLst/>
            </a:prstGeom>
            <a:noFill/>
          </p:spPr>
          <p:txBody>
            <a:bodyPr wrap="square" rtlCol="0">
              <a:spAutoFit/>
            </a:bodyPr>
            <a:lstStyle/>
            <a:p>
              <a:r>
                <a:rPr lang="tr-TR" sz="1200" b="1" dirty="0" smtClean="0"/>
                <a:t>GERİ</a:t>
              </a:r>
              <a:endParaRPr lang="tr-TR" sz="1200" b="1" dirty="0"/>
            </a:p>
          </p:txBody>
        </p:sp>
      </p:grpSp>
      <p:sp>
        <p:nvSpPr>
          <p:cNvPr id="13" name="Metin kutusu 12"/>
          <p:cNvSpPr txBox="1"/>
          <p:nvPr/>
        </p:nvSpPr>
        <p:spPr>
          <a:xfrm>
            <a:off x="3707904" y="3509889"/>
            <a:ext cx="1419668" cy="1754326"/>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Kod bölümünde açılır menüden kodlarını seç.</a:t>
            </a:r>
            <a:endParaRPr lang="tr-TR" b="1" dirty="0">
              <a:solidFill>
                <a:srgbClr val="FF0000"/>
              </a:solidFill>
              <a:effectLst>
                <a:outerShdw blurRad="38100" dist="38100" dir="2700000" algn="tl">
                  <a:srgbClr val="000000">
                    <a:alpha val="43137"/>
                  </a:srgbClr>
                </a:outerShdw>
              </a:effectLst>
            </a:endParaRPr>
          </a:p>
        </p:txBody>
      </p:sp>
      <p:sp>
        <p:nvSpPr>
          <p:cNvPr id="14" name="Metin kutusu 13"/>
          <p:cNvSpPr txBox="1"/>
          <p:nvPr/>
        </p:nvSpPr>
        <p:spPr>
          <a:xfrm>
            <a:off x="7520225" y="2877594"/>
            <a:ext cx="1419668" cy="2031325"/>
          </a:xfrm>
          <a:prstGeom prst="rect">
            <a:avLst/>
          </a:prstGeom>
          <a:noFill/>
        </p:spPr>
        <p:txBody>
          <a:bodyPr wrap="square" rtlCol="0">
            <a:spAutoFit/>
          </a:bodyPr>
          <a:lstStyle/>
          <a:p>
            <a:r>
              <a:rPr lang="tr-TR" b="1" dirty="0" smtClean="0">
                <a:solidFill>
                  <a:srgbClr val="FF0000"/>
                </a:solidFill>
                <a:effectLst>
                  <a:outerShdw blurRad="38100" dist="38100" dir="2700000" algn="tl">
                    <a:srgbClr val="000000">
                      <a:alpha val="43137"/>
                    </a:srgbClr>
                  </a:outerShdw>
                </a:effectLst>
              </a:rPr>
              <a:t>Kod bloklarını</a:t>
            </a:r>
          </a:p>
          <a:p>
            <a:r>
              <a:rPr lang="tr-TR" b="1" dirty="0" smtClean="0">
                <a:solidFill>
                  <a:srgbClr val="FF0000"/>
                </a:solidFill>
                <a:effectLst>
                  <a:outerShdw blurRad="38100" dist="38100" dir="2700000" algn="tl">
                    <a:srgbClr val="000000">
                      <a:alpha val="43137"/>
                    </a:srgbClr>
                  </a:outerShdw>
                </a:effectLst>
              </a:rPr>
              <a:t>buraya sürükle</a:t>
            </a:r>
          </a:p>
          <a:p>
            <a:r>
              <a:rPr lang="tr-TR" b="1" dirty="0" smtClean="0">
                <a:solidFill>
                  <a:srgbClr val="FF0000"/>
                </a:solidFill>
                <a:effectLst>
                  <a:outerShdw blurRad="38100" dist="38100" dir="2700000" algn="tl">
                    <a:srgbClr val="000000">
                      <a:alpha val="43137"/>
                    </a:srgbClr>
                  </a:outerShdw>
                </a:effectLst>
              </a:rPr>
              <a:t>X sağa</a:t>
            </a:r>
          </a:p>
          <a:p>
            <a:r>
              <a:rPr lang="tr-TR" b="1" dirty="0" smtClean="0">
                <a:solidFill>
                  <a:srgbClr val="FF0000"/>
                </a:solidFill>
                <a:effectLst>
                  <a:outerShdw blurRad="38100" dist="38100" dir="2700000" algn="tl">
                    <a:srgbClr val="000000">
                      <a:alpha val="43137"/>
                    </a:srgbClr>
                  </a:outerShdw>
                </a:effectLst>
              </a:rPr>
              <a:t>Y yukarı ilerler.</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677</TotalTime>
  <Words>1180</Words>
  <PresentationFormat>Ekran Gösterisi (4:3)</PresentationFormat>
  <Paragraphs>332</Paragraphs>
  <Slides>62</Slides>
  <Notes>1</Notes>
  <HiddenSlides>0</HiddenSlides>
  <MMClips>0</MMClips>
  <ScaleCrop>false</ScaleCrop>
  <HeadingPairs>
    <vt:vector size="4" baseType="variant">
      <vt:variant>
        <vt:lpstr>Tema</vt:lpstr>
      </vt:variant>
      <vt:variant>
        <vt:i4>1</vt:i4>
      </vt:variant>
      <vt:variant>
        <vt:lpstr>Slayt Başlıkları</vt:lpstr>
      </vt:variant>
      <vt:variant>
        <vt:i4>62</vt:i4>
      </vt:variant>
    </vt:vector>
  </HeadingPairs>
  <TitlesOfParts>
    <vt:vector size="63" baseType="lpstr">
      <vt:lpstr>Ofis Teması</vt:lpstr>
      <vt:lpstr>PROGRAMLAMA</vt:lpstr>
      <vt:lpstr>Programlama  Öğrenmeye Hazır mısın? </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DERS 1</vt:lpstr>
      <vt:lpstr>Yapboz Sahneleri</vt:lpstr>
      <vt:lpstr>Yapboz Sahneleri</vt:lpstr>
      <vt:lpstr>Sıralama Sahneleri</vt:lpstr>
      <vt:lpstr>Sıralama Sahneleri</vt:lpstr>
      <vt:lpstr>Sıralama Sahneleri</vt:lpstr>
      <vt:lpstr>DERS 2</vt:lpstr>
      <vt:lpstr>Sıralama Sahneleri</vt:lpstr>
      <vt:lpstr>Döngüler</vt:lpstr>
      <vt:lpstr>DERS 3</vt:lpstr>
      <vt:lpstr>Slayt 28</vt:lpstr>
      <vt:lpstr>Slayt 29</vt:lpstr>
      <vt:lpstr>Slayt 30</vt:lpstr>
      <vt:lpstr>Slayt 31</vt:lpstr>
      <vt:lpstr>ONLİNE EDİTÖR</vt:lpstr>
      <vt:lpstr>Slayt 33</vt:lpstr>
      <vt:lpstr>Scratch Web Sitesine Kayıt Olma</vt:lpstr>
      <vt:lpstr>Slayt 35</vt:lpstr>
      <vt:lpstr>Scratch Web Sitesi</vt:lpstr>
      <vt:lpstr>OFFLİNE EDİTÖR SCRATCH 2.0</vt:lpstr>
      <vt:lpstr>OFFLİNE EDİTÖR</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Scratch’ta Deneme Yapalım</vt:lpstr>
      <vt:lpstr>Slayt 59</vt:lpstr>
      <vt:lpstr>Slayt 60</vt:lpstr>
      <vt:lpstr>Slayt 61</vt:lpstr>
      <vt:lpstr>Esra DURDU Fatih Ortaokulu Şefaatli/YOZGAT</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2017-11-06T14:33:14Z</dcterms:created>
  <dcterms:modified xsi:type="dcterms:W3CDTF">2018-02-02T09:45:37Z</dcterms:modified>
  <cp:category>www.sorubak.com</cp:category>
</cp:coreProperties>
</file>