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3"/>
  </p:notesMasterIdLst>
  <p:sldIdLst>
    <p:sldId id="281" r:id="rId2"/>
    <p:sldId id="287" r:id="rId3"/>
    <p:sldId id="288" r:id="rId4"/>
    <p:sldId id="290" r:id="rId5"/>
    <p:sldId id="289" r:id="rId6"/>
    <p:sldId id="279" r:id="rId7"/>
    <p:sldId id="257" r:id="rId8"/>
    <p:sldId id="258"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82" r:id="rId28"/>
    <p:sldId id="283" r:id="rId29"/>
    <p:sldId id="284" r:id="rId30"/>
    <p:sldId id="285" r:id="rId31"/>
    <p:sldId id="286"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42" y="-9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B42F75-D417-4824-89C3-A66ABBE188A6}" type="datetimeFigureOut">
              <a:rPr lang="tr-TR" smtClean="0"/>
              <a:pPr/>
              <a:t>01/01/2018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52436E-2B8C-4B40-BF6D-746728447843}" type="slidenum">
              <a:rPr lang="tr-TR" smtClean="0"/>
              <a:pPr/>
              <a:t>‹#›</a:t>
            </a:fld>
            <a:endParaRPr lang="tr-TR"/>
          </a:p>
        </p:txBody>
      </p:sp>
    </p:spTree>
    <p:extLst>
      <p:ext uri="{BB962C8B-B14F-4D97-AF65-F5344CB8AC3E}">
        <p14:creationId xmlns:p14="http://schemas.microsoft.com/office/powerpoint/2010/main" xmlns="" val="2540035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7952436E-2B8C-4B40-BF6D-746728447843}" type="slidenum">
              <a:rPr lang="tr-TR" smtClean="0"/>
              <a:pPr/>
              <a:t>31</a:t>
            </a:fld>
            <a:endParaRPr lang="tr-TR"/>
          </a:p>
        </p:txBody>
      </p:sp>
    </p:spTree>
    <p:extLst>
      <p:ext uri="{BB962C8B-B14F-4D97-AF65-F5344CB8AC3E}">
        <p14:creationId xmlns:p14="http://schemas.microsoft.com/office/powerpoint/2010/main" xmlns="" val="6858740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16" name="15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D9F75050-0E15-4C5B-92B0-66D068882F1F}" type="datetimeFigureOut">
              <a:rPr lang="tr-TR" smtClean="0"/>
              <a:pPr/>
              <a:t>01/01/2018</a:t>
            </a:fld>
            <a:endParaRPr lang="tr-TR"/>
          </a:p>
        </p:txBody>
      </p:sp>
      <p:sp>
        <p:nvSpPr>
          <p:cNvPr id="15" name="14 Slayt Numarası Yer Tutucusu"/>
          <p:cNvSpPr>
            <a:spLocks noGrp="1"/>
          </p:cNvSpPr>
          <p:nvPr>
            <p:ph type="sldNum" sz="quarter" idx="15"/>
          </p:nvPr>
        </p:nvSpPr>
        <p:spPr/>
        <p:txBody>
          <a:bodyPr/>
          <a:lstStyle>
            <a:lvl1pPr algn="ctr">
              <a:defRPr/>
            </a:lvl1pPr>
          </a:lstStyle>
          <a:p>
            <a:fld id="{B1DEFA8C-F947-479F-BE07-76B6B3F80BF1}"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D9F75050-0E15-4C5B-92B0-66D068882F1F}" type="datetimeFigureOut">
              <a:rPr lang="tr-TR" smtClean="0"/>
              <a:pPr/>
              <a:t>01/01/2018</a:t>
            </a:fld>
            <a:endParaRPr lang="tr-TR"/>
          </a:p>
        </p:txBody>
      </p:sp>
      <p:sp>
        <p:nvSpPr>
          <p:cNvPr id="9" name="8 Slayt Numarası Yer Tutucusu"/>
          <p:cNvSpPr>
            <a:spLocks noGrp="1"/>
          </p:cNvSpPr>
          <p:nvPr>
            <p:ph type="sldNum" sz="quarter" idx="15"/>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D9F75050-0E15-4C5B-92B0-66D068882F1F}" type="datetimeFigureOut">
              <a:rPr lang="tr-TR" smtClean="0"/>
              <a:pPr/>
              <a:t>01/01/2018</a:t>
            </a:fld>
            <a:endParaRPr lang="tr-TR"/>
          </a:p>
        </p:txBody>
      </p:sp>
      <p:sp>
        <p:nvSpPr>
          <p:cNvPr id="9" name="8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transition spd="slow">
    <p:wheel spokes="8"/>
    <p:sndAc>
      <p:stSnd>
        <p:snd r:embed="rId1" name="camera.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9F75050-0E15-4C5B-92B0-66D068882F1F}" type="datetimeFigureOut">
              <a:rPr lang="tr-TR" smtClean="0"/>
              <a:pPr/>
              <a:t>01/01/2018</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DEFA8C-F947-479F-BE07-76B6B3F80BF1}"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p:wheel spokes="8"/>
    <p:sndAc>
      <p:stSnd>
        <p:snd r:embed="rId13" name="camera.wav"/>
      </p:stSnd>
    </p:sndAc>
  </p:transition>
  <p:timing>
    <p:tnLst>
      <p:par>
        <p:cTn id="1" dur="indefinite" restart="never" nodeType="tmRoot"/>
      </p:par>
    </p:tnLst>
  </p:timing>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 y="3929067"/>
            <a:ext cx="5072065" cy="2143139"/>
          </a:xfrm>
        </p:spPr>
        <p:txBody>
          <a:bodyPr/>
          <a:lstStyle/>
          <a:p>
            <a:r>
              <a:rPr lang="tr-TR" dirty="0" smtClean="0">
                <a:solidFill>
                  <a:srgbClr val="0070C0"/>
                </a:solidFill>
                <a:latin typeface="Harlow Solid Italic" pitchFamily="82" charset="0"/>
              </a:rPr>
              <a:t>YAPAN/</a:t>
            </a:r>
            <a:r>
              <a:rPr lang="tr-TR" dirty="0" smtClean="0">
                <a:solidFill>
                  <a:srgbClr val="C00000"/>
                </a:solidFill>
                <a:latin typeface="Harlow Solid Italic" pitchFamily="82" charset="0"/>
              </a:rPr>
              <a:t>BURHAN MERT GİŞİ</a:t>
            </a:r>
            <a:endParaRPr lang="tr-TR" dirty="0">
              <a:solidFill>
                <a:srgbClr val="C00000"/>
              </a:solidFill>
              <a:latin typeface="Harlow Solid Italic" pitchFamily="82" charset="0"/>
            </a:endParaRPr>
          </a:p>
        </p:txBody>
      </p:sp>
      <p:sp>
        <p:nvSpPr>
          <p:cNvPr id="2" name="1 Başlık"/>
          <p:cNvSpPr>
            <a:spLocks noGrp="1"/>
          </p:cNvSpPr>
          <p:nvPr>
            <p:ph type="ctrTitle"/>
          </p:nvPr>
        </p:nvSpPr>
        <p:spPr>
          <a:xfrm>
            <a:off x="464234" y="214290"/>
            <a:ext cx="8229600" cy="2428893"/>
          </a:xfrm>
        </p:spPr>
        <p:txBody>
          <a:bodyPr>
            <a:normAutofit/>
          </a:bodyPr>
          <a:lstStyle/>
          <a:p>
            <a:r>
              <a:rPr lang="tr-TR" dirty="0" smtClean="0">
                <a:solidFill>
                  <a:srgbClr val="FF0000"/>
                </a:solidFill>
                <a:latin typeface="Harlow Solid Italic" pitchFamily="82" charset="0"/>
              </a:rPr>
              <a:t>HENTBOL </a:t>
            </a:r>
            <a:r>
              <a:rPr lang="tr-TR" dirty="0" smtClean="0">
                <a:latin typeface="Harlow Solid Italic" pitchFamily="82" charset="0"/>
              </a:rPr>
              <a:t>NASIL </a:t>
            </a:r>
            <a:r>
              <a:rPr lang="tr-TR" dirty="0" smtClean="0">
                <a:solidFill>
                  <a:srgbClr val="0070C0"/>
                </a:solidFill>
                <a:latin typeface="Harlow Solid Italic" pitchFamily="82" charset="0"/>
              </a:rPr>
              <a:t>OYNANIR</a:t>
            </a:r>
            <a:r>
              <a:rPr lang="tr-TR" dirty="0" smtClean="0">
                <a:latin typeface="Harlow Solid Italic" pitchFamily="82" charset="0"/>
              </a:rPr>
              <a:t> ,</a:t>
            </a:r>
            <a:r>
              <a:rPr lang="tr-TR" dirty="0" smtClean="0">
                <a:solidFill>
                  <a:srgbClr val="FFFF00"/>
                </a:solidFill>
                <a:latin typeface="Harlow Solid Italic" pitchFamily="82" charset="0"/>
              </a:rPr>
              <a:t>KURALLRI </a:t>
            </a:r>
            <a:r>
              <a:rPr lang="tr-TR" dirty="0" smtClean="0">
                <a:solidFill>
                  <a:schemeClr val="tx2">
                    <a:lumMod val="90000"/>
                  </a:schemeClr>
                </a:solidFill>
                <a:latin typeface="Harlow Solid Italic" pitchFamily="82" charset="0"/>
              </a:rPr>
              <a:t>VE  </a:t>
            </a:r>
            <a:r>
              <a:rPr lang="tr-TR" dirty="0" smtClean="0">
                <a:solidFill>
                  <a:srgbClr val="FFFF00"/>
                </a:solidFill>
                <a:latin typeface="Harlow Solid Italic" pitchFamily="82" charset="0"/>
              </a:rPr>
              <a:t> </a:t>
            </a:r>
            <a:r>
              <a:rPr lang="tr-TR" dirty="0" smtClean="0">
                <a:solidFill>
                  <a:srgbClr val="92D050"/>
                </a:solidFill>
                <a:latin typeface="Harlow Solid Italic" pitchFamily="82" charset="0"/>
              </a:rPr>
              <a:t>TARİHCESİ</a:t>
            </a:r>
            <a:endParaRPr lang="tr-TR" dirty="0">
              <a:solidFill>
                <a:srgbClr val="92D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500174"/>
            <a:ext cx="8229600" cy="5214974"/>
          </a:xfrm>
        </p:spPr>
        <p:txBody>
          <a:bodyPr>
            <a:normAutofit/>
          </a:bodyPr>
          <a:lstStyle/>
          <a:p>
            <a:pPr fontAlgn="b"/>
            <a:r>
              <a:rPr lang="tr-TR" b="1" dirty="0" smtClean="0">
                <a:solidFill>
                  <a:srgbClr val="C00000"/>
                </a:solidFill>
              </a:rPr>
              <a:t>Hentbol Saha Ölçüleri </a:t>
            </a:r>
            <a:r>
              <a:rPr lang="tr-TR" b="1" dirty="0" smtClean="0"/>
              <a:t>?</a:t>
            </a:r>
            <a:r>
              <a:rPr lang="tr-TR" dirty="0" smtClean="0"/>
              <a:t/>
            </a:r>
            <a:br>
              <a:rPr lang="tr-TR" dirty="0" smtClean="0"/>
            </a:br>
            <a:r>
              <a:rPr lang="tr-TR" dirty="0" smtClean="0"/>
              <a:t>Oyun sahası..</a:t>
            </a:r>
          </a:p>
          <a:p>
            <a:pPr fontAlgn="b"/>
            <a:r>
              <a:rPr lang="tr-TR" dirty="0" smtClean="0"/>
              <a:t>Tam boyutlu hentbol sahası, uzun kenarı 40 metre, kısa kenarı 20 metre uzunluğunda olan bir dikdörtgen biçimindedir. Uzun kenarlar hentbol sahasının kenar çizgilerini, kısa kenarlar ise kale çizgisini oluşturur.</a:t>
            </a:r>
          </a:p>
          <a:p>
            <a:pPr fontAlgn="b"/>
            <a:r>
              <a:rPr lang="tr-TR" dirty="0" smtClean="0"/>
              <a:t>Hentbol sahası, kale çizgilerine paralel bir orta çizgi ile ikiye bölünen bir oyun sahasından ve iki kale sahasından oluşur. Saha ölçüleri ve zemin bir takımın üstünlüğüne yol açacak bir şekilde değiştirilemez.</a:t>
            </a:r>
          </a:p>
          <a:p>
            <a:pPr fontAlgn="b"/>
            <a:r>
              <a:rPr lang="tr-TR" dirty="0" smtClean="0"/>
              <a:t>Emniyet alanı, kenar çizgileri dışından en az 1 metre, kale çizgisi dışından ise en az 2 metre uzaktadır.</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46236"/>
            <a:ext cx="8229600" cy="5068911"/>
          </a:xfrm>
        </p:spPr>
        <p:txBody>
          <a:bodyPr>
            <a:normAutofit fontScale="92500"/>
          </a:bodyPr>
          <a:lstStyle/>
          <a:p>
            <a:r>
              <a:rPr lang="tr-TR" dirty="0" smtClean="0">
                <a:solidFill>
                  <a:srgbClr val="C00000"/>
                </a:solidFill>
              </a:rPr>
              <a:t>Kale :</a:t>
            </a:r>
            <a:r>
              <a:rPr lang="tr-TR" dirty="0" smtClean="0"/>
              <a:t>üzerinde bulunduğu kale çizgisinin tam ortasına yerleştirilmiştir. İçten içe 2 metre yüksekliğinde ve 3 metre genişliğindedir. Bir üst direkle birbirine bağlanan kale yan direkleri, yere sağlamca tutturulmuştur. Kale direklerinin arka kenarı, kale çizgisinin dış kenarıyla aynı çizgidedir. Yan direkler ve üst direk 8 cm x 8 cm boyutlarında ve aynı maddeden yapılır. Yan direklerin ve üst direğin dört yanı, arka planda da belli olacak şekilde birbirini takip eden iki ayrı renkteki şeritlerle boyanır. Yan direklerle üst direğin birleştikleri yerdeki şeritler aynı renkte ve bitişik olup, her ikisi de 28 cm uzunluğundadır. Diğer şeritler ise 20 cm uzunluğundadır. Kale, topun geriye dönmesini engelleyecek şekilde bir ağ ile donatılmıştır</a:t>
            </a:r>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fontAlgn="b"/>
            <a:r>
              <a:rPr lang="tr-TR" dirty="0" smtClean="0"/>
              <a:t>9 metre olan serbest atış çizgisi, çizgilerin arasındaki boşlukları 15 cm olan kale sahası çizgisine 3 metre uzakta ve paralel olan kesik bir çizgidir.</a:t>
            </a:r>
          </a:p>
          <a:p>
            <a:pPr fontAlgn="b"/>
            <a:r>
              <a:rPr lang="tr-TR" dirty="0" smtClean="0"/>
              <a:t>7 metre çizgisi; 1 metre uzunluğunda olup, kenar çizgilerinin arasında, tam orta yerde bulunur ve kale çizgisinin arka yüzünden uzaklığı 7 metredir. Bu çizgi, kale çizgisine paraleldir. Kalecinin sınır çizgisi 15 cm uzunluğunda olup, kenar çizgilerinin arasında tam orta yerinde bulunur. Kale çizgisinin arka yüzünden uzaklığı 4 metredir ve kale çizgisine paraleldir.</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Orta çizgi, iki kenar çizgisinin orta noktasını birleştiren ve sahayı ikiye bölen çizgidir. Orta çizginin her iki yanında 15 cm uzunluğunda, orta çizgiden 4.5 metre uzaklıkta ve her iki takım oyuncularının giriş, çıkışları için düzenlenmiş olan kenar çizgiye paralel çizgilere, değişme çizgileri adı verilir. Hentbol sahasındaki tüm çizgiler sınırladıkları sahayı içine alırlar. Çizgiler çok belirgin biçimde çizilmiş olup 5 cm genişliğindedir. İç kale çizgilerinin kalınlığı, kale direkleri kalınlığında, uygun olarak çizilip 8 </a:t>
            </a:r>
            <a:r>
              <a:rPr lang="tr-TR" dirty="0" err="1" smtClean="0"/>
              <a:t>cmdir</a:t>
            </a:r>
            <a:r>
              <a:rPr lang="tr-TR" dirty="0" smtClean="0"/>
              <a:t>.</a:t>
            </a:r>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fontAlgn="b"/>
            <a:r>
              <a:rPr lang="tr-TR" b="1" dirty="0" smtClean="0">
                <a:solidFill>
                  <a:srgbClr val="C00000"/>
                </a:solidFill>
              </a:rPr>
              <a:t>Oyuncular.</a:t>
            </a:r>
            <a:r>
              <a:rPr lang="tr-TR" b="1" dirty="0" smtClean="0"/>
              <a:t>.</a:t>
            </a:r>
            <a:endParaRPr lang="tr-TR" dirty="0" smtClean="0"/>
          </a:p>
          <a:p>
            <a:pPr fontAlgn="b"/>
            <a:r>
              <a:rPr lang="tr-TR" dirty="0" smtClean="0"/>
              <a:t>Hentbol oldukça hızlı oynanan bir spor dalıdır.Her takım bir kaleci ve 6 oyuncu olmak üzere yedi oyuncu ile sahaya çıkar. Bir takım en fazla </a:t>
            </a:r>
            <a:r>
              <a:rPr lang="tr-TR" dirty="0" err="1" smtClean="0"/>
              <a:t>oniki</a:t>
            </a:r>
            <a:r>
              <a:rPr lang="tr-TR" dirty="0" smtClean="0"/>
              <a:t> oyuncudan teşekkül etmiştir. Takımlar kurallara uygun olduğu müddetçe sınırsız oyuncu değiştirme hakkına sahiptir. Oyuncular sahanın istedikleri yerinde oynama hakkına sahiptir. Gol sahası içinde oynama hakkı sadece kaleciye verilmiştir.</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NESIL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28736"/>
            <a:ext cx="8229600" cy="5143536"/>
          </a:xfrm>
        </p:spPr>
        <p:txBody>
          <a:bodyPr>
            <a:normAutofit fontScale="92500"/>
          </a:bodyPr>
          <a:lstStyle/>
          <a:p>
            <a:pPr fontAlgn="b"/>
            <a:r>
              <a:rPr lang="tr-TR" dirty="0" smtClean="0"/>
              <a:t> </a:t>
            </a:r>
            <a:r>
              <a:rPr lang="tr-TR" b="1" dirty="0" smtClean="0">
                <a:solidFill>
                  <a:srgbClr val="C00000"/>
                </a:solidFill>
              </a:rPr>
              <a:t>Hentbol Oyun kuralları</a:t>
            </a:r>
            <a:endParaRPr lang="tr-TR" dirty="0" smtClean="0">
              <a:solidFill>
                <a:srgbClr val="C00000"/>
              </a:solidFill>
            </a:endParaRPr>
          </a:p>
          <a:p>
            <a:pPr fontAlgn="b"/>
            <a:r>
              <a:rPr lang="tr-TR" dirty="0" smtClean="0"/>
              <a:t>Top 32 parçalı ve oynanan kategoriye göre farklı boyut ve ağırlıktadır. Bir saha oyuncusu elindeki topla dripling yapabilir, yada aldığı topla 3 adım atabilir ve pas verebilir yada aldığı topla üç adım atıp topu yere bir kez çarptırdıktan sonra bir kez daha üç adım atabilir ve sonrasında şut yada pas atabilir.i Yere vurdurarak aldığı yada sürdüğü topu tutup bir kez daha yere vuramaz.. Topa diz altı dahil vücudunun her yeri ile dokunabilir . Kale sahası yalnızca kaleciye ait bir yerdir. Oyuncular bu alana giremez. Kaleciler bu alan içinde topa her şekilde ve tüm vücudu ile müdahale edebilir. Bu alanda duran yada yuvarlanan toplara saha oyuncuları müdahale edemezler.</a:t>
            </a:r>
          </a:p>
          <a:p>
            <a:endParaRPr lang="tr-TR" dirty="0"/>
          </a:p>
        </p:txBody>
      </p:sp>
      <p:sp>
        <p:nvSpPr>
          <p:cNvPr id="2" name="1 Başlık"/>
          <p:cNvSpPr>
            <a:spLocks noGrp="1"/>
          </p:cNvSpPr>
          <p:nvPr>
            <p:ph type="title"/>
          </p:nvPr>
        </p:nvSpPr>
        <p:spPr>
          <a:xfrm>
            <a:off x="457200" y="253536"/>
            <a:ext cx="8229600" cy="960886"/>
          </a:xfrm>
        </p:spPr>
        <p:txBody>
          <a:bodyPr>
            <a:normAutofit fontScale="90000"/>
          </a:bodyPr>
          <a:lstStyle/>
          <a:p>
            <a:r>
              <a:rPr lang="tr-TR" sz="4000" dirty="0" smtClean="0">
                <a:solidFill>
                  <a:srgbClr val="0070C0"/>
                </a:solidFill>
                <a:latin typeface="Harlow Solid Italic" pitchFamily="82" charset="0"/>
              </a:rPr>
              <a:t>HENTBOL   </a:t>
            </a:r>
            <a:r>
              <a:rPr lang="tr-TR" sz="3600" dirty="0" smtClean="0">
                <a:solidFill>
                  <a:srgbClr val="0070C0"/>
                </a:solidFill>
                <a:latin typeface="Harlow Solid Italic" pitchFamily="82" charset="0"/>
              </a:rPr>
              <a:t>NASIL    OYNANIR</a:t>
            </a:r>
            <a:endParaRPr lang="tr-TR"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524000"/>
            <a:ext cx="8229600" cy="4905396"/>
          </a:xfrm>
        </p:spPr>
        <p:txBody>
          <a:bodyPr>
            <a:normAutofit fontScale="92500" lnSpcReduction="10000"/>
          </a:bodyPr>
          <a:lstStyle/>
          <a:p>
            <a:pPr fontAlgn="b"/>
            <a:r>
              <a:rPr lang="tr-TR" b="1" dirty="0" smtClean="0">
                <a:solidFill>
                  <a:srgbClr val="C00000"/>
                </a:solidFill>
              </a:rPr>
              <a:t> Hakemler</a:t>
            </a:r>
            <a:endParaRPr lang="tr-TR" dirty="0" smtClean="0">
              <a:solidFill>
                <a:srgbClr val="C00000"/>
              </a:solidFill>
            </a:endParaRPr>
          </a:p>
          <a:p>
            <a:pPr fontAlgn="b"/>
            <a:r>
              <a:rPr lang="tr-TR" dirty="0" smtClean="0"/>
              <a:t>Karşılaşma iki hakemle yönetilir. Hakemler sahada biri kale sahası gerisinde, diğeri ise orta sahaya yakın ve eşinin çaprazında durur. Bu hakemler genellikle aralarında belirledikleri zaman aralıklarında, serbest atış,yedi metre yada gol sonrasında pozisyonlarını değiştirirler. Hakem bir oyuncuya en fazla üç kez 2 dakika zaman cezası verebilir. Bu üçüncü kez verilen iki dakikayı oyun gereği diskalifiye izler. Oyun kurallarının belirlediği biçimlerde yapılan hatalar sonucu bu cezaları doğruda diskalifiye ve ihraç olarak da verebilir.Oyuncular bu sürede yedek bankına çıkarak bu sürenin geçmesini bekler ve takım bu esnada eksik oynamaya devam eder.</a:t>
            </a:r>
          </a:p>
          <a:p>
            <a:pPr fontAlgn="b"/>
            <a:r>
              <a:rPr lang="tr-TR" dirty="0" smtClean="0"/>
              <a:t>İhraç edilen oyuncunun yerine kimse giremez.</a:t>
            </a:r>
          </a:p>
          <a:p>
            <a:pPr fontAlgn="b"/>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pPr fontAlgn="b"/>
            <a:r>
              <a:rPr lang="tr-TR" dirty="0" smtClean="0"/>
              <a:t>Günümüzde bir çok branş gibi hentbol da sporda değer göremeyen branşlardan birisidir.  Bu sporu günlük yaşamımızda arkadaşlarımızla beraber oynamamız oldukça basittir. </a:t>
            </a:r>
            <a:r>
              <a:rPr lang="tr-TR" b="1" dirty="0" smtClean="0">
                <a:solidFill>
                  <a:srgbClr val="FFFF00"/>
                </a:solidFill>
              </a:rPr>
              <a:t>Bu oyunun yaygınlaşabilmesi adına biz de kurallarını aşağıda yayınladık :</a:t>
            </a:r>
            <a:endParaRPr lang="tr-TR" dirty="0" smtClean="0">
              <a:solidFill>
                <a:srgbClr val="FFFF00"/>
              </a:solidFill>
            </a:endParaRPr>
          </a:p>
          <a:p>
            <a:pPr fontAlgn="b"/>
            <a:r>
              <a:rPr lang="tr-TR" dirty="0" smtClean="0">
                <a:solidFill>
                  <a:srgbClr val="FF0000"/>
                </a:solidFill>
              </a:rPr>
              <a:t>1- Bir kaleci ve altı oyuncu olmak üzere 7 kişilik 2 takımdan oluşur.</a:t>
            </a:r>
          </a:p>
          <a:p>
            <a:pPr fontAlgn="b"/>
            <a:r>
              <a:rPr lang="tr-TR" dirty="0" smtClean="0">
                <a:solidFill>
                  <a:srgbClr val="FF0000"/>
                </a:solidFill>
              </a:rPr>
              <a:t>2- Dış yüzeyi kaygan olan, sentetik bir topla oynanır.</a:t>
            </a:r>
          </a:p>
          <a:p>
            <a:pPr fontAlgn="b"/>
            <a:r>
              <a:rPr lang="tr-TR" dirty="0" smtClean="0">
                <a:solidFill>
                  <a:srgbClr val="FF0000"/>
                </a:solidFill>
              </a:rPr>
              <a:t>3- Kaleci ceza sahası içinde topa her yeriyle dokunabilir.</a:t>
            </a:r>
          </a:p>
          <a:p>
            <a:pPr fontAlgn="b"/>
            <a:r>
              <a:rPr lang="tr-TR" dirty="0" smtClean="0">
                <a:solidFill>
                  <a:srgbClr val="FF0000"/>
                </a:solidFill>
              </a:rPr>
              <a:t>4-Topu 3 saniyeden fazla elinizde tutamazsınız.</a:t>
            </a:r>
          </a:p>
          <a:p>
            <a:pPr fontAlgn="b"/>
            <a:r>
              <a:rPr lang="tr-TR" dirty="0" smtClean="0">
                <a:solidFill>
                  <a:srgbClr val="FF0000"/>
                </a:solidFill>
              </a:rPr>
              <a:t>5- Topu tutan oyuncu en fazla üç adım atabilir</a:t>
            </a:r>
            <a:r>
              <a:rPr lang="tr-TR" dirty="0" smtClean="0"/>
              <a:t>.</a:t>
            </a:r>
            <a:endParaRPr lang="tr-TR" dirty="0"/>
          </a:p>
        </p:txBody>
      </p:sp>
      <p:sp>
        <p:nvSpPr>
          <p:cNvPr id="2" name="1 Başlık"/>
          <p:cNvSpPr>
            <a:spLocks noGrp="1"/>
          </p:cNvSpPr>
          <p:nvPr>
            <p:ph type="title"/>
          </p:nvPr>
        </p:nvSpPr>
        <p:spPr/>
        <p:txBody>
          <a:bodyPr>
            <a:normAutofit/>
          </a:bodyPr>
          <a:lstStyle/>
          <a:p>
            <a:r>
              <a:rPr lang="tr-TR" sz="3600" smtClean="0">
                <a:solidFill>
                  <a:srgbClr val="00B050"/>
                </a:solidFill>
                <a:latin typeface="Harlow Solid Italic" pitchFamily="82" charset="0"/>
              </a:rPr>
              <a:t>HENTBOL  UN   KURALLARI</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55000" lnSpcReduction="20000"/>
          </a:bodyPr>
          <a:lstStyle/>
          <a:p>
            <a:pPr fontAlgn="b"/>
            <a:r>
              <a:rPr lang="tr-TR" sz="4200" dirty="0" smtClean="0"/>
              <a:t>6- Topu rakip attığı takdirde ayakla karşılık verebiliriz.</a:t>
            </a:r>
          </a:p>
          <a:p>
            <a:pPr fontAlgn="b"/>
            <a:r>
              <a:rPr lang="tr-TR" sz="4200" dirty="0" smtClean="0"/>
              <a:t>7- Rakibin elindeki topu elleyemezsiniz ancak top havadayken araya girebilirsiniz.</a:t>
            </a:r>
          </a:p>
          <a:p>
            <a:pPr fontAlgn="b"/>
            <a:r>
              <a:rPr lang="tr-TR" sz="4200" dirty="0" smtClean="0"/>
              <a:t>8- Faul yapan oyuncu 2 dakika dışarı çıkar ve takım eksik kalır.</a:t>
            </a:r>
          </a:p>
          <a:p>
            <a:pPr fontAlgn="b"/>
            <a:r>
              <a:rPr lang="tr-TR" sz="4200" dirty="0" smtClean="0"/>
              <a:t>9- Futboldaki penaltının karşılığı olan 7 metre atışları kullanılır.</a:t>
            </a:r>
          </a:p>
          <a:p>
            <a:pPr fontAlgn="b"/>
            <a:r>
              <a:rPr lang="tr-TR" sz="4200" dirty="0" smtClean="0"/>
              <a:t>10- İki hakemle yönetilir.</a:t>
            </a:r>
          </a:p>
          <a:p>
            <a:pPr fontAlgn="b"/>
            <a:r>
              <a:rPr lang="tr-TR" sz="4200" dirty="0" smtClean="0"/>
              <a:t>İsveç, Danimarka, Almanya ve Fransa da hentbol ligleri vardır </a:t>
            </a:r>
            <a:r>
              <a:rPr lang="tr-TR" sz="4200" dirty="0" err="1" smtClean="0"/>
              <a:t>Afrikada’da</a:t>
            </a:r>
            <a:r>
              <a:rPr lang="tr-TR" sz="4200" dirty="0" smtClean="0"/>
              <a:t> futboldan sonra en çok oynanan spordur. 1950 </a:t>
            </a:r>
            <a:r>
              <a:rPr lang="tr-TR" sz="4200" dirty="0" err="1" smtClean="0"/>
              <a:t>lerden</a:t>
            </a:r>
            <a:r>
              <a:rPr lang="tr-TR" sz="4200" dirty="0" smtClean="0"/>
              <a:t> sonra bu sporun kapalı salonlarda oynanması başlamıştır.</a:t>
            </a:r>
          </a:p>
          <a:p>
            <a:pPr fontAlgn="b"/>
            <a:r>
              <a:rPr lang="tr-TR" sz="4200" dirty="0" smtClean="0"/>
              <a:t>Rusya ve Kore’de dünya şampiyonluğu bile bulunmaktadır</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   </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endParaRPr lang="tr-TR" dirty="0" smtClean="0"/>
          </a:p>
          <a:p>
            <a:r>
              <a:rPr lang="tr-TR" b="1" dirty="0" smtClean="0">
                <a:solidFill>
                  <a:srgbClr val="FF0000"/>
                </a:solidFill>
              </a:rPr>
              <a:t>Savunma</a:t>
            </a:r>
            <a:r>
              <a:rPr lang="tr-TR" b="1" dirty="0" smtClean="0"/>
              <a:t> : </a:t>
            </a:r>
            <a:r>
              <a:rPr lang="tr-TR" dirty="0" smtClean="0"/>
              <a:t>Hücumda topu kaybeden takım , savunmaya geçer. Tipik bir savunma anlayışı olarak , genellikle 6 oyuncunun bir yay biçiminde kale alanının önüne dizilmesi benimsenir. Bazı durumlarda ise bu oyunculardan biri , daha önce durarak rakip oyuncuların paslaşmalarını kesmek , dalış yollarını kapatmak için hamleler yapar. Daha üstün teknikli takımlar bu öndeki oyuncu sayısını ikiye çıkarmışlardır. 2 önde , 4 geride dizilerek savunma yaparlar. Bu tür bir savunma dizilişi , rakip hücum oyuncularını daha yaratıcı ve hızlı hareketlerde bulunmaya zorlayacağı için oyunun düzeyini yükseltir.</a:t>
            </a:r>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Antik Yunan’a kadar dayanan bir geçmişi olan hentbolun M.Ö. 600’lü yıllara kadar uzandığı söylenir. Bizanslıların “</a:t>
            </a:r>
            <a:r>
              <a:rPr lang="tr-TR" dirty="0" err="1" smtClean="0"/>
              <a:t>harpaston</a:t>
            </a:r>
            <a:r>
              <a:rPr lang="tr-TR" dirty="0" smtClean="0"/>
              <a:t>” adını verdikleri oyun günümüzdeki hentbolun temelini oluşturmaktadır. Orta Çağ’da ise “top yakalama” adı ile oynanan bir oyundan bahsedilir.</a:t>
            </a:r>
          </a:p>
          <a:p>
            <a:endParaRPr lang="tr-TR" dirty="0"/>
          </a:p>
        </p:txBody>
      </p:sp>
      <p:sp>
        <p:nvSpPr>
          <p:cNvPr id="2" name="1 Başlık"/>
          <p:cNvSpPr>
            <a:spLocks noGrp="1"/>
          </p:cNvSpPr>
          <p:nvPr>
            <p:ph type="title"/>
          </p:nvPr>
        </p:nvSpPr>
        <p:spPr/>
        <p:txBody>
          <a:bodyPr/>
          <a:lstStyle/>
          <a:p>
            <a:r>
              <a:rPr lang="tr-TR" dirty="0" smtClean="0">
                <a:solidFill>
                  <a:srgbClr val="FF0000"/>
                </a:solidFill>
                <a:latin typeface="Harlow Solid Italic" pitchFamily="82" charset="0"/>
              </a:rPr>
              <a:t>HENTBOL UN TARİHİ</a:t>
            </a:r>
            <a:endParaRPr lang="tr-TR" dirty="0">
              <a:solidFill>
                <a:srgbClr val="FF000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Üstünlük sağlamanın ilk yolu , paslaşma sırasında top kapmaktır . ancak bu işi yaparken topa tek elle vurmak gerekir  rakibin topunu tutmak yada kavramak yasaktır.Eller ve kollarla rakibe engel olma , tutma , itme yasaktır ama gövdeyle engelleme yapılabilir , rakibin elinde top olmasa da bu serbesttir.</a:t>
            </a:r>
          </a:p>
          <a:p>
            <a:r>
              <a:rPr lang="tr-TR" dirty="0" smtClean="0"/>
              <a:t>Karşı takım topu kazandığı anda , topu kaptıran takım hemen kendi kale alanı çizgisine koşar. Kaleci ayakla şut atmanın dışında vücudunun her yanını kullanarak kalesini korur. Bacaklarıyla da topu kesme yoluna da gidebilir</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smtClean="0">
                <a:solidFill>
                  <a:srgbClr val="FF0000"/>
                </a:solidFill>
              </a:rPr>
              <a:t>Fauller</a:t>
            </a:r>
            <a:r>
              <a:rPr lang="tr-TR" b="1" dirty="0" smtClean="0"/>
              <a:t> : </a:t>
            </a:r>
            <a:r>
              <a:rPr lang="tr-TR" dirty="0" smtClean="0"/>
              <a:t>Basit hatalarda ( topu yere vurmadan 3 adımdan fazla koşmak gibi ), rakip takım oyunu hatanın yapıldığı yerden bir serbest atışla başlatır. Bu sırada öbür takımın oyuncuları , atışın yapılacağı yerden 3 m uzaklıkta durmak durmak zorundadırlar. Daha önemli hatalar (sertlik vb. gibi ) penaltı çizgisinden yapılan penaltı atışı ile cezalandırılır. Bu bir oyuncunun , herhangi bir biçimde engellenmeksizin , 7 m uzaklıktan kaleye yaptığı bir atıştır. Koşarak yapılamaz ve bir ayak yerde kalmak koşuluyla çizginin gerisinden atılır.</a:t>
            </a:r>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İyi oyuncular pek az penaltı kaçırırlar. Disiplinsiz davranışlar için de bazı önlemler vardır.</a:t>
            </a:r>
          </a:p>
          <a:p>
            <a:r>
              <a:rPr lang="tr-TR" dirty="0" smtClean="0"/>
              <a:t>Bir oyuncu böyle bir davranış üzerine iki dakikalığına oyun dışına gönderilir. Bu süre boyunca takımı 6 kişiyle oyuna devam eder. 3 kez aynı cezayı alan oyuncu , maça bir daha giremez.</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solidFill>
                  <a:srgbClr val="FF0000"/>
                </a:solidFill>
              </a:rPr>
              <a:t> </a:t>
            </a:r>
            <a:r>
              <a:rPr lang="tr-TR" b="1" dirty="0" smtClean="0">
                <a:solidFill>
                  <a:srgbClr val="FF0000"/>
                </a:solidFill>
              </a:rPr>
              <a:t>Oyun Dışı </a:t>
            </a:r>
            <a:r>
              <a:rPr lang="tr-TR" b="1" dirty="0" smtClean="0"/>
              <a:t>: </a:t>
            </a:r>
            <a:r>
              <a:rPr lang="tr-TR" dirty="0" smtClean="0"/>
              <a:t>Top yan çizgilerden dışarı çıkarsa topa son değen takıma karşı öbür takım oyunu yandan atışla başlatır. Bir hücum oyuncusu yada kaleci tarafından top arka çizgiden dışarı çıkarılırsa kaleci oyunu kale atışıyla başlatır. Bu sırada rakip oyuncular serbest atış çizgisinin dışında durmalıdırlar. Eğer top bir savunma oyuncusuna çarpıp arka çizgiden dışarı çıkarsa , hücum eden takım , köşe atışı kullanır. Atışı yapan oyuncuysa genellikle topu bir takım arkadaşına geçirir ama isterse doğrudan kaleye de atabilir. Gol girerse sayılır.</a:t>
            </a:r>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b="1" dirty="0" err="1" smtClean="0">
                <a:solidFill>
                  <a:srgbClr val="FF0000"/>
                </a:solidFill>
              </a:rPr>
              <a:t>Centre</a:t>
            </a:r>
            <a:r>
              <a:rPr lang="tr-TR" b="1" dirty="0" smtClean="0">
                <a:solidFill>
                  <a:srgbClr val="FF0000"/>
                </a:solidFill>
              </a:rPr>
              <a:t> ( Merkez </a:t>
            </a:r>
            <a:r>
              <a:rPr lang="tr-TR" b="1" dirty="0" smtClean="0"/>
              <a:t>) :</a:t>
            </a:r>
            <a:r>
              <a:rPr lang="tr-TR" dirty="0" smtClean="0"/>
              <a:t> Savunmanın ortasındaki oyuncu.</a:t>
            </a:r>
          </a:p>
          <a:p>
            <a:r>
              <a:rPr lang="tr-TR" dirty="0" smtClean="0"/>
              <a:t>         </a:t>
            </a:r>
            <a:r>
              <a:rPr lang="tr-TR" b="1" dirty="0" err="1" smtClean="0">
                <a:solidFill>
                  <a:srgbClr val="FF0000"/>
                </a:solidFill>
              </a:rPr>
              <a:t>Corner</a:t>
            </a:r>
            <a:r>
              <a:rPr lang="tr-TR" b="1" dirty="0" smtClean="0">
                <a:solidFill>
                  <a:srgbClr val="FF0000"/>
                </a:solidFill>
              </a:rPr>
              <a:t> </a:t>
            </a:r>
            <a:r>
              <a:rPr lang="tr-TR" b="1" dirty="0" err="1" smtClean="0">
                <a:solidFill>
                  <a:srgbClr val="FF0000"/>
                </a:solidFill>
              </a:rPr>
              <a:t>throw</a:t>
            </a:r>
            <a:r>
              <a:rPr lang="tr-TR" b="1" dirty="0" smtClean="0">
                <a:solidFill>
                  <a:srgbClr val="FF0000"/>
                </a:solidFill>
              </a:rPr>
              <a:t> </a:t>
            </a:r>
            <a:r>
              <a:rPr lang="tr-TR" b="1" dirty="0" smtClean="0"/>
              <a:t>( Köşe Atışı ) : </a:t>
            </a:r>
            <a:r>
              <a:rPr lang="tr-TR" dirty="0" smtClean="0"/>
              <a:t>Kaleci dışındaki bir savunma oyuncusu topu kendi arka çizgisinin dışına çıkarırsa , rakip takım köşeden korner atarak oyunu başlatır.</a:t>
            </a:r>
          </a:p>
          <a:p>
            <a:r>
              <a:rPr lang="tr-TR" dirty="0" smtClean="0"/>
              <a:t>         </a:t>
            </a:r>
            <a:r>
              <a:rPr lang="tr-TR" b="1" dirty="0" err="1" smtClean="0">
                <a:solidFill>
                  <a:srgbClr val="FF0000"/>
                </a:solidFill>
              </a:rPr>
              <a:t>Court</a:t>
            </a:r>
            <a:r>
              <a:rPr lang="tr-TR" b="1" dirty="0" smtClean="0">
                <a:solidFill>
                  <a:srgbClr val="FF0000"/>
                </a:solidFill>
              </a:rPr>
              <a:t> </a:t>
            </a:r>
            <a:r>
              <a:rPr lang="tr-TR" b="1" dirty="0" err="1" smtClean="0">
                <a:solidFill>
                  <a:srgbClr val="FF0000"/>
                </a:solidFill>
              </a:rPr>
              <a:t>Player</a:t>
            </a:r>
            <a:r>
              <a:rPr lang="tr-TR" b="1" dirty="0" smtClean="0">
                <a:solidFill>
                  <a:srgbClr val="FF0000"/>
                </a:solidFill>
              </a:rPr>
              <a:t> ( Saha Oyuncusu ) </a:t>
            </a:r>
            <a:r>
              <a:rPr lang="tr-TR" b="1" dirty="0" smtClean="0"/>
              <a:t>: </a:t>
            </a:r>
            <a:r>
              <a:rPr lang="tr-TR" dirty="0" smtClean="0"/>
              <a:t>Kaleci dışındaki tüm oyuncular.</a:t>
            </a:r>
          </a:p>
          <a:p>
            <a:endParaRPr lang="tr-TR" dirty="0"/>
          </a:p>
        </p:txBody>
      </p:sp>
      <p:sp>
        <p:nvSpPr>
          <p:cNvPr id="2" name="1 Başlık"/>
          <p:cNvSpPr>
            <a:spLocks noGrp="1"/>
          </p:cNvSpPr>
          <p:nvPr>
            <p:ph type="title"/>
          </p:nvPr>
        </p:nvSpPr>
        <p:spPr/>
        <p:txBody>
          <a:bodyPr>
            <a:normAutofit/>
          </a:bodyPr>
          <a:lstStyle/>
          <a:p>
            <a:r>
              <a:rPr lang="tr-TR" dirty="0" smtClean="0">
                <a:solidFill>
                  <a:srgbClr val="00B050"/>
                </a:solidFill>
                <a:latin typeface="Harlow Solid Italic" pitchFamily="82" charset="0"/>
              </a:rPr>
              <a:t>HENTBOL  UN TERİMLERİ</a:t>
            </a:r>
            <a:endParaRPr lang="tr-TR"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b="1" dirty="0" err="1" smtClean="0">
                <a:solidFill>
                  <a:srgbClr val="FF0000"/>
                </a:solidFill>
              </a:rPr>
              <a:t>Distributor</a:t>
            </a:r>
            <a:r>
              <a:rPr lang="tr-TR" b="1" dirty="0" smtClean="0">
                <a:solidFill>
                  <a:srgbClr val="FF0000"/>
                </a:solidFill>
              </a:rPr>
              <a:t> ( Dağıtıcı ) </a:t>
            </a:r>
            <a:r>
              <a:rPr lang="tr-TR" b="1" dirty="0" smtClean="0"/>
              <a:t>: </a:t>
            </a:r>
            <a:r>
              <a:rPr lang="tr-TR" dirty="0" smtClean="0"/>
              <a:t>Oyun kurucu ( </a:t>
            </a:r>
            <a:r>
              <a:rPr lang="tr-TR" dirty="0" err="1" smtClean="0"/>
              <a:t>playmaker</a:t>
            </a:r>
            <a:r>
              <a:rPr lang="tr-TR" dirty="0" smtClean="0"/>
              <a:t>)</a:t>
            </a:r>
          </a:p>
          <a:p>
            <a:r>
              <a:rPr lang="tr-TR" dirty="0" smtClean="0"/>
              <a:t>         </a:t>
            </a:r>
            <a:r>
              <a:rPr lang="tr-TR" b="1" dirty="0" err="1" smtClean="0">
                <a:solidFill>
                  <a:srgbClr val="FF0000"/>
                </a:solidFill>
              </a:rPr>
              <a:t>Free</a:t>
            </a:r>
            <a:r>
              <a:rPr lang="tr-TR" b="1" dirty="0" smtClean="0">
                <a:solidFill>
                  <a:srgbClr val="FF0000"/>
                </a:solidFill>
              </a:rPr>
              <a:t> </a:t>
            </a:r>
            <a:r>
              <a:rPr lang="tr-TR" b="1" dirty="0" err="1" smtClean="0">
                <a:solidFill>
                  <a:srgbClr val="FF0000"/>
                </a:solidFill>
              </a:rPr>
              <a:t>throw</a:t>
            </a:r>
            <a:r>
              <a:rPr lang="tr-TR" b="1" dirty="0" smtClean="0">
                <a:solidFill>
                  <a:srgbClr val="FF0000"/>
                </a:solidFill>
              </a:rPr>
              <a:t> ( Serbest Atış ) </a:t>
            </a:r>
            <a:r>
              <a:rPr lang="tr-TR" b="1" dirty="0" smtClean="0"/>
              <a:t>: </a:t>
            </a:r>
            <a:r>
              <a:rPr lang="tr-TR" dirty="0" smtClean="0"/>
              <a:t>Basit hatalarda hareketin yapıldığı yerden kullanılır.</a:t>
            </a:r>
          </a:p>
          <a:p>
            <a:r>
              <a:rPr lang="tr-TR" dirty="0" smtClean="0"/>
              <a:t>         </a:t>
            </a:r>
            <a:r>
              <a:rPr lang="tr-TR" b="1" dirty="0" err="1" smtClean="0">
                <a:solidFill>
                  <a:srgbClr val="FF0000"/>
                </a:solidFill>
              </a:rPr>
              <a:t>Jump</a:t>
            </a:r>
            <a:r>
              <a:rPr lang="tr-TR" b="1" dirty="0" smtClean="0">
                <a:solidFill>
                  <a:srgbClr val="FF0000"/>
                </a:solidFill>
              </a:rPr>
              <a:t> </a:t>
            </a:r>
            <a:r>
              <a:rPr lang="tr-TR" b="1" dirty="0" err="1" smtClean="0">
                <a:solidFill>
                  <a:srgbClr val="FF0000"/>
                </a:solidFill>
              </a:rPr>
              <a:t>Shot</a:t>
            </a:r>
            <a:r>
              <a:rPr lang="tr-TR" b="1" dirty="0" smtClean="0">
                <a:solidFill>
                  <a:srgbClr val="FF0000"/>
                </a:solidFill>
              </a:rPr>
              <a:t> </a:t>
            </a:r>
            <a:r>
              <a:rPr lang="tr-TR" b="1" dirty="0" smtClean="0"/>
              <a:t>: </a:t>
            </a:r>
            <a:r>
              <a:rPr lang="tr-TR" dirty="0" smtClean="0"/>
              <a:t>Savunma oyuncularının üzerinden yapılan atış.</a:t>
            </a:r>
          </a:p>
          <a:p>
            <a:r>
              <a:rPr lang="tr-TR" dirty="0" smtClean="0"/>
              <a:t>        </a:t>
            </a:r>
            <a:r>
              <a:rPr lang="tr-TR" dirty="0" smtClean="0">
                <a:solidFill>
                  <a:srgbClr val="FF0000"/>
                </a:solidFill>
              </a:rPr>
              <a:t> </a:t>
            </a:r>
            <a:r>
              <a:rPr lang="tr-TR" b="1" dirty="0" err="1" smtClean="0">
                <a:solidFill>
                  <a:srgbClr val="FF0000"/>
                </a:solidFill>
              </a:rPr>
              <a:t>Line</a:t>
            </a:r>
            <a:r>
              <a:rPr lang="tr-TR" b="1" dirty="0" smtClean="0">
                <a:solidFill>
                  <a:srgbClr val="FF0000"/>
                </a:solidFill>
              </a:rPr>
              <a:t> </a:t>
            </a:r>
            <a:r>
              <a:rPr lang="tr-TR" b="1" dirty="0" err="1" smtClean="0">
                <a:solidFill>
                  <a:srgbClr val="FF0000"/>
                </a:solidFill>
              </a:rPr>
              <a:t>Player</a:t>
            </a:r>
            <a:r>
              <a:rPr lang="tr-TR" b="1" dirty="0" smtClean="0">
                <a:solidFill>
                  <a:srgbClr val="FF0000"/>
                </a:solidFill>
              </a:rPr>
              <a:t> </a:t>
            </a:r>
            <a:r>
              <a:rPr lang="tr-TR" b="1" dirty="0" smtClean="0"/>
              <a:t>( Çizgi Oyuncusu ) : </a:t>
            </a:r>
            <a:r>
              <a:rPr lang="tr-TR" dirty="0" smtClean="0"/>
              <a:t>Savunma oyuncularının arasına girerek.</a:t>
            </a:r>
          </a:p>
          <a:p>
            <a:endParaRPr lang="tr-TR" dirty="0"/>
          </a:p>
        </p:txBody>
      </p:sp>
      <p:sp>
        <p:nvSpPr>
          <p:cNvPr id="2" name="1 Başlık"/>
          <p:cNvSpPr>
            <a:spLocks noGrp="1"/>
          </p:cNvSpPr>
          <p:nvPr>
            <p:ph type="title"/>
          </p:nvPr>
        </p:nvSpPr>
        <p:spPr/>
        <p:txBody>
          <a:bodyPr>
            <a:normAutofit/>
          </a:bodyPr>
          <a:lstStyle/>
          <a:p>
            <a:r>
              <a:rPr lang="tr-TR" dirty="0" smtClean="0">
                <a:solidFill>
                  <a:srgbClr val="00B050"/>
                </a:solidFill>
                <a:latin typeface="Harlow Solid Italic" pitchFamily="82" charset="0"/>
              </a:rPr>
              <a:t>HENTBOL   UN TERİMLERİ</a:t>
            </a:r>
            <a:endParaRPr lang="tr-TR"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 Topla oynama becerisi temel olmakla beraber , tam yerine pas atmak,  güçlü şut atmak gibi özellikler buna eklenmezse pek bir yararı olmaz.Topla iki elini de kullanarak oynayabilen oyuncular, savunma karşısında daima daha avantajlıdırlar.</a:t>
            </a:r>
            <a:endParaRPr lang="tr-TR" dirty="0"/>
          </a:p>
        </p:txBody>
      </p:sp>
      <p:sp>
        <p:nvSpPr>
          <p:cNvPr id="2" name="1 Başlık"/>
          <p:cNvSpPr>
            <a:spLocks noGrp="1"/>
          </p:cNvSpPr>
          <p:nvPr>
            <p:ph type="title"/>
          </p:nvPr>
        </p:nvSpPr>
        <p:spPr/>
        <p:txBody>
          <a:bodyPr>
            <a:normAutofit/>
          </a:bodyPr>
          <a:lstStyle/>
          <a:p>
            <a:r>
              <a:rPr lang="tr-TR" sz="4000" dirty="0" smtClean="0">
                <a:solidFill>
                  <a:srgbClr val="00B050"/>
                </a:solidFill>
                <a:latin typeface="Harlow Solid Italic" pitchFamily="82" charset="0"/>
              </a:rPr>
              <a:t>HENTBOL UN  BECERİLERİ </a:t>
            </a:r>
            <a:endParaRPr lang="tr-TR" sz="40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Hentbol da  hız ve güç son derece önemli olmakla birlikte , farkı belirleyen , bazı ince hareketlerdir. Şut atar gibi yapıp topu yanındaki arkadaşına geçirerek bir an savunmada boşluk yaratılabilir. “ </a:t>
            </a:r>
            <a:r>
              <a:rPr lang="tr-TR" dirty="0" err="1" smtClean="0"/>
              <a:t>jump</a:t>
            </a:r>
            <a:r>
              <a:rPr lang="tr-TR" dirty="0" smtClean="0"/>
              <a:t> – </a:t>
            </a:r>
            <a:r>
              <a:rPr lang="tr-TR" dirty="0" err="1" smtClean="0"/>
              <a:t>shot</a:t>
            </a:r>
            <a:r>
              <a:rPr lang="tr-TR" dirty="0" smtClean="0"/>
              <a:t> “ göstererek , havadan atış yapacak gibi davranarak , kanatlarda daha iyi pozisyondaki bir oyuncuya ani bir pas verilebilir.</a:t>
            </a:r>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TAKTİKLERİ</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Oyun alanı epeyce  geniştir ve bu alanın tamamını kullanabilen takım , karşı savunmayı zor durumlara sokmakta daha başarılı olur. Özellikle hızlı kanat oyuncuları son derece önemlidir. İyi bir kaleci sadece savunmada değil , akıllı ve çabuk paslarla </a:t>
            </a:r>
            <a:r>
              <a:rPr lang="tr-TR" dirty="0" err="1" smtClean="0"/>
              <a:t>fast</a:t>
            </a:r>
            <a:r>
              <a:rPr lang="tr-TR" dirty="0" smtClean="0"/>
              <a:t> – break ‘ </a:t>
            </a:r>
            <a:r>
              <a:rPr lang="tr-TR" dirty="0" err="1" smtClean="0"/>
              <a:t>ler</a:t>
            </a:r>
            <a:r>
              <a:rPr lang="tr-TR" dirty="0" smtClean="0"/>
              <a:t> yaratarak hücumda da yararlı olan oyuncudur.     </a:t>
            </a:r>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KURALLARI</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Oyun alanı 20m genişliğinde ve 40 m uzunluğundadır. Orta çizgiyle ikiye bölünür.</a:t>
            </a:r>
          </a:p>
          <a:p>
            <a:r>
              <a:rPr lang="tr-TR" dirty="0" smtClean="0"/>
              <a:t>Yerinden oynamayacak gibi zemine çakılı bulunan kalelerin yüksekliği 2m , genişliği 3m </a:t>
            </a:r>
            <a:r>
              <a:rPr lang="tr-TR" dirty="0" err="1" smtClean="0"/>
              <a:t>dir</a:t>
            </a:r>
            <a:r>
              <a:rPr lang="tr-TR" dirty="0" smtClean="0"/>
              <a:t>. Arkalarına ağ gerilir.</a:t>
            </a:r>
          </a:p>
          <a:p>
            <a:r>
              <a:rPr lang="tr-TR" dirty="0" smtClean="0"/>
              <a:t>        </a:t>
            </a:r>
            <a:r>
              <a:rPr lang="tr-TR" dirty="0" smtClean="0">
                <a:solidFill>
                  <a:srgbClr val="FF0000"/>
                </a:solidFill>
              </a:rPr>
              <a:t> </a:t>
            </a:r>
            <a:r>
              <a:rPr lang="tr-TR" b="1" dirty="0" err="1" smtClean="0">
                <a:solidFill>
                  <a:srgbClr val="FF0000"/>
                </a:solidFill>
              </a:rPr>
              <a:t>Sağadaki</a:t>
            </a:r>
            <a:r>
              <a:rPr lang="tr-TR" b="1" dirty="0" smtClean="0">
                <a:solidFill>
                  <a:srgbClr val="FF0000"/>
                </a:solidFill>
              </a:rPr>
              <a:t> Önemli İşaretler :</a:t>
            </a:r>
            <a:endParaRPr lang="tr-TR" dirty="0" smtClean="0">
              <a:solidFill>
                <a:srgbClr val="FF0000"/>
              </a:solidFill>
            </a:endParaRPr>
          </a:p>
          <a:p>
            <a:r>
              <a:rPr lang="tr-TR" b="1" dirty="0" smtClean="0">
                <a:solidFill>
                  <a:srgbClr val="FF0000"/>
                </a:solidFill>
              </a:rPr>
              <a:t>         Kale Alanı Çizgisi</a:t>
            </a:r>
            <a:r>
              <a:rPr lang="tr-TR" b="1" dirty="0" smtClean="0"/>
              <a:t>              : “</a:t>
            </a:r>
            <a:r>
              <a:rPr lang="tr-TR" dirty="0" smtClean="0"/>
              <a:t>D” biçimindeki bu alanın içinde sadece kaleci durabilir.</a:t>
            </a:r>
          </a:p>
          <a:p>
            <a:endParaRPr lang="tr-TR" dirty="0"/>
          </a:p>
        </p:txBody>
      </p:sp>
      <p:sp>
        <p:nvSpPr>
          <p:cNvPr id="2" name="1 Başlık"/>
          <p:cNvSpPr>
            <a:spLocks noGrp="1"/>
          </p:cNvSpPr>
          <p:nvPr>
            <p:ph type="title"/>
          </p:nvPr>
        </p:nvSpPr>
        <p:spPr/>
        <p:txBody>
          <a:bodyPr>
            <a:noAutofit/>
          </a:bodyPr>
          <a:lstStyle/>
          <a:p>
            <a:r>
              <a:rPr lang="tr-TR" sz="3600" dirty="0" smtClean="0">
                <a:solidFill>
                  <a:srgbClr val="00B050"/>
                </a:solidFill>
                <a:latin typeface="Harlow Solid Italic" pitchFamily="82" charset="0"/>
              </a:rPr>
              <a:t>HENTBOLUN OYUN ALANI</a:t>
            </a:r>
            <a:endParaRPr lang="tr-TR" sz="3600" dirty="0">
              <a:solidFill>
                <a:srgbClr val="00B05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Yine de hentbol esas şeklini 19. yüzyılda Danimarka, İsveç ve Almanya’da almıştır. Danimarka’da “</a:t>
            </a:r>
            <a:r>
              <a:rPr lang="tr-TR" dirty="0" err="1" smtClean="0"/>
              <a:t>haandboll</a:t>
            </a:r>
            <a:r>
              <a:rPr lang="tr-TR" dirty="0" smtClean="0"/>
              <a:t>” adlı oyundan gelmektedir. Almanya’da kurulan Yüksek Beden Eğitim Okulu bünyesinde verilen eğitimler ve yetiştirilen sporcu antrenörler ile dünyaya yayılmıştır.</a:t>
            </a:r>
            <a:endParaRPr lang="tr-TR" dirty="0"/>
          </a:p>
        </p:txBody>
      </p:sp>
      <p:sp>
        <p:nvSpPr>
          <p:cNvPr id="2" name="1 Başlık"/>
          <p:cNvSpPr>
            <a:spLocks noGrp="1"/>
          </p:cNvSpPr>
          <p:nvPr>
            <p:ph type="title"/>
          </p:nvPr>
        </p:nvSpPr>
        <p:spPr/>
        <p:txBody>
          <a:bodyPr/>
          <a:lstStyle/>
          <a:p>
            <a:r>
              <a:rPr lang="tr-TR" dirty="0" smtClean="0">
                <a:solidFill>
                  <a:srgbClr val="FF0000"/>
                </a:solidFill>
                <a:latin typeface="Harlow Solid Italic" pitchFamily="82" charset="0"/>
              </a:rPr>
              <a:t>HENTBOL UN TARİHİ</a:t>
            </a:r>
            <a:endParaRPr lang="tr-TR"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 </a:t>
            </a:r>
            <a:r>
              <a:rPr lang="tr-TR" dirty="0" smtClean="0">
                <a:solidFill>
                  <a:srgbClr val="FF0000"/>
                </a:solidFill>
              </a:rPr>
              <a:t> </a:t>
            </a:r>
            <a:r>
              <a:rPr lang="tr-TR" b="1" dirty="0" smtClean="0">
                <a:solidFill>
                  <a:srgbClr val="FF0000"/>
                </a:solidFill>
              </a:rPr>
              <a:t>Serbest Atış çizgisi        </a:t>
            </a:r>
            <a:r>
              <a:rPr lang="tr-TR" b="1" dirty="0" smtClean="0"/>
              <a:t>: </a:t>
            </a:r>
            <a:r>
              <a:rPr lang="tr-TR" dirty="0" smtClean="0"/>
              <a:t>Kale atışlarında , serbest atışlarda ve penaltı atışlarında, atışı yapmayan hücum oyuncuları bu çizginin dışında durmalıdırlar.</a:t>
            </a:r>
          </a:p>
          <a:p>
            <a:r>
              <a:rPr lang="tr-TR" dirty="0" smtClean="0"/>
              <a:t>        </a:t>
            </a:r>
            <a:r>
              <a:rPr lang="tr-TR" dirty="0" smtClean="0">
                <a:solidFill>
                  <a:srgbClr val="FF0000"/>
                </a:solidFill>
              </a:rPr>
              <a:t> </a:t>
            </a:r>
            <a:r>
              <a:rPr lang="tr-TR" b="1" dirty="0" smtClean="0">
                <a:solidFill>
                  <a:srgbClr val="FF0000"/>
                </a:solidFill>
              </a:rPr>
              <a:t>Penaltı Çizgisi</a:t>
            </a:r>
            <a:r>
              <a:rPr lang="tr-TR" b="1" dirty="0" smtClean="0"/>
              <a:t>      : </a:t>
            </a:r>
            <a:r>
              <a:rPr lang="tr-TR" dirty="0" smtClean="0"/>
              <a:t>Penaltı atışlarının yapıldığı çizgi .</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B050"/>
                </a:solidFill>
                <a:latin typeface="Harlow Solid Italic" pitchFamily="82" charset="0"/>
              </a:rPr>
              <a:t>HENTBOL   UN OYUN ALANI</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286123"/>
            <a:ext cx="8229600" cy="2857521"/>
          </a:xfrm>
        </p:spPr>
        <p:txBody>
          <a:bodyPr/>
          <a:lstStyle/>
          <a:p>
            <a:r>
              <a:rPr lang="tr-TR" dirty="0" smtClean="0">
                <a:solidFill>
                  <a:srgbClr val="FF0000"/>
                </a:solidFill>
                <a:latin typeface="Harlow Solid Italic" pitchFamily="82" charset="0"/>
              </a:rPr>
              <a:t>YAPAN</a:t>
            </a:r>
            <a:r>
              <a:rPr lang="tr-TR" dirty="0" smtClean="0">
                <a:solidFill>
                  <a:srgbClr val="FF0000"/>
                </a:solidFill>
              </a:rPr>
              <a:t>/ </a:t>
            </a:r>
            <a:r>
              <a:rPr lang="tr-TR" dirty="0" smtClean="0">
                <a:solidFill>
                  <a:srgbClr val="00B0F0"/>
                </a:solidFill>
                <a:latin typeface="Harlow Solid Italic" pitchFamily="82" charset="0"/>
              </a:rPr>
              <a:t>BURHAN MERT GİŞİ</a:t>
            </a:r>
            <a:r>
              <a:rPr lang="tr-TR" dirty="0" smtClean="0">
                <a:latin typeface="Harlow Solid Italic" pitchFamily="82" charset="0"/>
              </a:rPr>
              <a:t>.</a:t>
            </a:r>
            <a:endParaRPr lang="tr-TR" dirty="0">
              <a:latin typeface="Harlow Solid Italic" pitchFamily="82" charset="0"/>
            </a:endParaRPr>
          </a:p>
        </p:txBody>
      </p:sp>
      <p:sp>
        <p:nvSpPr>
          <p:cNvPr id="2" name="1 Başlık"/>
          <p:cNvSpPr>
            <a:spLocks noGrp="1"/>
          </p:cNvSpPr>
          <p:nvPr>
            <p:ph type="title"/>
          </p:nvPr>
        </p:nvSpPr>
        <p:spPr>
          <a:xfrm>
            <a:off x="457200" y="253536"/>
            <a:ext cx="8229600" cy="2032456"/>
          </a:xfrm>
        </p:spPr>
        <p:txBody>
          <a:bodyPr>
            <a:normAutofit/>
          </a:bodyPr>
          <a:lstStyle/>
          <a:p>
            <a:r>
              <a:rPr lang="tr-TR" dirty="0" smtClean="0">
                <a:solidFill>
                  <a:schemeClr val="accent2">
                    <a:lumMod val="75000"/>
                  </a:schemeClr>
                </a:solidFill>
                <a:latin typeface="Harlow Solid Italic" pitchFamily="82" charset="0"/>
              </a:rPr>
              <a:t>BENİ DİNLEDİĞİNİZ İÇİN ÇOK TEŞEKKÜR EDERİMM</a:t>
            </a:r>
            <a:r>
              <a:rPr lang="tr-TR" dirty="0" smtClean="0">
                <a:solidFill>
                  <a:srgbClr val="0070C0"/>
                </a:solidFill>
              </a:rPr>
              <a:t>.</a:t>
            </a:r>
            <a:endParaRPr lang="tr-TR" dirty="0">
              <a:solidFill>
                <a:srgbClr val="0070C0"/>
              </a:solidFill>
            </a:endParaRPr>
          </a:p>
        </p:txBody>
      </p:sp>
    </p:spTree>
  </p:cSld>
  <p:clrMapOvr>
    <a:masterClrMapping/>
  </p:clrMapOvr>
  <p:transition spd="slow">
    <p:wheel spokes="8"/>
    <p:sndAc>
      <p:stSnd>
        <p:snd r:embed="rId3"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1936 ve 1952 yıllarında Olimpiyatlarda gösteri amacı ile yer bulan hentbol, 1972 yılında resmi olarak Olimpiyat sporu halini almıştır. 1946’da kurulan Uluslararası Hentbol Federasyonu da bu sporun gelişmesini ve yayılmasını sağlamıştır.</a:t>
            </a:r>
          </a:p>
          <a:p>
            <a:r>
              <a:rPr lang="tr-TR" dirty="0" smtClean="0"/>
              <a:t>Günümüzde 150 ülkede oynanan hentbol 8 milyona yakın lisanslı oyuncusu ile dünya çapında oynanmaktadır.</a:t>
            </a:r>
          </a:p>
          <a:p>
            <a:endParaRPr lang="tr-TR" dirty="0"/>
          </a:p>
        </p:txBody>
      </p:sp>
      <p:sp>
        <p:nvSpPr>
          <p:cNvPr id="2" name="1 Başlık"/>
          <p:cNvSpPr>
            <a:spLocks noGrp="1"/>
          </p:cNvSpPr>
          <p:nvPr>
            <p:ph type="title"/>
          </p:nvPr>
        </p:nvSpPr>
        <p:spPr/>
        <p:txBody>
          <a:bodyPr/>
          <a:lstStyle/>
          <a:p>
            <a:r>
              <a:rPr lang="tr-TR" dirty="0" smtClean="0">
                <a:solidFill>
                  <a:srgbClr val="FF0000"/>
                </a:solidFill>
                <a:latin typeface="Harlow Solid Italic" pitchFamily="82" charset="0"/>
              </a:rPr>
              <a:t>HENTBOL UN TARİHİ</a:t>
            </a:r>
            <a:endParaRPr lang="tr-TR"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solidFill>
                  <a:srgbClr val="FF0000"/>
                </a:solidFill>
              </a:rPr>
              <a:t>Hentbol</a:t>
            </a:r>
            <a:r>
              <a:rPr lang="tr-TR" dirty="0" smtClean="0"/>
              <a:t> Bir takımın 6’sı saha, 1’i kalede olmak üzere 7’şer oyuncu ile iki takım halinde oynadığı bir spor oyunudur. Maç içinde sınırsız oyuncu değişiklik yapılabilir. İlk yıllarında büyük stadyumlarda 11 kişilik takımlar halinde oynanan hentbol, 1950’lerden sonra bir salon sporu olmuş ve açık alan hentbolu giderek popülaritesini yitirerek kaybolmuştur.</a:t>
            </a:r>
            <a:endParaRPr lang="tr-TR" dirty="0"/>
          </a:p>
        </p:txBody>
      </p:sp>
      <p:sp>
        <p:nvSpPr>
          <p:cNvPr id="2" name="1 Başlık"/>
          <p:cNvSpPr>
            <a:spLocks noGrp="1"/>
          </p:cNvSpPr>
          <p:nvPr>
            <p:ph type="title"/>
          </p:nvPr>
        </p:nvSpPr>
        <p:spPr/>
        <p:txBody>
          <a:bodyPr>
            <a:noAutofit/>
          </a:bodyPr>
          <a:lstStyle/>
          <a:p>
            <a:r>
              <a:rPr lang="tr-TR" sz="3600" dirty="0" smtClean="0">
                <a:solidFill>
                  <a:srgbClr val="0070C0"/>
                </a:solidFill>
                <a:latin typeface="Harlow Solid Italic" pitchFamily="82" charset="0"/>
              </a:rPr>
              <a:t>HENTBOL  NASIL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Günümüzde Hentbol, özellikle Avrupa kıtasında büyük ilgi çekmektedir. İspanya’da ASO BAL Liga, Almanya’da </a:t>
            </a:r>
            <a:r>
              <a:rPr lang="tr-TR" dirty="0" err="1" smtClean="0"/>
              <a:t>Handball</a:t>
            </a:r>
            <a:r>
              <a:rPr lang="tr-TR" dirty="0" smtClean="0"/>
              <a:t> </a:t>
            </a:r>
            <a:r>
              <a:rPr lang="tr-TR" dirty="0" err="1" smtClean="0"/>
              <a:t>Bundesliga</a:t>
            </a:r>
            <a:r>
              <a:rPr lang="tr-TR" dirty="0" smtClean="0"/>
              <a:t>, İsveç’te </a:t>
            </a:r>
            <a:r>
              <a:rPr lang="tr-TR" dirty="0" err="1" smtClean="0"/>
              <a:t>Handbol</a:t>
            </a:r>
            <a:r>
              <a:rPr lang="tr-TR" dirty="0" smtClean="0"/>
              <a:t> </a:t>
            </a:r>
            <a:r>
              <a:rPr lang="tr-TR" dirty="0" err="1" smtClean="0"/>
              <a:t>ElitSerien</a:t>
            </a:r>
            <a:r>
              <a:rPr lang="tr-TR" dirty="0" smtClean="0"/>
              <a:t>, Danimarka’da TDC </a:t>
            </a:r>
            <a:r>
              <a:rPr lang="tr-TR" dirty="0" err="1" smtClean="0"/>
              <a:t>Ligaen</a:t>
            </a:r>
            <a:r>
              <a:rPr lang="tr-TR" dirty="0" smtClean="0"/>
              <a:t> sporun en üst düzeyde oynandığı yerel ligler olarak nitelendirilmektedir.</a:t>
            </a:r>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428736"/>
            <a:ext cx="8229600" cy="5072098"/>
          </a:xfrm>
        </p:spPr>
        <p:txBody>
          <a:bodyPr>
            <a:normAutofit lnSpcReduction="10000"/>
          </a:bodyPr>
          <a:lstStyle/>
          <a:p>
            <a:pPr fontAlgn="b"/>
            <a:r>
              <a:rPr lang="tr-TR" dirty="0" smtClean="0"/>
              <a:t>Modern hentbolda dünya ve olimpiyat şampiyonluğunu Avrupa Kıtası dışına çıkarabilen tek takım Kore olmuştur. Hem erkeklerde, hem de bayanlarda Asya kıtasının en iyisi olan Koreliler, Avrupa’nın devleri İsveç, Almanya, İspanya, Rusya, Danimarka, Norveç ve Fransa’ya kafa tutma başarısı göstermiştir.</a:t>
            </a:r>
          </a:p>
          <a:p>
            <a:pPr fontAlgn="b"/>
            <a:r>
              <a:rPr lang="tr-TR" dirty="0" smtClean="0"/>
              <a:t>Afrika’da futboldan sonra en çok ilgi çeken ikinci takım sporu olan hentbol, son yıllarda Kara Kıta’da büyük atılım yapmıştır. Mısır’da 1999’da düzenlenen Dünya Erkekler Hentbol Şampiyonası’nda ev sahibi ülke 4.olurken, 2005’te de Tunus kendi ülkesindeki şampiyonada ilk dörde girme başarısı göstermiştir.</a:t>
            </a:r>
          </a:p>
          <a:p>
            <a:endParaRPr lang="tr-TR" dirty="0"/>
          </a:p>
        </p:txBody>
      </p:sp>
      <p:sp>
        <p:nvSpPr>
          <p:cNvPr id="2" name="1 Başlık"/>
          <p:cNvSpPr>
            <a:spLocks noGrp="1"/>
          </p:cNvSpPr>
          <p:nvPr>
            <p:ph type="title"/>
          </p:nvPr>
        </p:nvSpPr>
        <p:spPr>
          <a:xfrm>
            <a:off x="428596" y="285728"/>
            <a:ext cx="8229600" cy="818010"/>
          </a:xfrm>
        </p:spPr>
        <p:txBody>
          <a:bodyPr>
            <a:normAutofit/>
          </a:bodyPr>
          <a:lstStyle/>
          <a:p>
            <a:r>
              <a:rPr lang="tr-TR" sz="3600" dirty="0" smtClean="0">
                <a:solidFill>
                  <a:srgbClr val="0070C0"/>
                </a:solidFill>
                <a:latin typeface="Harlow Solid Italic" pitchFamily="82" charset="0"/>
              </a:rPr>
              <a:t>HENTBOL   NASIL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fontAlgn="b"/>
            <a:r>
              <a:rPr lang="tr-TR" b="1" dirty="0" smtClean="0">
                <a:solidFill>
                  <a:srgbClr val="C00000"/>
                </a:solidFill>
              </a:rPr>
              <a:t>Saha içi dağılım Pozisyonlar</a:t>
            </a:r>
            <a:endParaRPr lang="tr-TR" dirty="0" smtClean="0">
              <a:solidFill>
                <a:srgbClr val="C00000"/>
              </a:solidFill>
            </a:endParaRPr>
          </a:p>
          <a:p>
            <a:pPr fontAlgn="b"/>
            <a:r>
              <a:rPr lang="tr-TR" dirty="0" smtClean="0"/>
              <a:t>* Kaleci</a:t>
            </a:r>
            <a:br>
              <a:rPr lang="tr-TR" dirty="0" smtClean="0"/>
            </a:br>
            <a:r>
              <a:rPr lang="tr-TR" dirty="0" smtClean="0"/>
              <a:t>* Sağ oyun kurucu</a:t>
            </a:r>
            <a:br>
              <a:rPr lang="tr-TR" dirty="0" smtClean="0"/>
            </a:br>
            <a:r>
              <a:rPr lang="tr-TR" dirty="0" smtClean="0"/>
              <a:t>* Sol oyun kurucu</a:t>
            </a:r>
            <a:br>
              <a:rPr lang="tr-TR" dirty="0" smtClean="0"/>
            </a:br>
            <a:r>
              <a:rPr lang="tr-TR" dirty="0" smtClean="0"/>
              <a:t>* Orta Oyun kurucu</a:t>
            </a:r>
            <a:br>
              <a:rPr lang="tr-TR" dirty="0" smtClean="0"/>
            </a:br>
            <a:r>
              <a:rPr lang="tr-TR" dirty="0" smtClean="0"/>
              <a:t>* Sağ kanat oyuncusu</a:t>
            </a:r>
            <a:br>
              <a:rPr lang="tr-TR" dirty="0" smtClean="0"/>
            </a:br>
            <a:r>
              <a:rPr lang="tr-TR" dirty="0" smtClean="0"/>
              <a:t>* Sol kanat oyuncusu</a:t>
            </a:r>
            <a:br>
              <a:rPr lang="tr-TR" dirty="0" smtClean="0"/>
            </a:br>
            <a:r>
              <a:rPr lang="tr-TR" dirty="0" smtClean="0"/>
              <a:t>* Pivot</a:t>
            </a:r>
          </a:p>
          <a:p>
            <a:endParaRPr lang="tr-TR" dirty="0"/>
          </a:p>
        </p:txBody>
      </p:sp>
      <p:sp>
        <p:nvSpPr>
          <p:cNvPr id="2" name="1 Başlık"/>
          <p:cNvSpPr>
            <a:spLocks noGrp="1"/>
          </p:cNvSpPr>
          <p:nvPr>
            <p:ph type="title"/>
          </p:nvPr>
        </p:nvSpPr>
        <p:spPr/>
        <p:txBody>
          <a:bodyPr>
            <a:normAutofit/>
          </a:bodyPr>
          <a:lstStyle/>
          <a:p>
            <a:r>
              <a:rPr lang="tr-TR" sz="3600" dirty="0" smtClean="0">
                <a:solidFill>
                  <a:srgbClr val="0070C0"/>
                </a:solidFill>
                <a:latin typeface="Harlow Solid Italic" pitchFamily="82" charset="0"/>
              </a:rPr>
              <a:t>HENTBOL  NASIL  OYNANIR</a:t>
            </a:r>
            <a:endParaRPr lang="tr-TR" sz="3600" dirty="0">
              <a:solidFill>
                <a:srgbClr val="0070C0"/>
              </a:solidFill>
              <a:latin typeface="Harlow Solid Italic" pitchFamily="82" charset="0"/>
            </a:endParaRPr>
          </a:p>
        </p:txBody>
      </p:sp>
    </p:spTree>
  </p:cSld>
  <p:clrMapOvr>
    <a:masterClrMapping/>
  </p:clrMapOvr>
  <p:transition spd="slow">
    <p:wheel spokes="8"/>
    <p:sndAc>
      <p:stSnd>
        <p:snd r:embed="rId2" name="camera.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120</TotalTime>
  <Words>1224</Words>
  <PresentationFormat>Ekran Gösterisi (4:3)</PresentationFormat>
  <Paragraphs>96</Paragraphs>
  <Slides>31</Slides>
  <Notes>1</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Kağıt</vt:lpstr>
      <vt:lpstr>HENTBOL NASIL OYNANIR ,KURALLRI VE   TARİHCESİ</vt:lpstr>
      <vt:lpstr>HENTBOL UN TARİHİ</vt:lpstr>
      <vt:lpstr>HENTBOL UN TARİHİ</vt:lpstr>
      <vt:lpstr>Slayt 4</vt:lpstr>
      <vt:lpstr>HENTBOL UN TARİHİ</vt:lpstr>
      <vt:lpstr>HENTBOL  NASIL  OYNANIR</vt:lpstr>
      <vt:lpstr>HENTBOL  NASIL  OYNANIR</vt:lpstr>
      <vt:lpstr>HENTBOL   NASIL  OYNANIR</vt:lpstr>
      <vt:lpstr>HENTBOL  NASIL  OYNANIR</vt:lpstr>
      <vt:lpstr>HENTBOL NASIL OYNANIR</vt:lpstr>
      <vt:lpstr>HENTBOL  NASIL  OYNANIR</vt:lpstr>
      <vt:lpstr>HENTBOL  NASIL  OYNANIR</vt:lpstr>
      <vt:lpstr>HENTBOL  NASIL  OYNANIR</vt:lpstr>
      <vt:lpstr>HENTBOL NESIL OYNANIR</vt:lpstr>
      <vt:lpstr>HENTBOL   NASIL    OYNANIR</vt:lpstr>
      <vt:lpstr>HENTBOL    NASIL  OYNANIR</vt:lpstr>
      <vt:lpstr>HENTBOL  UN   KURALLARI</vt:lpstr>
      <vt:lpstr>HENTBOL UN   KURALLARI   </vt:lpstr>
      <vt:lpstr>HENTBOL UN KURALLARI</vt:lpstr>
      <vt:lpstr>HENTBOL UN KURALLARI</vt:lpstr>
      <vt:lpstr>HENTBOL UN KURALLARI</vt:lpstr>
      <vt:lpstr>HENTBOL UN KURALLARI</vt:lpstr>
      <vt:lpstr>HENTBOL UN KURALLARI</vt:lpstr>
      <vt:lpstr>HENTBOL  UN TERİMLERİ</vt:lpstr>
      <vt:lpstr>HENTBOL   UN TERİMLERİ</vt:lpstr>
      <vt:lpstr>HENTBOL UN  BECERİLERİ </vt:lpstr>
      <vt:lpstr>HENTBOL UN TAKTİKLERİ</vt:lpstr>
      <vt:lpstr>HENTBOL UN KURALLARI</vt:lpstr>
      <vt:lpstr>HENTBOLUN OYUN ALANI</vt:lpstr>
      <vt:lpstr>HENTBOL   UN OYUN ALANI</vt:lpstr>
      <vt:lpstr>BENİ DİNLEDİĞİNİZ İÇİN ÇOK TEŞEKKÜR EDERİMM.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2017-12-26T16:00:18Z</dcterms:created>
  <dcterms:modified xsi:type="dcterms:W3CDTF">2018-01-01T11:00:32Z</dcterms:modified>
  <cp:category>www.sorubak.com</cp:category>
</cp:coreProperties>
</file>