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5" r:id="rId7"/>
    <p:sldId id="264" r:id="rId8"/>
    <p:sldId id="263" r:id="rId9"/>
    <p:sldId id="266" r:id="rId10"/>
    <p:sldId id="262" r:id="rId11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2" d="100"/>
          <a:sy n="72" d="100"/>
        </p:scale>
        <p:origin x="-2034" y="-9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8B41AE-6CA4-41D4-AD3D-6096E766A6F4}" type="datetimeFigureOut">
              <a:rPr lang="tr-TR" smtClean="0"/>
              <a:pPr/>
              <a:t>28/01/2018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43CB0B-BA2F-4AD0-BAD6-7DDC2AFA1C2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685967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43CB0B-BA2F-4AD0-BAD6-7DDC2AFA1C29}" type="slidenum">
              <a:rPr lang="tr-TR" smtClean="0"/>
              <a:pPr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241265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CB72C-E8AA-40A9-BF85-37051D5787F0}" type="datetimeFigureOut">
              <a:rPr lang="tr-TR" smtClean="0"/>
              <a:pPr/>
              <a:t>28/01/2018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A0739-4101-47D2-B238-E85DBC70D5C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03218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CB72C-E8AA-40A9-BF85-37051D5787F0}" type="datetimeFigureOut">
              <a:rPr lang="tr-TR" smtClean="0"/>
              <a:pPr/>
              <a:t>28/01/2018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A0739-4101-47D2-B238-E85DBC70D5C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19173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CB72C-E8AA-40A9-BF85-37051D5787F0}" type="datetimeFigureOut">
              <a:rPr lang="tr-TR" smtClean="0"/>
              <a:pPr/>
              <a:t>28/01/2018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A0739-4101-47D2-B238-E85DBC70D5C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24624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CB72C-E8AA-40A9-BF85-37051D5787F0}" type="datetimeFigureOut">
              <a:rPr lang="tr-TR" smtClean="0"/>
              <a:pPr/>
              <a:t>28/01/2018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A0739-4101-47D2-B238-E85DBC70D5C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90049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CB72C-E8AA-40A9-BF85-37051D5787F0}" type="datetimeFigureOut">
              <a:rPr lang="tr-TR" smtClean="0"/>
              <a:pPr/>
              <a:t>28/01/2018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A0739-4101-47D2-B238-E85DBC70D5C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344908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CB72C-E8AA-40A9-BF85-37051D5787F0}" type="datetimeFigureOut">
              <a:rPr lang="tr-TR" smtClean="0"/>
              <a:pPr/>
              <a:t>28/01/2018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A0739-4101-47D2-B238-E85DBC70D5C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40471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CB72C-E8AA-40A9-BF85-37051D5787F0}" type="datetimeFigureOut">
              <a:rPr lang="tr-TR" smtClean="0"/>
              <a:pPr/>
              <a:t>28/01/2018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A0739-4101-47D2-B238-E85DBC70D5C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314062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CB72C-E8AA-40A9-BF85-37051D5787F0}" type="datetimeFigureOut">
              <a:rPr lang="tr-TR" smtClean="0"/>
              <a:pPr/>
              <a:t>28/01/2018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A0739-4101-47D2-B238-E85DBC70D5C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6445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CB72C-E8AA-40A9-BF85-37051D5787F0}" type="datetimeFigureOut">
              <a:rPr lang="tr-TR" smtClean="0"/>
              <a:pPr/>
              <a:t>28/01/2018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A0739-4101-47D2-B238-E85DBC70D5C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2570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CB72C-E8AA-40A9-BF85-37051D5787F0}" type="datetimeFigureOut">
              <a:rPr lang="tr-TR" smtClean="0"/>
              <a:pPr/>
              <a:t>28/01/2018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A0739-4101-47D2-B238-E85DBC70D5C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95557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CB72C-E8AA-40A9-BF85-37051D5787F0}" type="datetimeFigureOut">
              <a:rPr lang="tr-TR" smtClean="0"/>
              <a:pPr/>
              <a:t>28/01/2018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A0739-4101-47D2-B238-E85DBC70D5C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623452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5CB72C-E8AA-40A9-BF85-37051D5787F0}" type="datetimeFigureOut">
              <a:rPr lang="tr-TR" smtClean="0"/>
              <a:pPr/>
              <a:t>28/01/2018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9A0739-4101-47D2-B238-E85DBC70D5C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22326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12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layt arka planları eğitim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944942"/>
            <a:ext cx="12192000" cy="2387600"/>
          </a:xfrm>
        </p:spPr>
        <p:txBody>
          <a:bodyPr>
            <a:normAutofit/>
          </a:bodyPr>
          <a:lstStyle/>
          <a:p>
            <a:r>
              <a:rPr lang="tr-TR" sz="3400" dirty="0" smtClean="0"/>
              <a:t>6.SINIF SOSYAL BİLGİLER- 1.ÜNİTE SOSYAL BİLGİLER ÖĞRENİYORUM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sz="7200" b="1" dirty="0" smtClean="0"/>
              <a:t>HAK VE SORUMLULUKLARIMIZ</a:t>
            </a:r>
            <a:endParaRPr lang="tr-TR" sz="7200" b="1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449603"/>
            <a:ext cx="9144000" cy="1655762"/>
          </a:xfrm>
        </p:spPr>
        <p:txBody>
          <a:bodyPr/>
          <a:lstStyle/>
          <a:p>
            <a:r>
              <a:rPr lang="tr-TR" dirty="0" smtClean="0"/>
              <a:t>HAZIRLAYAN: BUSE ARSLAN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068888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İlgili resi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2565780"/>
            <a:ext cx="12192000" cy="1146412"/>
          </a:xfrm>
        </p:spPr>
        <p:txBody>
          <a:bodyPr>
            <a:noAutofit/>
          </a:bodyPr>
          <a:lstStyle/>
          <a:p>
            <a:r>
              <a:rPr lang="tr-TR" sz="88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HAZIRLAYAN: BUSE ARSLAN</a:t>
            </a:r>
            <a:endParaRPr lang="tr-TR" sz="8800" b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146412"/>
            <a:ext cx="12192000" cy="5711588"/>
          </a:xfrm>
        </p:spPr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049290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146412"/>
          </a:xfrm>
        </p:spPr>
        <p:txBody>
          <a:bodyPr>
            <a:normAutofit/>
          </a:bodyPr>
          <a:lstStyle/>
          <a:p>
            <a:r>
              <a:rPr lang="tr-TR" b="1" dirty="0" smtClean="0">
                <a:solidFill>
                  <a:srgbClr val="C00000"/>
                </a:solidFill>
              </a:rPr>
              <a:t>BAŞLIKLAR</a:t>
            </a:r>
            <a:endParaRPr lang="tr-TR" b="1" dirty="0">
              <a:solidFill>
                <a:srgbClr val="C000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419367"/>
            <a:ext cx="12192000" cy="5711588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4400" dirty="0" smtClean="0"/>
              <a:t>Hak Nedir?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4400" dirty="0" smtClean="0"/>
              <a:t>Hak Örnekleri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4400" dirty="0" smtClean="0"/>
              <a:t>Temel Hak ve Özgürlüklerimiz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4400" dirty="0" smtClean="0"/>
              <a:t>Sorumluluk Nedir?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4400" dirty="0" smtClean="0"/>
              <a:t>Sorumluluk Örnekleri</a:t>
            </a:r>
            <a:endParaRPr lang="tr-TR" sz="4400" dirty="0"/>
          </a:p>
        </p:txBody>
      </p:sp>
    </p:spTree>
    <p:extLst>
      <p:ext uri="{BB962C8B-B14F-4D97-AF65-F5344CB8AC3E}">
        <p14:creationId xmlns:p14="http://schemas.microsoft.com/office/powerpoint/2010/main" xmlns="" val="2857003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146412"/>
          </a:xfrm>
        </p:spPr>
        <p:txBody>
          <a:bodyPr>
            <a:normAutofit/>
          </a:bodyPr>
          <a:lstStyle/>
          <a:p>
            <a:pPr algn="l"/>
            <a:r>
              <a:rPr lang="tr-TR" b="1" dirty="0" smtClean="0">
                <a:solidFill>
                  <a:srgbClr val="C00000"/>
                </a:solidFill>
              </a:rPr>
              <a:t>Hak:</a:t>
            </a:r>
            <a:endParaRPr lang="tr-TR" b="1" dirty="0">
              <a:solidFill>
                <a:srgbClr val="C000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187355"/>
            <a:ext cx="12192000" cy="5711588"/>
          </a:xfrm>
        </p:spPr>
        <p:txBody>
          <a:bodyPr>
            <a:normAutofit/>
          </a:bodyPr>
          <a:lstStyle/>
          <a:p>
            <a:pPr algn="l"/>
            <a:r>
              <a:rPr lang="tr-TR" sz="3600" dirty="0" smtClean="0"/>
              <a:t>	Bir varlığın resmi ve hukuki olarak yasaklanmamış olan şeyleri özgürce yapabilmesi, sahip olmasıdır.</a:t>
            </a:r>
            <a:endParaRPr lang="tr-TR" sz="3600" dirty="0"/>
          </a:p>
        </p:txBody>
      </p:sp>
      <p:pic>
        <p:nvPicPr>
          <p:cNvPr id="9218" name="Picture 2" descr="HAK nedir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6517" y="2552131"/>
            <a:ext cx="11758922" cy="4134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26110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146412"/>
          </a:xfrm>
        </p:spPr>
        <p:txBody>
          <a:bodyPr>
            <a:normAutofit/>
          </a:bodyPr>
          <a:lstStyle/>
          <a:p>
            <a:pPr algn="l"/>
            <a:r>
              <a:rPr lang="tr-TR" b="1" dirty="0" smtClean="0">
                <a:solidFill>
                  <a:srgbClr val="C00000"/>
                </a:solidFill>
              </a:rPr>
              <a:t>Örnek: </a:t>
            </a:r>
            <a:r>
              <a:rPr lang="tr-TR" dirty="0" smtClean="0"/>
              <a:t>olumlu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282890"/>
            <a:ext cx="12192000" cy="5711588"/>
          </a:xfrm>
        </p:spPr>
        <p:txBody>
          <a:bodyPr>
            <a:normAutofit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3400" dirty="0" smtClean="0"/>
              <a:t>Ayşe’nin aldığı ürün bozuk çıktığında, Ayşe’nin o ürünü mağazada değiştirme imkanı vardır. Ancak değiştirmezlerse Ayşe’nin </a:t>
            </a:r>
            <a:r>
              <a:rPr lang="tr-TR" sz="3400" b="1" dirty="0" smtClean="0"/>
              <a:t>Tüketici Hakları Derneği</a:t>
            </a:r>
            <a:r>
              <a:rPr lang="tr-TR" sz="3400" dirty="0" smtClean="0"/>
              <a:t>’ne başvurma hakkı vardır.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3400" dirty="0" smtClean="0"/>
              <a:t>Okulunuzda güvenli eğitim yoksa bunu ilk olarak ailenize daha sonra okul müdürlüğüne söyleme hakkınız vardır. Ancak bu işler ‘‘</a:t>
            </a:r>
            <a:r>
              <a:rPr lang="tr-TR" sz="3400" b="1" dirty="0" smtClean="0"/>
              <a:t>dilekçe</a:t>
            </a:r>
            <a:r>
              <a:rPr lang="tr-TR" sz="3400" dirty="0" smtClean="0"/>
              <a:t>’’ kullanılarak yapılır.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3400" dirty="0" smtClean="0"/>
              <a:t>Devlete ait bir arka gitme hakkınız vardır.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3400" dirty="0" smtClean="0"/>
              <a:t>Okula gitme hakkınız vardır.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3400" dirty="0" smtClean="0"/>
              <a:t>Seçimlerde oy verme hakkı vardır.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3400" b="1" dirty="0" smtClean="0"/>
              <a:t>Anayasa</a:t>
            </a:r>
            <a:r>
              <a:rPr lang="tr-TR" sz="3400" dirty="0" smtClean="0"/>
              <a:t>daki kuralların dışına çıkan herkesi şikayet etme hakkı vardır.</a:t>
            </a:r>
          </a:p>
          <a:p>
            <a:pPr algn="l"/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xmlns="" val="2027929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146412"/>
          </a:xfrm>
        </p:spPr>
        <p:txBody>
          <a:bodyPr>
            <a:normAutofit/>
          </a:bodyPr>
          <a:lstStyle/>
          <a:p>
            <a:pPr algn="l"/>
            <a:r>
              <a:rPr lang="tr-TR" b="1" dirty="0" smtClean="0">
                <a:solidFill>
                  <a:srgbClr val="C00000"/>
                </a:solidFill>
              </a:rPr>
              <a:t>Örnek:</a:t>
            </a:r>
            <a:r>
              <a:rPr lang="tr-TR" dirty="0" smtClean="0"/>
              <a:t> olumsuz</a:t>
            </a:r>
            <a:endParaRPr lang="tr-TR" b="1" dirty="0">
              <a:solidFill>
                <a:srgbClr val="C000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146412"/>
            <a:ext cx="12192000" cy="5711588"/>
          </a:xfrm>
        </p:spPr>
        <p:txBody>
          <a:bodyPr>
            <a:norm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400" dirty="0" smtClean="0"/>
              <a:t>Çimlere basmanın yasak olduğu bir yerde çimlere basamayız.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400" dirty="0" smtClean="0"/>
              <a:t>Ateş yapmanın yasak oluğu yerlerde, (piknik vs.) ateş yakamayız.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400" dirty="0" smtClean="0"/>
              <a:t>Seçimsiz yerde başkanlık yapamazsınız.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400" dirty="0" smtClean="0"/>
              <a:t>Bir bilim insanın hipotezini, sanki kendimiz bulmuş gibi öne süremeyiz. Telif haklarını çiğnemiş oluruz.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400" dirty="0" smtClean="0"/>
              <a:t>Hiçbir kimseye zarar veremezsiniz.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400" dirty="0" smtClean="0"/>
              <a:t>Hırsızlık yapamazsınız.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400" dirty="0" smtClean="0"/>
              <a:t>İmzalanmış bir sözleşmeyi, imzalamamış gibi davranamazsınız.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400" dirty="0" smtClean="0">
                <a:solidFill>
                  <a:srgbClr val="7030A0"/>
                </a:solidFill>
              </a:rPr>
              <a:t>Kendi sorunlarımıza çözüm ararken başkalarının haklarına da saygı duymalıyız.</a:t>
            </a:r>
            <a:endParaRPr lang="tr-TR" sz="34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2364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146412"/>
          </a:xfrm>
        </p:spPr>
        <p:txBody>
          <a:bodyPr>
            <a:normAutofit/>
          </a:bodyPr>
          <a:lstStyle/>
          <a:p>
            <a:r>
              <a:rPr lang="tr-TR" b="1" dirty="0" smtClean="0">
                <a:solidFill>
                  <a:srgbClr val="C00000"/>
                </a:solidFill>
              </a:rPr>
              <a:t>Temel Hak ve Özgürlüklerimiz</a:t>
            </a:r>
            <a:endParaRPr lang="tr-TR" b="1" dirty="0">
              <a:solidFill>
                <a:srgbClr val="C000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146412"/>
            <a:ext cx="12192000" cy="5711588"/>
          </a:xfrm>
        </p:spPr>
        <p:txBody>
          <a:bodyPr>
            <a:norm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Yaşama Hakkı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tr-TR" sz="3200" dirty="0"/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tr-TR" sz="3200" dirty="0" smtClean="0"/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tr-TR" sz="3200" dirty="0" smtClean="0"/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tr-TR" sz="3200" dirty="0" smtClean="0"/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tr-TR" sz="3200" dirty="0" smtClean="0"/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tr-TR" sz="3200" dirty="0" smtClean="0"/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tr-TR" sz="3200" dirty="0" smtClean="0"/>
          </a:p>
          <a:p>
            <a:pPr algn="l"/>
            <a:endParaRPr lang="tr-TR" sz="3200" dirty="0" smtClean="0"/>
          </a:p>
        </p:txBody>
      </p:sp>
      <p:pic>
        <p:nvPicPr>
          <p:cNvPr id="2052" name="Picture 4" descr="düşünce ve ifade özgürlüğü hakki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33732" y="1277188"/>
            <a:ext cx="5374137" cy="5355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inanç ve vicdan özgürlüğü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8163" y="1277188"/>
            <a:ext cx="5374137" cy="524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seçme ve seçilme özgürlüğü ile ilgili görsel sonuc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30290" y="1290125"/>
            <a:ext cx="5374137" cy="5387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İlgili resi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06507" y="1271319"/>
            <a:ext cx="5374137" cy="5387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özel yaşam gizliliği ile ilgili görsel sonucu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62519" y="1258515"/>
            <a:ext cx="5374138" cy="5372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tüketici hakları ile ilgili görsel sonucu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296" t="-566" r="59440" b="15428"/>
          <a:stretch/>
        </p:blipFill>
        <p:spPr bwMode="auto">
          <a:xfrm>
            <a:off x="5550597" y="1238632"/>
            <a:ext cx="5510614" cy="5420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mülkiyet hakları ile ilgili görsel sonucu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53828" y="1261119"/>
            <a:ext cx="5510613" cy="5345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İlgili resim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53899" y="1271679"/>
            <a:ext cx="5510614" cy="5424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0" y="1598829"/>
            <a:ext cx="30980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3200" dirty="0" smtClean="0"/>
              <a:t>Eğitim Hakkı</a:t>
            </a:r>
            <a:endParaRPr lang="tr-TR" sz="32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-1" y="2156309"/>
            <a:ext cx="32345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3200" dirty="0"/>
              <a:t>Dilekçe Hakkı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-3" y="2713789"/>
            <a:ext cx="4462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3200" dirty="0"/>
              <a:t>Mülkiyet Hakkı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0" y="3298564"/>
            <a:ext cx="33869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3200" dirty="0"/>
              <a:t>Tüketici Hakları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-3" y="3931319"/>
            <a:ext cx="3994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3200" dirty="0"/>
              <a:t>Özel Yaşam Gizliliği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-1" y="4516094"/>
            <a:ext cx="48313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3200" dirty="0"/>
              <a:t>Konut Dokunulmazlığı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0" y="5102271"/>
            <a:ext cx="46220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3200" dirty="0"/>
              <a:t>Seçme ve Seçilme Hakkı</a:t>
            </a:r>
          </a:p>
        </p:txBody>
      </p:sp>
      <p:sp>
        <p:nvSpPr>
          <p:cNvPr id="11" name="Metin kutusu 10"/>
          <p:cNvSpPr txBox="1"/>
          <p:nvPr/>
        </p:nvSpPr>
        <p:spPr>
          <a:xfrm>
            <a:off x="6824" y="5079395"/>
            <a:ext cx="60914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endParaRPr lang="tr-TR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tr-TR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10713" y="6241615"/>
            <a:ext cx="62779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tr-TR" sz="3200" dirty="0"/>
              <a:t>Düşünce ve ifade özgürlüğü</a:t>
            </a:r>
          </a:p>
        </p:txBody>
      </p:sp>
      <p:pic>
        <p:nvPicPr>
          <p:cNvPr id="2068" name="Picture 20" descr="eğitim hakkı ile ilgili görsel sonucu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38268" y="1240630"/>
            <a:ext cx="5510614" cy="5523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İlgili resim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999"/>
          <a:stretch/>
        </p:blipFill>
        <p:spPr bwMode="auto">
          <a:xfrm>
            <a:off x="5513020" y="1244422"/>
            <a:ext cx="5543642" cy="5537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Metin kutusu 12"/>
          <p:cNvSpPr txBox="1"/>
          <p:nvPr/>
        </p:nvSpPr>
        <p:spPr>
          <a:xfrm>
            <a:off x="16066" y="5672217"/>
            <a:ext cx="560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3200" dirty="0" smtClean="0"/>
              <a:t>İnanç ve Vicdan Özgürlüğü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xmlns="" val="2877191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1" dur="200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1" dur="20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1" dur="2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51" dur="2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1" dur="2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71" dur="2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81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1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01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  <p:bldP spid="5" grpId="0"/>
      <p:bldP spid="6" grpId="0"/>
      <p:bldP spid="7" grpId="0"/>
      <p:bldP spid="8" grpId="0"/>
      <p:bldP spid="9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146412"/>
          </a:xfrm>
        </p:spPr>
        <p:txBody>
          <a:bodyPr>
            <a:normAutofit/>
          </a:bodyPr>
          <a:lstStyle/>
          <a:p>
            <a:pPr algn="l"/>
            <a:r>
              <a:rPr lang="tr-TR" b="1" dirty="0" smtClean="0">
                <a:solidFill>
                  <a:srgbClr val="C00000"/>
                </a:solidFill>
              </a:rPr>
              <a:t>Sorumluluk:</a:t>
            </a:r>
            <a:endParaRPr lang="tr-TR" b="1" dirty="0">
              <a:solidFill>
                <a:srgbClr val="C000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146412"/>
            <a:ext cx="12192000" cy="5711588"/>
          </a:xfrm>
        </p:spPr>
        <p:txBody>
          <a:bodyPr>
            <a:normAutofit/>
          </a:bodyPr>
          <a:lstStyle/>
          <a:p>
            <a:pPr algn="l"/>
            <a:r>
              <a:rPr lang="tr-TR" sz="3600" dirty="0" smtClean="0"/>
              <a:t>	Bir kimsenin yapmak zamanında zorunda olduğu hal ve davranışlardır.</a:t>
            </a:r>
            <a:endParaRPr lang="tr-TR" sz="3600" dirty="0"/>
          </a:p>
        </p:txBody>
      </p:sp>
      <p:pic>
        <p:nvPicPr>
          <p:cNvPr id="3074" name="Picture 2" descr="sorumluluk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868" y="2442948"/>
            <a:ext cx="11677035" cy="4213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6556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146412"/>
          </a:xfrm>
        </p:spPr>
        <p:txBody>
          <a:bodyPr>
            <a:normAutofit/>
          </a:bodyPr>
          <a:lstStyle/>
          <a:p>
            <a:pPr algn="l"/>
            <a:r>
              <a:rPr lang="tr-TR" b="1" dirty="0" smtClean="0">
                <a:solidFill>
                  <a:srgbClr val="C00000"/>
                </a:solidFill>
              </a:rPr>
              <a:t>Örnek: </a:t>
            </a:r>
            <a:r>
              <a:rPr lang="tr-TR" dirty="0" smtClean="0"/>
              <a:t>olumlu</a:t>
            </a:r>
            <a:endParaRPr lang="tr-TR" b="1" dirty="0">
              <a:solidFill>
                <a:srgbClr val="C000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146412"/>
            <a:ext cx="12192000" cy="5711588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Ödevlerimizi yapma sorumluluğuna sahibizdir.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Eğer annemizin yemek yapıyorsa, bizimde kardeşimize bakma sorumluluğumuz vardır.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Babamızın/annemizin evi geçindirme sorumluluğu vardır.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Öğretmenimizin zamanında derse girme sorumluluğu vardır.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Bir market müdürünün, marketi yönetme zorunluluğu vardır.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Bir askerin cesurca ülkesini savunması onun sorumluluğudur.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3200" dirty="0" smtClean="0"/>
              <a:t>Bir bebek bakıcısına emanet edilen bebeğin bakımı bakıcının sorumluluğu altındadır.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3200" dirty="0" smtClean="0">
                <a:solidFill>
                  <a:srgbClr val="7030A0"/>
                </a:solidFill>
              </a:rPr>
              <a:t>Verdiğimiz sözü tutmak bir sorumluluktur!</a:t>
            </a:r>
            <a:endParaRPr lang="tr-TR" sz="32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9123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İ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1146412"/>
          </a:xfrm>
        </p:spPr>
        <p:txBody>
          <a:bodyPr>
            <a:normAutofit/>
          </a:bodyPr>
          <a:lstStyle/>
          <a:p>
            <a:pPr algn="l"/>
            <a:r>
              <a:rPr lang="tr-TR" b="1" dirty="0" smtClean="0">
                <a:solidFill>
                  <a:srgbClr val="C00000"/>
                </a:solidFill>
              </a:rPr>
              <a:t>Örnek: </a:t>
            </a:r>
            <a:r>
              <a:rPr lang="tr-TR" dirty="0" smtClean="0"/>
              <a:t>olumsuz</a:t>
            </a:r>
            <a:endParaRPr lang="tr-TR" b="1" dirty="0">
              <a:solidFill>
                <a:srgbClr val="C000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310186"/>
            <a:ext cx="12192000" cy="5711588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3600" dirty="0" smtClean="0"/>
              <a:t>Biri bize bunu yapmamızı söylese bile, kötü alışkanlıklardan uzak durmalıyız.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3600" dirty="0" smtClean="0"/>
              <a:t>Okula istediğimiz saatte gelemeyiz.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3600" dirty="0" smtClean="0"/>
              <a:t>Ders yapmalıyız.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3600" dirty="0" smtClean="0"/>
              <a:t>Hiç kimseye para verme sorumluluğu altında değilizdir.</a:t>
            </a:r>
            <a:endParaRPr lang="tr-TR" sz="36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3600" dirty="0" smtClean="0"/>
              <a:t>Ailemize, daha çocuk yaşta bakmak sorumluluğu altında değilizdir.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3600" dirty="0" smtClean="0"/>
              <a:t>Ödevlerimizi, zamanında yapmalıyız.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3600" dirty="0" smtClean="0"/>
              <a:t>Hayvanlara iyi davranmalıyız.</a:t>
            </a:r>
          </a:p>
        </p:txBody>
      </p:sp>
    </p:spTree>
    <p:extLst>
      <p:ext uri="{BB962C8B-B14F-4D97-AF65-F5344CB8AC3E}">
        <p14:creationId xmlns:p14="http://schemas.microsoft.com/office/powerpoint/2010/main" xmlns="" val="1764933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336</Words>
  <PresentationFormat>Özel</PresentationFormat>
  <Paragraphs>64</Paragraphs>
  <Slides>10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Office Teması</vt:lpstr>
      <vt:lpstr>6.SINIF SOSYAL BİLGİLER- 1.ÜNİTE SOSYAL BİLGİLER ÖĞRENİYORUM HAK VE SORUMLULUKLARIMIZ</vt:lpstr>
      <vt:lpstr>BAŞLIKLAR</vt:lpstr>
      <vt:lpstr>Hak:</vt:lpstr>
      <vt:lpstr>Örnek: olumlu</vt:lpstr>
      <vt:lpstr>Örnek: olumsuz</vt:lpstr>
      <vt:lpstr>Temel Hak ve Özgürlüklerimiz</vt:lpstr>
      <vt:lpstr>Sorumluluk:</vt:lpstr>
      <vt:lpstr>Örnek: olumlu</vt:lpstr>
      <vt:lpstr>Örnek: olumsuz</vt:lpstr>
      <vt:lpstr>HAZIRLAYAN: BUSE ARSLAN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2017-12-24T12:28:02Z</dcterms:created>
  <dcterms:modified xsi:type="dcterms:W3CDTF">2018-01-28T20:12:52Z</dcterms:modified>
  <cp:category>www.sorubak.com</cp:category>
</cp:coreProperties>
</file>