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2"/>
    <p:sldMasterId id="2147483667" r:id="rId3"/>
    <p:sldMasterId id="2147483684" r:id="rId4"/>
  </p:sldMasterIdLst>
  <p:notesMasterIdLst>
    <p:notesMasterId r:id="rId22"/>
  </p:notesMasterIdLst>
  <p:sldIdLst>
    <p:sldId id="269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70" r:id="rId18"/>
    <p:sldId id="271" r:id="rId19"/>
    <p:sldId id="272" r:id="rId20"/>
    <p:sldId id="273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26" autoAdjust="0"/>
    <p:restoredTop sz="93369" autoAdjust="0"/>
  </p:normalViewPr>
  <p:slideViewPr>
    <p:cSldViewPr>
      <p:cViewPr varScale="1">
        <p:scale>
          <a:sx n="116" d="100"/>
          <a:sy n="116" d="100"/>
        </p:scale>
        <p:origin x="-1638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3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55E78E-8848-4CF9-8290-932C9F7FBE44}" type="datetimeFigureOut">
              <a:rPr lang="en-US" smtClean="0"/>
              <a:pPr/>
              <a:t>10/18/2017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D76794-6F6C-42CA-AC90-9EA07C110C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285416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57200" y="2400300"/>
            <a:ext cx="6172200" cy="6743700"/>
          </a:xfrm>
        </p:spPr>
        <p:txBody>
          <a:bodyPr>
            <a:noAutofit/>
          </a:bodyPr>
          <a:lstStyle/>
          <a:p>
            <a:endParaRPr lang="tr-TR" sz="1200" b="0" baseline="0" dirty="0" smtClean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2433638" cy="1825625"/>
          </a:xfrm>
        </p:spPr>
      </p:sp>
    </p:spTree>
    <p:extLst>
      <p:ext uri="{BB962C8B-B14F-4D97-AF65-F5344CB8AC3E}">
        <p14:creationId xmlns="" xmlns:p14="http://schemas.microsoft.com/office/powerpoint/2010/main" val="22498801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D76794-6F6C-42CA-AC90-9EA07C110CD4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D76794-6F6C-42CA-AC90-9EA07C110CD4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D76794-6F6C-42CA-AC90-9EA07C110CD4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9587401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 invX="1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1129352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 invX="1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383295144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 invX="1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8936097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 invX="1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411728073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 invX="1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6746269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 invX="1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4317828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 invX="1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13321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 invX="1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2054595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 invX="1"/>
      </p:transition>
    </mc:Choice>
    <mc:Fallback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2546906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 invX="1"/>
      </p:transition>
    </mc:Choice>
    <mc:Fallback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212873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 invX="1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2486766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 invX="1"/>
      </p:transition>
    </mc:Choice>
    <mc:Fallback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2112137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 invX="1"/>
      </p:transition>
    </mc:Choice>
    <mc:Fallback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744807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 invX="1"/>
      </p:transition>
    </mc:Choice>
    <mc:Fallback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3192362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 invX="1"/>
      </p:transition>
    </mc:Choice>
    <mc:Fallback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3036703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 invX="1"/>
      </p:transition>
    </mc:Choice>
    <mc:Fallback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8316578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 invX="1"/>
      </p:transition>
    </mc:Choice>
    <mc:Fallback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7746821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 invX="1"/>
      </p:transition>
    </mc:Choice>
    <mc:Fallback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9909056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 invX="1"/>
      </p:transition>
    </mc:Choice>
    <mc:Fallback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80241766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 invX="1"/>
      </p:transition>
    </mc:Choice>
    <mc:Fallback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4814620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 invX="1"/>
      </p:transition>
    </mc:Choice>
    <mc:Fallback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423696169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 invX="1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0155979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 invX="1"/>
      </p:transition>
    </mc:Choice>
    <mc:Fallback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8381907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 invX="1"/>
      </p:transition>
    </mc:Choice>
    <mc:Fallback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3260350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 invX="1"/>
      </p:transition>
    </mc:Choice>
    <mc:Fallback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6221757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 invX="1"/>
      </p:transition>
    </mc:Choice>
    <mc:Fallback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tıklayın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EF05EF-6168-407F-8025-E41839E1250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10/18/2017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1C692C-4F2D-45F6-A9A8-8A3A8FE2780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6797503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 invX="1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1889141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 invX="1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9761824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 invX="1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2787263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 invX="1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8774148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 invX="1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5915445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 invX="1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3471835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 invX="1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EF05EF-6168-407F-8025-E41839E12504}" type="datetimeFigureOut">
              <a:rPr lang="en-US" smtClean="0"/>
              <a:pPr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21514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</p:sldLayoutIdLst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 invX="1"/>
      </p:transition>
    </mc:Choice>
    <mc:Fallback>
      <p:transition spd="slow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EF05EF-6168-407F-8025-E41839E12504}" type="datetimeFigureOut">
              <a:rPr lang="en-US" smtClean="0"/>
              <a:pPr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7674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</p:sldLayoutIdLst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 invX="1"/>
      </p:transition>
    </mc:Choice>
    <mc:Fallback>
      <p:transition spd="slow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EF05EF-6168-407F-8025-E41839E1250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10/18/2017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1C692C-4F2D-45F6-A9A8-8A3A8FE2780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14817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 invX="1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3000">
              <a:schemeClr val="tx1"/>
            </a:gs>
            <a:gs pos="100000">
              <a:schemeClr val="tx1">
                <a:lumMod val="50000"/>
                <a:lumOff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Inside-right pages with text"/>
          <p:cNvGrpSpPr/>
          <p:nvPr/>
        </p:nvGrpSpPr>
        <p:grpSpPr>
          <a:xfrm>
            <a:off x="4572000" y="1371600"/>
            <a:ext cx="3044952" cy="4114800"/>
            <a:chOff x="4572000" y="1371600"/>
            <a:chExt cx="3044952" cy="4114800"/>
          </a:xfrm>
        </p:grpSpPr>
        <p:grpSp>
          <p:nvGrpSpPr>
            <p:cNvPr id="3" name="Inside-right"/>
            <p:cNvGrpSpPr/>
            <p:nvPr/>
          </p:nvGrpSpPr>
          <p:grpSpPr>
            <a:xfrm rot="10800000">
              <a:off x="4572000" y="1371600"/>
              <a:ext cx="3044952" cy="4114800"/>
              <a:chOff x="1527048" y="1371600"/>
              <a:chExt cx="3044952" cy="4114800"/>
            </a:xfrm>
          </p:grpSpPr>
          <p:sp>
            <p:nvSpPr>
              <p:cNvPr id="141" name="Rounded Rectangle 140"/>
              <p:cNvSpPr/>
              <p:nvPr/>
            </p:nvSpPr>
            <p:spPr>
              <a:xfrm>
                <a:off x="1527048" y="1371600"/>
                <a:ext cx="3044952" cy="4114800"/>
              </a:xfrm>
              <a:prstGeom prst="roundRect">
                <a:avLst>
                  <a:gd name="adj" fmla="val 1580"/>
                </a:avLst>
              </a:prstGeom>
              <a:gradFill flip="none" rotWithShape="1">
                <a:gsLst>
                  <a:gs pos="0">
                    <a:schemeClr val="accent2">
                      <a:lumMod val="75000"/>
                    </a:schemeClr>
                  </a:gs>
                  <a:gs pos="100000">
                    <a:schemeClr val="accent2">
                      <a:lumMod val="5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2" name="Rectangle 141"/>
              <p:cNvSpPr/>
              <p:nvPr/>
            </p:nvSpPr>
            <p:spPr>
              <a:xfrm>
                <a:off x="1691640" y="1449324"/>
                <a:ext cx="2880360" cy="3959352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5000">
                    <a:schemeClr val="bg1"/>
                  </a:gs>
                  <a:gs pos="18000">
                    <a:schemeClr val="bg1">
                      <a:lumMod val="95000"/>
                    </a:schemeClr>
                  </a:gs>
                  <a:gs pos="38000">
                    <a:schemeClr val="bg1"/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r-TR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43" name="TextBox 142"/>
            <p:cNvSpPr txBox="1"/>
            <p:nvPr/>
          </p:nvSpPr>
          <p:spPr>
            <a:xfrm>
              <a:off x="5181600" y="2667000"/>
              <a:ext cx="1676400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25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Vivaldi"/>
                  <a:ea typeface="+mn-ea"/>
                  <a:cs typeface="+mn-cs"/>
                </a:rPr>
                <a:t>Biyoloji ve Alt bilim dalları</a:t>
              </a:r>
              <a:endParaRPr kumimoji="0" lang="tr-TR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ivaldi"/>
                <a:ea typeface="+mn-ea"/>
                <a:cs typeface="+mn-cs"/>
              </a:endParaRPr>
            </a:p>
          </p:txBody>
        </p:sp>
        <p:grpSp>
          <p:nvGrpSpPr>
            <p:cNvPr id="4" name="Group 167"/>
            <p:cNvGrpSpPr/>
            <p:nvPr/>
          </p:nvGrpSpPr>
          <p:grpSpPr>
            <a:xfrm>
              <a:off x="7162800" y="1453896"/>
              <a:ext cx="246855" cy="3950208"/>
              <a:chOff x="7162800" y="1453896"/>
              <a:chExt cx="246855" cy="3950208"/>
            </a:xfrm>
          </p:grpSpPr>
          <p:cxnSp>
            <p:nvCxnSpPr>
              <p:cNvPr id="161" name="Straight Connector 160"/>
              <p:cNvCxnSpPr/>
              <p:nvPr/>
            </p:nvCxnSpPr>
            <p:spPr>
              <a:xfrm rot="5400000">
                <a:off x="5263102" y="3428206"/>
                <a:ext cx="3950208" cy="1588"/>
              </a:xfrm>
              <a:prstGeom prst="line">
                <a:avLst/>
              </a:prstGeom>
              <a:ln w="952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61"/>
              <p:cNvCxnSpPr/>
              <p:nvPr/>
            </p:nvCxnSpPr>
            <p:spPr>
              <a:xfrm rot="5400000">
                <a:off x="5318266" y="3428206"/>
                <a:ext cx="3950208" cy="1588"/>
              </a:xfrm>
              <a:prstGeom prst="line">
                <a:avLst/>
              </a:prstGeom>
              <a:ln w="952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Straight Connector 162"/>
              <p:cNvCxnSpPr/>
              <p:nvPr/>
            </p:nvCxnSpPr>
            <p:spPr>
              <a:xfrm rot="5400000">
                <a:off x="5356763" y="3428206"/>
                <a:ext cx="3950208" cy="1588"/>
              </a:xfrm>
              <a:prstGeom prst="line">
                <a:avLst/>
              </a:prstGeom>
              <a:ln w="952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Straight Connector 163"/>
              <p:cNvCxnSpPr/>
              <p:nvPr/>
            </p:nvCxnSpPr>
            <p:spPr>
              <a:xfrm rot="5400000">
                <a:off x="5395260" y="3428206"/>
                <a:ext cx="3950208" cy="1588"/>
              </a:xfrm>
              <a:prstGeom prst="line">
                <a:avLst/>
              </a:prstGeom>
              <a:ln w="952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Straight Connector 164"/>
              <p:cNvCxnSpPr/>
              <p:nvPr/>
            </p:nvCxnSpPr>
            <p:spPr>
              <a:xfrm rot="5400000">
                <a:off x="5433757" y="3428206"/>
                <a:ext cx="3950208" cy="1588"/>
              </a:xfrm>
              <a:prstGeom prst="line">
                <a:avLst/>
              </a:prstGeom>
              <a:ln w="952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165"/>
              <p:cNvCxnSpPr/>
              <p:nvPr/>
            </p:nvCxnSpPr>
            <p:spPr>
              <a:xfrm rot="5400000">
                <a:off x="5188490" y="3428206"/>
                <a:ext cx="3950208" cy="1588"/>
              </a:xfrm>
              <a:prstGeom prst="line">
                <a:avLst/>
              </a:prstGeom>
              <a:ln w="952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" name="Inside-left pages"/>
          <p:cNvGrpSpPr/>
          <p:nvPr/>
        </p:nvGrpSpPr>
        <p:grpSpPr>
          <a:xfrm>
            <a:off x="1527048" y="1371600"/>
            <a:ext cx="3044952" cy="4114800"/>
            <a:chOff x="1527048" y="1371600"/>
            <a:chExt cx="3044952" cy="4114800"/>
          </a:xfrm>
        </p:grpSpPr>
        <p:sp>
          <p:nvSpPr>
            <p:cNvPr id="103" name="Rounded Rectangle 102"/>
            <p:cNvSpPr/>
            <p:nvPr/>
          </p:nvSpPr>
          <p:spPr>
            <a:xfrm>
              <a:off x="1527048" y="1371600"/>
              <a:ext cx="3044952" cy="4114800"/>
            </a:xfrm>
            <a:prstGeom prst="roundRect">
              <a:avLst>
                <a:gd name="adj" fmla="val 1580"/>
              </a:avLst>
            </a:pr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2">
                    <a:lumMod val="5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1691640" y="1449324"/>
              <a:ext cx="2880360" cy="3959352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5000">
                  <a:schemeClr val="bg1"/>
                </a:gs>
                <a:gs pos="18000">
                  <a:schemeClr val="bg1">
                    <a:lumMod val="95000"/>
                  </a:schemeClr>
                </a:gs>
                <a:gs pos="38000">
                  <a:schemeClr val="bg1"/>
                </a:gs>
                <a:gs pos="100000">
                  <a:schemeClr val="bg1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6" name="Book cover"/>
          <p:cNvGrpSpPr/>
          <p:nvPr/>
        </p:nvGrpSpPr>
        <p:grpSpPr>
          <a:xfrm>
            <a:off x="4568952" y="1342926"/>
            <a:ext cx="3048000" cy="4114800"/>
            <a:chOff x="4572000" y="1371600"/>
            <a:chExt cx="3048000" cy="4114800"/>
          </a:xfrm>
        </p:grpSpPr>
        <p:sp>
          <p:nvSpPr>
            <p:cNvPr id="27" name="Rounded Rectangle 26"/>
            <p:cNvSpPr/>
            <p:nvPr/>
          </p:nvSpPr>
          <p:spPr>
            <a:xfrm>
              <a:off x="4572000" y="1371600"/>
              <a:ext cx="3048000" cy="4114800"/>
            </a:xfrm>
            <a:prstGeom prst="roundRect">
              <a:avLst>
                <a:gd name="adj" fmla="val 2196"/>
              </a:avLst>
            </a:prstGeom>
            <a:gradFill flip="none" rotWithShape="1">
              <a:gsLst>
                <a:gs pos="0">
                  <a:schemeClr val="accent2">
                    <a:lumMod val="5000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50800" h="508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4" name="Rounded Rectangle 83"/>
            <p:cNvSpPr/>
            <p:nvPr/>
          </p:nvSpPr>
          <p:spPr>
            <a:xfrm>
              <a:off x="4572000" y="1371600"/>
              <a:ext cx="667512" cy="4114800"/>
            </a:xfrm>
            <a:prstGeom prst="roundRect">
              <a:avLst>
                <a:gd name="adj" fmla="val 2196"/>
              </a:avLst>
            </a:prstGeom>
            <a:gradFill flip="none" rotWithShape="1">
              <a:gsLst>
                <a:gs pos="0">
                  <a:schemeClr val="tx1">
                    <a:alpha val="5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8" name="Rounded Rectangle 87"/>
            <p:cNvSpPr/>
            <p:nvPr/>
          </p:nvSpPr>
          <p:spPr>
            <a:xfrm>
              <a:off x="4572000" y="3886200"/>
              <a:ext cx="667512" cy="7315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75000"/>
                    <a:shade val="30000"/>
                    <a:satMod val="115000"/>
                  </a:schemeClr>
                </a:gs>
                <a:gs pos="50000">
                  <a:schemeClr val="accent2">
                    <a:lumMod val="75000"/>
                    <a:shade val="67500"/>
                    <a:satMod val="115000"/>
                  </a:schemeClr>
                </a:gs>
                <a:gs pos="100000">
                  <a:schemeClr val="accent2">
                    <a:lumMod val="75000"/>
                    <a:shade val="100000"/>
                    <a:satMod val="115000"/>
                  </a:schemeClr>
                </a:gs>
              </a:gsLst>
              <a:lin ang="8100000" scaled="1"/>
            </a:gradFill>
            <a:ln>
              <a:noFill/>
            </a:ln>
            <a:effectLst/>
            <a:scene3d>
              <a:camera prst="orthographicFront"/>
              <a:lightRig rig="soft" dir="t"/>
            </a:scene3d>
            <a:sp3d>
              <a:bevelT w="381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8" name="Rounded Rectangle 97"/>
            <p:cNvSpPr/>
            <p:nvPr/>
          </p:nvSpPr>
          <p:spPr>
            <a:xfrm>
              <a:off x="4572000" y="4953000"/>
              <a:ext cx="667512" cy="7315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75000"/>
                    <a:shade val="30000"/>
                    <a:satMod val="115000"/>
                  </a:schemeClr>
                </a:gs>
                <a:gs pos="50000">
                  <a:schemeClr val="accent2">
                    <a:lumMod val="75000"/>
                    <a:shade val="67500"/>
                    <a:satMod val="115000"/>
                  </a:schemeClr>
                </a:gs>
                <a:gs pos="100000">
                  <a:schemeClr val="accent2">
                    <a:lumMod val="75000"/>
                    <a:shade val="100000"/>
                    <a:satMod val="115000"/>
                  </a:schemeClr>
                </a:gs>
              </a:gsLst>
              <a:lin ang="8100000" scaled="1"/>
            </a:gradFill>
            <a:ln>
              <a:noFill/>
            </a:ln>
            <a:effectLst/>
            <a:scene3d>
              <a:camera prst="orthographicFront"/>
              <a:lightRig rig="soft" dir="t"/>
            </a:scene3d>
            <a:sp3d>
              <a:bevelT w="381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9" name="Rounded Rectangle 98"/>
            <p:cNvSpPr/>
            <p:nvPr/>
          </p:nvSpPr>
          <p:spPr>
            <a:xfrm>
              <a:off x="4572000" y="2819400"/>
              <a:ext cx="667512" cy="7315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75000"/>
                    <a:shade val="30000"/>
                    <a:satMod val="115000"/>
                  </a:schemeClr>
                </a:gs>
                <a:gs pos="50000">
                  <a:schemeClr val="accent2">
                    <a:lumMod val="75000"/>
                    <a:shade val="67500"/>
                    <a:satMod val="115000"/>
                  </a:schemeClr>
                </a:gs>
                <a:gs pos="100000">
                  <a:schemeClr val="accent2">
                    <a:lumMod val="75000"/>
                    <a:shade val="100000"/>
                    <a:satMod val="115000"/>
                  </a:schemeClr>
                </a:gs>
              </a:gsLst>
              <a:lin ang="8100000" scaled="1"/>
            </a:gradFill>
            <a:ln>
              <a:noFill/>
            </a:ln>
            <a:effectLst/>
            <a:scene3d>
              <a:camera prst="orthographicFront"/>
              <a:lightRig rig="soft" dir="t"/>
            </a:scene3d>
            <a:sp3d>
              <a:bevelT w="381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0" name="Rounded Rectangle 99"/>
            <p:cNvSpPr/>
            <p:nvPr/>
          </p:nvSpPr>
          <p:spPr>
            <a:xfrm>
              <a:off x="4572000" y="1752600"/>
              <a:ext cx="667512" cy="7315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75000"/>
                    <a:shade val="30000"/>
                    <a:satMod val="115000"/>
                  </a:schemeClr>
                </a:gs>
                <a:gs pos="50000">
                  <a:schemeClr val="accent2">
                    <a:lumMod val="75000"/>
                    <a:shade val="67500"/>
                    <a:satMod val="115000"/>
                  </a:schemeClr>
                </a:gs>
                <a:gs pos="100000">
                  <a:schemeClr val="accent2">
                    <a:lumMod val="75000"/>
                    <a:shade val="100000"/>
                    <a:satMod val="115000"/>
                  </a:schemeClr>
                </a:gs>
              </a:gsLst>
              <a:lin ang="8100000" scaled="1"/>
            </a:gradFill>
            <a:ln>
              <a:noFill/>
            </a:ln>
            <a:effectLst/>
            <a:scene3d>
              <a:camera prst="orthographicFront"/>
              <a:lightRig rig="soft" dir="t"/>
            </a:scene3d>
            <a:sp3d>
              <a:bevelT w="381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r-T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74886095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539552" y="188640"/>
            <a:ext cx="7772400" cy="1470025"/>
          </a:xfrm>
        </p:spPr>
        <p:txBody>
          <a:bodyPr/>
          <a:lstStyle/>
          <a:p>
            <a:r>
              <a:rPr lang="tr-TR" dirty="0" smtClean="0"/>
              <a:t>ZOOLOJİ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3768" y="3645024"/>
            <a:ext cx="3895551" cy="2917903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150770" y="1705451"/>
            <a:ext cx="9317774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500" b="1" i="1" u="sng" dirty="0">
                <a:solidFill>
                  <a:srgbClr val="FF0000"/>
                </a:solidFill>
                <a:latin typeface="Gloucester MT Extra Condensed" panose="02030808020601010101" pitchFamily="18" charset="0"/>
              </a:rPr>
              <a:t>Zooloji ya da hayvan bilimi </a:t>
            </a:r>
            <a:r>
              <a:rPr lang="tr-TR" sz="3500" dirty="0">
                <a:latin typeface="Gloucester MT Extra Condensed" panose="02030808020601010101" pitchFamily="18" charset="0"/>
              </a:rPr>
              <a:t>(Eski Yunanca: </a:t>
            </a:r>
            <a:r>
              <a:rPr lang="el-GR" sz="3500" dirty="0"/>
              <a:t>ζῷον, </a:t>
            </a:r>
            <a:r>
              <a:rPr lang="tr-TR" sz="3500" dirty="0" err="1">
                <a:latin typeface="Gloucester MT Extra Condensed" panose="02030808020601010101" pitchFamily="18" charset="0"/>
              </a:rPr>
              <a:t>zōon</a:t>
            </a:r>
            <a:r>
              <a:rPr lang="tr-TR" sz="3500" dirty="0">
                <a:latin typeface="Gloucester MT Extra Condensed" panose="02030808020601010101" pitchFamily="18" charset="0"/>
              </a:rPr>
              <a:t> = hayvanlar </a:t>
            </a:r>
            <a:r>
              <a:rPr lang="tr-TR" sz="3500" dirty="0" err="1" smtClean="0">
                <a:latin typeface="Gloucester MT Extra Condensed" panose="02030808020601010101" pitchFamily="18" charset="0"/>
              </a:rPr>
              <a:t>toplulugu</a:t>
            </a:r>
            <a:r>
              <a:rPr lang="tr-TR" sz="3500" dirty="0" smtClean="0">
                <a:latin typeface="Gloucester MT Extra Condensed" panose="02030808020601010101" pitchFamily="18" charset="0"/>
              </a:rPr>
              <a:t> </a:t>
            </a:r>
            <a:r>
              <a:rPr lang="tr-TR" sz="3500" dirty="0">
                <a:latin typeface="Gloucester MT Extra Condensed" panose="02030808020601010101" pitchFamily="18" charset="0"/>
              </a:rPr>
              <a:t>+ </a:t>
            </a:r>
            <a:r>
              <a:rPr lang="el-GR" sz="3500" dirty="0"/>
              <a:t>λόγος, </a:t>
            </a:r>
            <a:r>
              <a:rPr lang="tr-TR" sz="3500" dirty="0">
                <a:latin typeface="Gloucester MT Extra Condensed" panose="02030808020601010101" pitchFamily="18" charset="0"/>
              </a:rPr>
              <a:t>logos = bilim) sözcüklerinin </a:t>
            </a:r>
            <a:r>
              <a:rPr lang="tr-TR" sz="3500" dirty="0" err="1" smtClean="0">
                <a:latin typeface="Gloucester MT Extra Condensed" panose="02030808020601010101" pitchFamily="18" charset="0"/>
              </a:rPr>
              <a:t>birlestirilmesiyle</a:t>
            </a:r>
            <a:r>
              <a:rPr lang="tr-TR" sz="3500" dirty="0" smtClean="0">
                <a:latin typeface="Gloucester MT Extra Condensed" panose="02030808020601010101" pitchFamily="18" charset="0"/>
              </a:rPr>
              <a:t> </a:t>
            </a:r>
            <a:r>
              <a:rPr lang="tr-TR" sz="3500" dirty="0" err="1" smtClean="0">
                <a:latin typeface="Gloucester MT Extra Condensed" panose="02030808020601010101" pitchFamily="18" charset="0"/>
              </a:rPr>
              <a:t>türetilmis</a:t>
            </a:r>
            <a:r>
              <a:rPr lang="tr-TR" sz="3500" dirty="0" smtClean="0">
                <a:latin typeface="Gloucester MT Extra Condensed" panose="02030808020601010101" pitchFamily="18" charset="0"/>
              </a:rPr>
              <a:t> </a:t>
            </a:r>
            <a:r>
              <a:rPr lang="tr-TR" sz="3500" dirty="0">
                <a:latin typeface="Gloucester MT Extra Condensed" panose="02030808020601010101" pitchFamily="18" charset="0"/>
              </a:rPr>
              <a:t>bir </a:t>
            </a:r>
            <a:r>
              <a:rPr lang="tr-TR" sz="3500" dirty="0" smtClean="0">
                <a:latin typeface="Gloucester MT Extra Condensed" panose="02030808020601010101" pitchFamily="18" charset="0"/>
              </a:rPr>
              <a:t>terimdir.</a:t>
            </a:r>
            <a:endParaRPr lang="tr-TR" sz="3500" dirty="0">
              <a:latin typeface="Gloucester MT Extra Condensed" panose="02030808020601010101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9708040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865820" y="188640"/>
            <a:ext cx="7772400" cy="1037977"/>
          </a:xfrm>
        </p:spPr>
        <p:txBody>
          <a:bodyPr/>
          <a:lstStyle/>
          <a:p>
            <a:r>
              <a:rPr lang="tr-TR" dirty="0" smtClean="0"/>
              <a:t>BOTANİK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7704" y="3645024"/>
            <a:ext cx="5112568" cy="2841104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251520" y="1340768"/>
            <a:ext cx="900100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500" dirty="0" err="1" smtClean="0">
                <a:latin typeface="Gloucester MT Extra Condensed" panose="02030808020601010101" pitchFamily="18" charset="0"/>
              </a:rPr>
              <a:t>Botanigin</a:t>
            </a:r>
            <a:r>
              <a:rPr lang="tr-TR" sz="3500" dirty="0" smtClean="0">
                <a:latin typeface="Gloucester MT Extra Condensed" panose="02030808020601010101" pitchFamily="18" charset="0"/>
              </a:rPr>
              <a:t> </a:t>
            </a:r>
            <a:r>
              <a:rPr lang="tr-TR" sz="3500" dirty="0">
                <a:latin typeface="Gloucester MT Extra Condensed" panose="02030808020601010101" pitchFamily="18" charset="0"/>
              </a:rPr>
              <a:t>tarihçesine bakacak olursak </a:t>
            </a:r>
            <a:r>
              <a:rPr lang="tr-TR" sz="3500" b="1" i="1" u="sng" dirty="0">
                <a:solidFill>
                  <a:srgbClr val="FF0000"/>
                </a:solidFill>
                <a:latin typeface="Gloucester MT Extra Condensed" panose="02030808020601010101" pitchFamily="18" charset="0"/>
              </a:rPr>
              <a:t>bilinen en eski </a:t>
            </a:r>
            <a:r>
              <a:rPr lang="tr-TR" sz="3500" b="1" i="1" u="sng" dirty="0" err="1" smtClean="0">
                <a:solidFill>
                  <a:srgbClr val="FF0000"/>
                </a:solidFill>
                <a:latin typeface="Gloucester MT Extra Condensed" panose="02030808020601010101" pitchFamily="18" charset="0"/>
              </a:rPr>
              <a:t>yazili</a:t>
            </a:r>
            <a:r>
              <a:rPr lang="tr-TR" sz="3500" b="1" i="1" u="sng" dirty="0" smtClean="0">
                <a:solidFill>
                  <a:srgbClr val="FF0000"/>
                </a:solidFill>
                <a:latin typeface="Gloucester MT Extra Condensed" panose="02030808020601010101" pitchFamily="18" charset="0"/>
              </a:rPr>
              <a:t> </a:t>
            </a:r>
            <a:r>
              <a:rPr lang="tr-TR" sz="3500" dirty="0">
                <a:latin typeface="Gloucester MT Extra Condensed" panose="02030808020601010101" pitchFamily="18" charset="0"/>
              </a:rPr>
              <a:t>botanik bilgileri </a:t>
            </a:r>
            <a:r>
              <a:rPr lang="tr-TR" sz="3500" b="1" i="1" u="sng" dirty="0">
                <a:solidFill>
                  <a:srgbClr val="FF0000"/>
                </a:solidFill>
                <a:latin typeface="Gloucester MT Extra Condensed" panose="02030808020601010101" pitchFamily="18" charset="0"/>
              </a:rPr>
              <a:t>eski </a:t>
            </a:r>
            <a:r>
              <a:rPr lang="tr-TR" sz="3500" b="1" i="1" u="sng" dirty="0" err="1">
                <a:solidFill>
                  <a:srgbClr val="FF0000"/>
                </a:solidFill>
                <a:latin typeface="Gloucester MT Extra Condensed" panose="02030808020601010101" pitchFamily="18" charset="0"/>
              </a:rPr>
              <a:t>hint</a:t>
            </a:r>
            <a:r>
              <a:rPr lang="tr-TR" sz="3500" b="1" i="1" u="sng" dirty="0">
                <a:solidFill>
                  <a:srgbClr val="FF0000"/>
                </a:solidFill>
                <a:latin typeface="Gloucester MT Extra Condensed" panose="02030808020601010101" pitchFamily="18" charset="0"/>
              </a:rPr>
              <a:t> </a:t>
            </a:r>
            <a:r>
              <a:rPr lang="tr-TR" sz="3500" b="1" i="1" u="sng" dirty="0" err="1" smtClean="0">
                <a:solidFill>
                  <a:srgbClr val="FF0000"/>
                </a:solidFill>
                <a:latin typeface="Gloucester MT Extra Condensed" panose="02030808020601010101" pitchFamily="18" charset="0"/>
              </a:rPr>
              <a:t>uygarligi</a:t>
            </a:r>
            <a:r>
              <a:rPr lang="tr-TR" sz="3500" dirty="0" err="1" smtClean="0">
                <a:latin typeface="Gloucester MT Extra Condensed" panose="02030808020601010101" pitchFamily="18" charset="0"/>
              </a:rPr>
              <a:t>na</a:t>
            </a:r>
            <a:r>
              <a:rPr lang="tr-TR" sz="3500" dirty="0" smtClean="0">
                <a:latin typeface="Gloucester MT Extra Condensed" panose="02030808020601010101" pitchFamily="18" charset="0"/>
              </a:rPr>
              <a:t> </a:t>
            </a:r>
            <a:r>
              <a:rPr lang="tr-TR" sz="3500" dirty="0">
                <a:latin typeface="Gloucester MT Extra Condensed" panose="02030808020601010101" pitchFamily="18" charset="0"/>
              </a:rPr>
              <a:t>kadar </a:t>
            </a:r>
            <a:r>
              <a:rPr lang="tr-TR" sz="3500" dirty="0" err="1" smtClean="0">
                <a:latin typeface="Gloucester MT Extra Condensed" panose="02030808020601010101" pitchFamily="18" charset="0"/>
              </a:rPr>
              <a:t>uzanir</a:t>
            </a:r>
            <a:r>
              <a:rPr lang="tr-TR" sz="3500" dirty="0" smtClean="0">
                <a:latin typeface="Gloucester MT Extra Condensed" panose="02030808020601010101" pitchFamily="18" charset="0"/>
              </a:rPr>
              <a:t>. </a:t>
            </a:r>
            <a:r>
              <a:rPr lang="tr-TR" sz="3500" b="1" i="1" u="sng" dirty="0" smtClean="0">
                <a:solidFill>
                  <a:srgbClr val="FF0000"/>
                </a:solidFill>
                <a:latin typeface="Gloucester MT Extra Condensed" panose="02030808020601010101" pitchFamily="18" charset="0"/>
              </a:rPr>
              <a:t>M.Ö </a:t>
            </a:r>
            <a:r>
              <a:rPr lang="tr-TR" sz="3500" b="1" i="1" u="sng" dirty="0">
                <a:solidFill>
                  <a:srgbClr val="FF0000"/>
                </a:solidFill>
                <a:latin typeface="Gloucester MT Extra Condensed" panose="02030808020601010101" pitchFamily="18" charset="0"/>
              </a:rPr>
              <a:t>1700-110 </a:t>
            </a:r>
            <a:r>
              <a:rPr lang="tr-TR" sz="3500" dirty="0" err="1" smtClean="0">
                <a:latin typeface="Gloucester MT Extra Condensed" panose="02030808020601010101" pitchFamily="18" charset="0"/>
              </a:rPr>
              <a:t>yillari</a:t>
            </a:r>
            <a:r>
              <a:rPr lang="tr-TR" sz="3500" dirty="0" smtClean="0">
                <a:latin typeface="Gloucester MT Extra Condensed" panose="02030808020601010101" pitchFamily="18" charset="0"/>
              </a:rPr>
              <a:t> </a:t>
            </a:r>
            <a:r>
              <a:rPr lang="tr-TR" sz="3500" dirty="0" err="1" smtClean="0">
                <a:latin typeface="Gloucester MT Extra Condensed" panose="02030808020601010101" pitchFamily="18" charset="0"/>
              </a:rPr>
              <a:t>arasinda</a:t>
            </a:r>
            <a:r>
              <a:rPr lang="tr-TR" sz="3500" dirty="0" smtClean="0">
                <a:latin typeface="Gloucester MT Extra Condensed" panose="02030808020601010101" pitchFamily="18" charset="0"/>
              </a:rPr>
              <a:t> </a:t>
            </a:r>
            <a:r>
              <a:rPr lang="tr-TR" sz="3500" dirty="0" err="1" smtClean="0">
                <a:latin typeface="Gloucester MT Extra Condensed" panose="02030808020601010101" pitchFamily="18" charset="0"/>
              </a:rPr>
              <a:t>yazilmistir</a:t>
            </a:r>
            <a:r>
              <a:rPr lang="tr-TR" sz="3500" dirty="0" smtClean="0">
                <a:latin typeface="Gloucester MT Extra Condensed" panose="02030808020601010101" pitchFamily="18" charset="0"/>
              </a:rPr>
              <a:t>.</a:t>
            </a:r>
            <a:endParaRPr lang="tr-TR" sz="3500" dirty="0">
              <a:latin typeface="Gloucester MT Extra Condensed" panose="02030808020601010101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204435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611560" y="332656"/>
            <a:ext cx="7772400" cy="965969"/>
          </a:xfrm>
        </p:spPr>
        <p:txBody>
          <a:bodyPr/>
          <a:lstStyle/>
          <a:p>
            <a:r>
              <a:rPr lang="tr-TR" dirty="0" smtClean="0"/>
              <a:t>EKOLOJİ</a:t>
            </a: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286000" y="29673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dirty="0"/>
              <a:t>Ekoloji (ya da doğa bilimi), canlıların birbirleri ve çevreleriyle ilişkilerini inceleyen bilimdir. Ekosistemse canlı ve cansız çevrenin tamamıdır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02151" y="5030910"/>
            <a:ext cx="4181809" cy="182709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78385" y="1700998"/>
            <a:ext cx="5238750" cy="3276600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8180" y="5127327"/>
            <a:ext cx="3673971" cy="173067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9644739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904185" y="155127"/>
            <a:ext cx="7772400" cy="965969"/>
          </a:xfrm>
        </p:spPr>
        <p:txBody>
          <a:bodyPr/>
          <a:lstStyle/>
          <a:p>
            <a:r>
              <a:rPr lang="tr-TR" smtClean="0"/>
              <a:t>HİDROBİYOLOJİ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3014165"/>
            <a:ext cx="6629458" cy="3287241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603576" y="1412775"/>
            <a:ext cx="82889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latin typeface="Gloucester MT Extra Condensed" panose="02030808020601010101" pitchFamily="18" charset="0"/>
              </a:rPr>
              <a:t>Su içinde yasayan </a:t>
            </a:r>
            <a:r>
              <a:rPr lang="tr-TR" sz="4000" dirty="0" err="1" smtClean="0">
                <a:latin typeface="Gloucester MT Extra Condensed" panose="02030808020601010101" pitchFamily="18" charset="0"/>
              </a:rPr>
              <a:t>canlilari</a:t>
            </a:r>
            <a:r>
              <a:rPr lang="tr-TR" sz="4000" dirty="0" smtClean="0">
                <a:latin typeface="Gloucester MT Extra Condensed" panose="02030808020601010101" pitchFamily="18" charset="0"/>
              </a:rPr>
              <a:t>, suyun özelliklerini ve </a:t>
            </a:r>
            <a:r>
              <a:rPr lang="tr-TR" sz="4000" dirty="0" err="1" smtClean="0">
                <a:latin typeface="Gloucester MT Extra Condensed" panose="02030808020601010101" pitchFamily="18" charset="0"/>
              </a:rPr>
              <a:t>canlilarin</a:t>
            </a:r>
            <a:r>
              <a:rPr lang="tr-TR" sz="4000" dirty="0" smtClean="0">
                <a:latin typeface="Gloucester MT Extra Condensed" panose="02030808020601010101" pitchFamily="18" charset="0"/>
              </a:rPr>
              <a:t> bu ortamdaki </a:t>
            </a:r>
            <a:r>
              <a:rPr lang="tr-TR" sz="4000" dirty="0" err="1" smtClean="0">
                <a:latin typeface="Gloucester MT Extra Condensed" panose="02030808020601010101" pitchFamily="18" charset="0"/>
              </a:rPr>
              <a:t>yasamlarini</a:t>
            </a:r>
            <a:r>
              <a:rPr lang="tr-TR" sz="4000" dirty="0" smtClean="0">
                <a:latin typeface="Gloucester MT Extra Condensed" panose="02030808020601010101" pitchFamily="18" charset="0"/>
              </a:rPr>
              <a:t> inceleyen bilim </a:t>
            </a:r>
            <a:r>
              <a:rPr lang="tr-TR" sz="4000" dirty="0" err="1" smtClean="0">
                <a:latin typeface="Gloucester MT Extra Condensed" panose="02030808020601010101" pitchFamily="18" charset="0"/>
              </a:rPr>
              <a:t>dali</a:t>
            </a:r>
            <a:r>
              <a:rPr lang="tr-TR" sz="4000" dirty="0" smtClean="0">
                <a:latin typeface="Gloucester MT Extra Condensed" panose="02030808020601010101" pitchFamily="18" charset="0"/>
              </a:rPr>
              <a:t>.</a:t>
            </a:r>
            <a:endParaRPr lang="tr-TR" sz="4000" dirty="0">
              <a:latin typeface="Gloucester MT Extra Condensed" panose="02030808020601010101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5941943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39552" y="1340768"/>
            <a:ext cx="8282880" cy="1292722"/>
          </a:xfrm>
        </p:spPr>
        <p:txBody>
          <a:bodyPr>
            <a:noAutofit/>
          </a:bodyPr>
          <a:lstStyle/>
          <a:p>
            <a:r>
              <a:rPr lang="tr-TR" sz="4000" b="1" i="1" u="sng" dirty="0">
                <a:solidFill>
                  <a:srgbClr val="FF0000"/>
                </a:solidFill>
                <a:latin typeface="Gloucester MT Extra Condensed" panose="02030808020601010101" pitchFamily="18" charset="0"/>
              </a:rPr>
              <a:t>Embriyoloji</a:t>
            </a:r>
            <a:r>
              <a:rPr lang="tr-TR" sz="4000" dirty="0">
                <a:latin typeface="Gloucester MT Extra Condensed" panose="02030808020601010101" pitchFamily="18" charset="0"/>
              </a:rPr>
              <a:t>, zigot </a:t>
            </a:r>
            <a:r>
              <a:rPr lang="tr-TR" sz="4000" dirty="0" err="1" smtClean="0">
                <a:latin typeface="Gloucester MT Extra Condensed" panose="02030808020601010101" pitchFamily="18" charset="0"/>
              </a:rPr>
              <a:t>olusumunu</a:t>
            </a:r>
            <a:r>
              <a:rPr lang="tr-TR" sz="4000" dirty="0">
                <a:latin typeface="Gloucester MT Extra Condensed" panose="02030808020601010101" pitchFamily="18" charset="0"/>
              </a:rPr>
              <a:t>, büyümesini ve </a:t>
            </a:r>
            <a:r>
              <a:rPr lang="tr-TR" sz="4000" dirty="0" err="1" smtClean="0">
                <a:latin typeface="Gloucester MT Extra Condensed" panose="02030808020601010101" pitchFamily="18" charset="0"/>
              </a:rPr>
              <a:t>gelisimini</a:t>
            </a:r>
            <a:r>
              <a:rPr lang="tr-TR" sz="4000" dirty="0" smtClean="0">
                <a:latin typeface="Gloucester MT Extra Condensed" panose="02030808020601010101" pitchFamily="18" charset="0"/>
              </a:rPr>
              <a:t> </a:t>
            </a:r>
            <a:r>
              <a:rPr lang="tr-TR" sz="4000" dirty="0">
                <a:latin typeface="Gloucester MT Extra Condensed" panose="02030808020601010101" pitchFamily="18" charset="0"/>
              </a:rPr>
              <a:t>inceleyen bilim </a:t>
            </a:r>
            <a:r>
              <a:rPr lang="tr-TR" sz="4000" dirty="0" err="1" smtClean="0">
                <a:latin typeface="Gloucester MT Extra Condensed" panose="02030808020601010101" pitchFamily="18" charset="0"/>
              </a:rPr>
              <a:t>dali</a:t>
            </a:r>
            <a:r>
              <a:rPr lang="tr-TR" sz="4000" dirty="0" smtClean="0">
                <a:latin typeface="Gloucester MT Extra Condensed" panose="02030808020601010101" pitchFamily="18" charset="0"/>
              </a:rPr>
              <a:t>. </a:t>
            </a:r>
            <a:r>
              <a:rPr lang="tr-TR" sz="4000" dirty="0" err="1" smtClean="0">
                <a:latin typeface="Gloucester MT Extra Condensed" panose="02030808020601010101" pitchFamily="18" charset="0"/>
              </a:rPr>
              <a:t>Gelisim</a:t>
            </a:r>
            <a:r>
              <a:rPr lang="tr-TR" sz="4000" dirty="0" smtClean="0">
                <a:latin typeface="Gloucester MT Extra Condensed" panose="02030808020601010101" pitchFamily="18" charset="0"/>
              </a:rPr>
              <a:t> </a:t>
            </a:r>
            <a:r>
              <a:rPr lang="tr-TR" sz="4000" dirty="0">
                <a:latin typeface="Gloucester MT Extra Condensed" panose="02030808020601010101" pitchFamily="18" charset="0"/>
              </a:rPr>
              <a:t>biyolojisinin bir alt </a:t>
            </a:r>
            <a:r>
              <a:rPr lang="tr-TR" sz="4000" dirty="0" err="1" smtClean="0">
                <a:latin typeface="Gloucester MT Extra Condensed" panose="02030808020601010101" pitchFamily="18" charset="0"/>
              </a:rPr>
              <a:t>dalidir</a:t>
            </a:r>
            <a:r>
              <a:rPr lang="tr-TR" sz="4000" dirty="0" smtClean="0">
                <a:latin typeface="AR DECODE" panose="02000000000000000000" pitchFamily="2" charset="0"/>
              </a:rPr>
              <a:t>.</a:t>
            </a:r>
            <a:endParaRPr lang="tr-TR" sz="4000" dirty="0">
              <a:latin typeface="AR DECODE" panose="02000000000000000000" pitchFamily="2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1476636" y="188640"/>
            <a:ext cx="64087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 smtClean="0"/>
              <a:t>EMBRİYOLOJİ</a:t>
            </a:r>
            <a:endParaRPr lang="tr-TR" sz="5400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77550" y="2858923"/>
            <a:ext cx="5160148" cy="366642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512407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942415" y="188640"/>
            <a:ext cx="6589199" cy="1280890"/>
          </a:xfrm>
        </p:spPr>
        <p:txBody>
          <a:bodyPr/>
          <a:lstStyle/>
          <a:p>
            <a:r>
              <a:rPr lang="tr-TR" sz="5400" dirty="0" smtClean="0"/>
              <a:t>MORFOLOJİ</a:t>
            </a:r>
            <a:endParaRPr lang="tr-TR" sz="54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763688" y="1124744"/>
            <a:ext cx="6591985" cy="3777622"/>
          </a:xfrm>
        </p:spPr>
        <p:txBody>
          <a:bodyPr/>
          <a:lstStyle/>
          <a:p>
            <a:r>
              <a:rPr lang="it-IT" b="1" i="1" u="sng" dirty="0">
                <a:solidFill>
                  <a:srgbClr val="FF0000"/>
                </a:solidFill>
              </a:rPr>
              <a:t>Morfoloji (</a:t>
            </a:r>
            <a:r>
              <a:rPr lang="it-IT" b="1" i="1" u="sng" dirty="0" smtClean="0">
                <a:solidFill>
                  <a:srgbClr val="FF0000"/>
                </a:solidFill>
              </a:rPr>
              <a:t>astronomi)</a:t>
            </a:r>
            <a:r>
              <a:rPr lang="tr-TR" dirty="0"/>
              <a:t> </a:t>
            </a:r>
            <a:r>
              <a:rPr lang="it-IT" dirty="0" smtClean="0"/>
              <a:t>astronomik </a:t>
            </a:r>
            <a:r>
              <a:rPr lang="it-IT" dirty="0"/>
              <a:t>bir nesnenin, nebula, galaksi vb., biçiminin incelenmesi</a:t>
            </a:r>
            <a:r>
              <a:rPr lang="it-IT" dirty="0" smtClean="0"/>
              <a:t>.</a:t>
            </a:r>
            <a:endParaRPr lang="tr-TR" dirty="0" smtClean="0"/>
          </a:p>
          <a:p>
            <a:r>
              <a:rPr lang="tr-TR" b="1" i="1" u="sng" dirty="0">
                <a:solidFill>
                  <a:srgbClr val="FF0000"/>
                </a:solidFill>
              </a:rPr>
              <a:t>Morfoloji (dil bilimi</a:t>
            </a:r>
            <a:r>
              <a:rPr lang="tr-TR" b="1" i="1" u="sng" dirty="0" smtClean="0">
                <a:solidFill>
                  <a:srgbClr val="FF0000"/>
                </a:solidFill>
              </a:rPr>
              <a:t>) </a:t>
            </a:r>
            <a:r>
              <a:rPr lang="tr-TR" dirty="0"/>
              <a:t>kelime biçimlerinin yapısını incelenmesi</a:t>
            </a:r>
            <a:r>
              <a:rPr lang="tr-TR" dirty="0" smtClean="0"/>
              <a:t>.</a:t>
            </a:r>
          </a:p>
          <a:p>
            <a:r>
              <a:rPr lang="tr-TR" b="1" i="1" u="sng" dirty="0">
                <a:solidFill>
                  <a:srgbClr val="FF0000"/>
                </a:solidFill>
              </a:rPr>
              <a:t>Morfoloji (biyoloji)</a:t>
            </a:r>
            <a:r>
              <a:rPr lang="tr-TR" dirty="0"/>
              <a:t>, bir organizma veya organizma bölümünün biçimini </a:t>
            </a:r>
            <a:r>
              <a:rPr lang="tr-TR" dirty="0" smtClean="0"/>
              <a:t>incelenmesi</a:t>
            </a:r>
          </a:p>
          <a:p>
            <a:r>
              <a:rPr lang="tr-TR" dirty="0"/>
              <a:t>Bunun yanında, </a:t>
            </a:r>
            <a:r>
              <a:rPr lang="tr-TR" b="1" i="1" u="sng" dirty="0">
                <a:solidFill>
                  <a:srgbClr val="FF0000"/>
                </a:solidFill>
              </a:rPr>
              <a:t>morfolojik</a:t>
            </a:r>
            <a:r>
              <a:rPr lang="tr-TR" dirty="0"/>
              <a:t>, bir nesnenin biçimiyle ilgili özelliklerinin değerlendirilmesini anlatan bir </a:t>
            </a:r>
            <a:r>
              <a:rPr lang="tr-TR" dirty="0" smtClean="0"/>
              <a:t>terimdir…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79426" y="3861048"/>
            <a:ext cx="4560507" cy="273630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4516514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 invX="1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ANATOMİ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3728" y="3171055"/>
            <a:ext cx="5760640" cy="3592027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467544" y="1451444"/>
            <a:ext cx="8604448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500" b="1" i="1" u="sng" dirty="0">
                <a:solidFill>
                  <a:srgbClr val="FF0000"/>
                </a:solidFill>
                <a:latin typeface="Gloucester MT Extra Condensed" panose="02030808020601010101" pitchFamily="18" charset="0"/>
              </a:rPr>
              <a:t>Anatomi</a:t>
            </a:r>
            <a:r>
              <a:rPr lang="tr-TR" sz="3500" dirty="0">
                <a:latin typeface="Gloucester MT Extra Condensed" panose="02030808020601010101" pitchFamily="18" charset="0"/>
              </a:rPr>
              <a:t>, </a:t>
            </a:r>
            <a:r>
              <a:rPr lang="tr-TR" sz="3500" dirty="0" err="1">
                <a:latin typeface="Gloucester MT Extra Condensed" panose="02030808020601010101" pitchFamily="18" charset="0"/>
              </a:rPr>
              <a:t>Yunanca'da</a:t>
            </a:r>
            <a:r>
              <a:rPr lang="tr-TR" sz="3500" dirty="0">
                <a:latin typeface="Gloucester MT Extra Condensed" panose="02030808020601010101" pitchFamily="18" charset="0"/>
              </a:rPr>
              <a:t> "</a:t>
            </a:r>
            <a:r>
              <a:rPr lang="tr-TR" sz="3500" b="1" i="1" u="sng" dirty="0" err="1" smtClean="0">
                <a:solidFill>
                  <a:srgbClr val="FF0000"/>
                </a:solidFill>
                <a:latin typeface="Gloucester MT Extra Condensed" panose="02030808020601010101" pitchFamily="18" charset="0"/>
              </a:rPr>
              <a:t>çikarmak</a:t>
            </a:r>
            <a:r>
              <a:rPr lang="tr-TR" sz="3500" b="1" i="1" u="sng" dirty="0">
                <a:solidFill>
                  <a:srgbClr val="FF0000"/>
                </a:solidFill>
                <a:latin typeface="Gloucester MT Extra Condensed" panose="02030808020601010101" pitchFamily="18" charset="0"/>
              </a:rPr>
              <a:t>"</a:t>
            </a:r>
            <a:r>
              <a:rPr lang="tr-TR" sz="3500" dirty="0">
                <a:latin typeface="Gloucester MT Extra Condensed" panose="02030808020601010101" pitchFamily="18" charset="0"/>
              </a:rPr>
              <a:t> </a:t>
            </a:r>
            <a:r>
              <a:rPr lang="tr-TR" sz="3500" dirty="0" err="1" smtClean="0">
                <a:latin typeface="Gloucester MT Extra Condensed" panose="02030808020601010101" pitchFamily="18" charset="0"/>
              </a:rPr>
              <a:t>anlamina</a:t>
            </a:r>
            <a:r>
              <a:rPr lang="tr-TR" sz="3500" dirty="0" smtClean="0">
                <a:latin typeface="Gloucester MT Extra Condensed" panose="02030808020601010101" pitchFamily="18" charset="0"/>
              </a:rPr>
              <a:t> </a:t>
            </a:r>
            <a:r>
              <a:rPr lang="tr-TR" sz="3500" dirty="0">
                <a:latin typeface="Gloucester MT Extra Condensed" panose="02030808020601010101" pitchFamily="18" charset="0"/>
              </a:rPr>
              <a:t>gelen </a:t>
            </a:r>
            <a:r>
              <a:rPr lang="tr-TR" sz="3500" b="1" i="1" u="sng" dirty="0">
                <a:solidFill>
                  <a:srgbClr val="FF0000"/>
                </a:solidFill>
                <a:latin typeface="Gloucester MT Extra Condensed" panose="02030808020601010101" pitchFamily="18" charset="0"/>
              </a:rPr>
              <a:t>"ana" </a:t>
            </a:r>
            <a:r>
              <a:rPr lang="tr-TR" sz="3500" dirty="0">
                <a:latin typeface="Gloucester MT Extra Condensed" panose="02030808020601010101" pitchFamily="18" charset="0"/>
              </a:rPr>
              <a:t>ve </a:t>
            </a:r>
            <a:r>
              <a:rPr lang="tr-TR" sz="3500" b="1" i="1" u="sng" dirty="0">
                <a:solidFill>
                  <a:srgbClr val="FF0000"/>
                </a:solidFill>
                <a:latin typeface="Gloucester MT Extra Condensed" panose="02030808020601010101" pitchFamily="18" charset="0"/>
              </a:rPr>
              <a:t>"kesmek" </a:t>
            </a:r>
            <a:r>
              <a:rPr lang="tr-TR" sz="3500" dirty="0" err="1" smtClean="0">
                <a:latin typeface="Gloucester MT Extra Condensed" panose="02030808020601010101" pitchFamily="18" charset="0"/>
              </a:rPr>
              <a:t>anlamina</a:t>
            </a:r>
            <a:r>
              <a:rPr lang="tr-TR" sz="3500" dirty="0" smtClean="0">
                <a:latin typeface="Gloucester MT Extra Condensed" panose="02030808020601010101" pitchFamily="18" charset="0"/>
              </a:rPr>
              <a:t> </a:t>
            </a:r>
            <a:r>
              <a:rPr lang="tr-TR" sz="3500" dirty="0">
                <a:latin typeface="Gloucester MT Extra Condensed" panose="02030808020601010101" pitchFamily="18" charset="0"/>
              </a:rPr>
              <a:t>gelen </a:t>
            </a:r>
            <a:r>
              <a:rPr lang="tr-TR" sz="3500" b="1" i="1" u="sng" dirty="0">
                <a:solidFill>
                  <a:srgbClr val="FF0000"/>
                </a:solidFill>
                <a:latin typeface="Gloucester MT Extra Condensed" panose="02030808020601010101" pitchFamily="18" charset="0"/>
              </a:rPr>
              <a:t>"</a:t>
            </a:r>
            <a:r>
              <a:rPr lang="tr-TR" sz="3500" b="1" i="1" u="sng" dirty="0" err="1">
                <a:solidFill>
                  <a:srgbClr val="FF0000"/>
                </a:solidFill>
                <a:latin typeface="Gloucester MT Extra Condensed" panose="02030808020601010101" pitchFamily="18" charset="0"/>
              </a:rPr>
              <a:t>tome"den</a:t>
            </a:r>
            <a:r>
              <a:rPr lang="tr-TR" sz="3500" b="1" i="1" u="sng" dirty="0">
                <a:solidFill>
                  <a:srgbClr val="FF0000"/>
                </a:solidFill>
                <a:latin typeface="Gloucester MT Extra Condensed" panose="02030808020601010101" pitchFamily="18" charset="0"/>
              </a:rPr>
              <a:t> </a:t>
            </a:r>
            <a:r>
              <a:rPr lang="tr-TR" sz="3500" dirty="0" err="1" smtClean="0">
                <a:latin typeface="Gloucester MT Extra Condensed" panose="02030808020601010101" pitchFamily="18" charset="0"/>
              </a:rPr>
              <a:t>türetilmis</a:t>
            </a:r>
            <a:r>
              <a:rPr lang="tr-TR" sz="3500" dirty="0" smtClean="0">
                <a:latin typeface="Gloucester MT Extra Condensed" panose="02030808020601010101" pitchFamily="18" charset="0"/>
              </a:rPr>
              <a:t> </a:t>
            </a:r>
            <a:r>
              <a:rPr lang="tr-TR" sz="3500" dirty="0">
                <a:latin typeface="Gloucester MT Extra Condensed" panose="02030808020601010101" pitchFamily="18" charset="0"/>
              </a:rPr>
              <a:t>bir kelimedir. </a:t>
            </a:r>
            <a:r>
              <a:rPr lang="tr-TR" sz="3500" dirty="0" err="1" smtClean="0">
                <a:latin typeface="Gloucester MT Extra Condensed" panose="02030808020601010101" pitchFamily="18" charset="0"/>
              </a:rPr>
              <a:t>Canlilarin</a:t>
            </a:r>
            <a:r>
              <a:rPr lang="tr-TR" sz="3500" dirty="0" smtClean="0">
                <a:latin typeface="Gloucester MT Extra Condensed" panose="02030808020601010101" pitchFamily="18" charset="0"/>
              </a:rPr>
              <a:t> </a:t>
            </a:r>
            <a:r>
              <a:rPr lang="tr-TR" sz="3500" dirty="0" err="1" smtClean="0">
                <a:latin typeface="Gloucester MT Extra Condensed" panose="02030808020601010101" pitchFamily="18" charset="0"/>
              </a:rPr>
              <a:t>yapisi</a:t>
            </a:r>
            <a:r>
              <a:rPr lang="tr-TR" sz="3500" dirty="0" smtClean="0">
                <a:latin typeface="Gloucester MT Extra Condensed" panose="02030808020601010101" pitchFamily="18" charset="0"/>
              </a:rPr>
              <a:t> </a:t>
            </a:r>
            <a:r>
              <a:rPr lang="tr-TR" sz="3500" dirty="0">
                <a:latin typeface="Gloucester MT Extra Condensed" panose="02030808020601010101" pitchFamily="18" charset="0"/>
              </a:rPr>
              <a:t>ve düzeni ile ilgilenen bilim </a:t>
            </a:r>
            <a:r>
              <a:rPr lang="tr-TR" sz="3500" dirty="0" err="1" smtClean="0">
                <a:latin typeface="Gloucester MT Extra Condensed" panose="02030808020601010101" pitchFamily="18" charset="0"/>
              </a:rPr>
              <a:t>dalidir</a:t>
            </a:r>
            <a:r>
              <a:rPr lang="tr-TR" sz="3500" dirty="0" smtClean="0">
                <a:latin typeface="Gloucester MT Extra Condensed" panose="02030808020601010101" pitchFamily="18" charset="0"/>
              </a:rPr>
              <a:t>.</a:t>
            </a:r>
            <a:endParaRPr lang="tr-TR" sz="3500" dirty="0">
              <a:latin typeface="Gloucester MT Extra Condensed" panose="02030808020601010101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5534831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 invX="1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3568" y="2132856"/>
            <a:ext cx="8714928" cy="2951584"/>
          </a:xfrm>
        </p:spPr>
        <p:txBody>
          <a:bodyPr>
            <a:normAutofit/>
          </a:bodyPr>
          <a:lstStyle/>
          <a:p>
            <a:r>
              <a:rPr lang="tr-TR" sz="5000" dirty="0" smtClean="0">
                <a:solidFill>
                  <a:srgbClr val="C00000"/>
                </a:solidFill>
                <a:latin typeface="Brush Script MT" panose="03060802040406070304" pitchFamily="66" charset="0"/>
              </a:rPr>
              <a:t>BENİ DİNLEDİĞİNİZ İÇİN TEŞEKKÜR EDRİM</a:t>
            </a:r>
            <a:r>
              <a:rPr lang="tr-TR" sz="5000" dirty="0" smtClean="0">
                <a:solidFill>
                  <a:srgbClr val="C00000"/>
                </a:solidFill>
                <a:latin typeface="Brush Script MT" panose="03060802040406070304" pitchFamily="66" charset="0"/>
                <a:sym typeface="Wingdings" panose="05000000000000000000" pitchFamily="2" charset="2"/>
              </a:rPr>
              <a:t></a:t>
            </a:r>
            <a:endParaRPr lang="tr-TR" sz="5000" dirty="0">
              <a:solidFill>
                <a:srgbClr val="C00000"/>
              </a:solidFill>
              <a:latin typeface="Brush Script MT" panose="030608020404060703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2880810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 invX="1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BİYOLOJİ NEDİR?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Aklınıza geliyor mu???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98945431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467544" y="2994"/>
            <a:ext cx="7772400" cy="1121750"/>
          </a:xfrm>
        </p:spPr>
        <p:txBody>
          <a:bodyPr>
            <a:normAutofit/>
          </a:bodyPr>
          <a:lstStyle/>
          <a:p>
            <a:r>
              <a:rPr lang="tr-TR" dirty="0" smtClean="0"/>
              <a:t>BİYOLOJİ</a:t>
            </a: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251520" y="1124744"/>
            <a:ext cx="8784976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dirty="0" smtClean="0">
                <a:latin typeface="Gloucester MT Extra Condensed" panose="02030808020601010101" pitchFamily="18" charset="0"/>
              </a:rPr>
              <a:t>Yunancada canlı anlamına gelen </a:t>
            </a:r>
            <a:r>
              <a:rPr lang="tr-TR" sz="3500" b="1" i="1" dirty="0" smtClean="0">
                <a:solidFill>
                  <a:srgbClr val="FF0000"/>
                </a:solidFill>
                <a:latin typeface="Gloucester MT Extra Condensed" panose="02030808020601010101" pitchFamily="18" charset="0"/>
              </a:rPr>
              <a:t>‘’</a:t>
            </a:r>
            <a:r>
              <a:rPr lang="tr-TR" sz="3500" b="1" i="1" dirty="0" err="1" smtClean="0">
                <a:solidFill>
                  <a:srgbClr val="FF0000"/>
                </a:solidFill>
                <a:latin typeface="Gloucester MT Extra Condensed" panose="02030808020601010101" pitchFamily="18" charset="0"/>
              </a:rPr>
              <a:t>bio</a:t>
            </a:r>
            <a:r>
              <a:rPr lang="tr-TR" sz="3500" b="1" i="1" dirty="0" smtClean="0">
                <a:solidFill>
                  <a:srgbClr val="FF0000"/>
                </a:solidFill>
                <a:latin typeface="Gloucester MT Extra Condensed" panose="02030808020601010101" pitchFamily="18" charset="0"/>
              </a:rPr>
              <a:t>’’ </a:t>
            </a:r>
            <a:r>
              <a:rPr lang="tr-TR" sz="3500" dirty="0" smtClean="0">
                <a:latin typeface="Gloucester MT Extra Condensed" panose="02030808020601010101" pitchFamily="18" charset="0"/>
              </a:rPr>
              <a:t>ve bilim anlamına gelen </a:t>
            </a:r>
            <a:r>
              <a:rPr lang="tr-TR" sz="3500" b="1" i="1" dirty="0" smtClean="0">
                <a:solidFill>
                  <a:srgbClr val="FF0000"/>
                </a:solidFill>
                <a:latin typeface="Gloucester MT Extra Condensed" panose="02030808020601010101" pitchFamily="18" charset="0"/>
              </a:rPr>
              <a:t>‘’logos’’ </a:t>
            </a:r>
            <a:r>
              <a:rPr lang="tr-TR" sz="3500" dirty="0" smtClean="0">
                <a:latin typeface="Gloucester MT Extra Condensed" panose="02030808020601010101" pitchFamily="18" charset="0"/>
              </a:rPr>
              <a:t>kelimesinden oluşur</a:t>
            </a:r>
            <a:r>
              <a:rPr lang="tr-TR" sz="3500" dirty="0">
                <a:latin typeface="Gloucester MT Extra Condensed" panose="02030808020601010101" pitchFamily="18" charset="0"/>
              </a:rPr>
              <a:t>. Biyoloji veya canlı bilimi, canlıları inceleyen bilim dalı. Biyoloji ile ilgilenen bilim insanına </a:t>
            </a:r>
            <a:r>
              <a:rPr lang="tr-TR" sz="3500" b="1" i="1" u="sng" dirty="0">
                <a:solidFill>
                  <a:srgbClr val="FF0000"/>
                </a:solidFill>
                <a:latin typeface="Gloucester MT Extra Condensed" panose="02030808020601010101" pitchFamily="18" charset="0"/>
              </a:rPr>
              <a:t>biyolog</a:t>
            </a:r>
            <a:r>
              <a:rPr lang="tr-TR" sz="3500" dirty="0">
                <a:latin typeface="Gloucester MT Extra Condensed" panose="02030808020601010101" pitchFamily="18" charset="0"/>
              </a:rPr>
              <a:t> denir.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7476" y="3789040"/>
            <a:ext cx="7458756" cy="283520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0214090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Şimdi birazda Alt Bilim Dallarına bakalım…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28866904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395536" y="188640"/>
            <a:ext cx="7772400" cy="965969"/>
          </a:xfrm>
        </p:spPr>
        <p:txBody>
          <a:bodyPr/>
          <a:lstStyle/>
          <a:p>
            <a:r>
              <a:rPr lang="tr-TR" dirty="0" smtClean="0"/>
              <a:t>SİTOLOJİ</a:t>
            </a: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215008" y="1484784"/>
            <a:ext cx="8928992" cy="2232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dirty="0">
                <a:latin typeface="Gloucester MT Extra Condensed" panose="02030808020601010101" pitchFamily="18" charset="0"/>
              </a:rPr>
              <a:t>Sitoloji </a:t>
            </a:r>
            <a:r>
              <a:rPr lang="tr-TR" sz="3500" b="1" i="1" u="sng" dirty="0">
                <a:solidFill>
                  <a:srgbClr val="FF0000"/>
                </a:solidFill>
                <a:latin typeface="Gloucester MT Extra Condensed" panose="02030808020601010101" pitchFamily="18" charset="0"/>
              </a:rPr>
              <a:t>h</a:t>
            </a:r>
            <a:r>
              <a:rPr lang="tr-TR" sz="3500" b="1" i="1" u="sng" dirty="0" smtClean="0">
                <a:solidFill>
                  <a:srgbClr val="FF0000"/>
                </a:solidFill>
                <a:latin typeface="Gloucester MT Extra Condensed" panose="02030808020601010101" pitchFamily="18" charset="0"/>
              </a:rPr>
              <a:t>ücre </a:t>
            </a:r>
            <a:r>
              <a:rPr lang="tr-TR" sz="3500" b="1" i="1" u="sng" dirty="0">
                <a:solidFill>
                  <a:srgbClr val="FF0000"/>
                </a:solidFill>
                <a:latin typeface="Gloucester MT Extra Condensed" panose="02030808020601010101" pitchFamily="18" charset="0"/>
              </a:rPr>
              <a:t>biyolojisi </a:t>
            </a:r>
            <a:r>
              <a:rPr lang="tr-TR" sz="3500" dirty="0">
                <a:latin typeface="Gloucester MT Extra Condensed" panose="02030808020601010101" pitchFamily="18" charset="0"/>
              </a:rPr>
              <a:t>adıyla da anılmaktadır, kökü Yunancadaki </a:t>
            </a:r>
            <a:r>
              <a:rPr lang="tr-TR" sz="3500" b="1" i="1" dirty="0" err="1">
                <a:solidFill>
                  <a:srgbClr val="FF0000"/>
                </a:solidFill>
                <a:latin typeface="Gloucester MT Extra Condensed" panose="02030808020601010101" pitchFamily="18" charset="0"/>
              </a:rPr>
              <a:t>kytos</a:t>
            </a:r>
            <a:r>
              <a:rPr lang="tr-TR" sz="3500" dirty="0">
                <a:latin typeface="Gloucester MT Extra Condensed" panose="02030808020601010101" pitchFamily="18" charset="0"/>
              </a:rPr>
              <a:t>, </a:t>
            </a:r>
            <a:r>
              <a:rPr lang="tr-TR" sz="3500" dirty="0" err="1" smtClean="0">
                <a:latin typeface="Gloucester MT Extra Condensed" panose="02030808020601010101" pitchFamily="18" charset="0"/>
              </a:rPr>
              <a:t>barindirici</a:t>
            </a:r>
            <a:r>
              <a:rPr lang="tr-TR" sz="3500" dirty="0" smtClean="0">
                <a:latin typeface="Gloucester MT Extra Condensed" panose="02030808020601010101" pitchFamily="18" charset="0"/>
              </a:rPr>
              <a:t> </a:t>
            </a:r>
            <a:r>
              <a:rPr lang="tr-TR" sz="3500" dirty="0">
                <a:latin typeface="Gloucester MT Extra Condensed" panose="02030808020601010101" pitchFamily="18" charset="0"/>
              </a:rPr>
              <a:t>kelimesidir), hücrelerin fizyolojisini, </a:t>
            </a:r>
            <a:r>
              <a:rPr lang="tr-TR" sz="3500" dirty="0" err="1" smtClean="0">
                <a:latin typeface="Gloucester MT Extra Condensed" panose="02030808020601010101" pitchFamily="18" charset="0"/>
              </a:rPr>
              <a:t>yapisini</a:t>
            </a:r>
            <a:r>
              <a:rPr lang="tr-TR" sz="3500" dirty="0" smtClean="0">
                <a:latin typeface="Gloucester MT Extra Condensed" panose="02030808020601010101" pitchFamily="18" charset="0"/>
              </a:rPr>
              <a:t>, </a:t>
            </a:r>
            <a:r>
              <a:rPr lang="tr-TR" sz="3500" dirty="0" err="1" smtClean="0">
                <a:latin typeface="Gloucester MT Extra Condensed" panose="02030808020601010101" pitchFamily="18" charset="0"/>
              </a:rPr>
              <a:t>içerdigi</a:t>
            </a:r>
            <a:r>
              <a:rPr lang="tr-TR" sz="3500" dirty="0" smtClean="0">
                <a:latin typeface="Gloucester MT Extra Condensed" panose="02030808020601010101" pitchFamily="18" charset="0"/>
              </a:rPr>
              <a:t> </a:t>
            </a:r>
            <a:r>
              <a:rPr lang="tr-TR" sz="3500" dirty="0" err="1">
                <a:latin typeface="Gloucester MT Extra Condensed" panose="02030808020601010101" pitchFamily="18" charset="0"/>
              </a:rPr>
              <a:t>organelleri</a:t>
            </a:r>
            <a:r>
              <a:rPr lang="tr-TR" sz="3500" dirty="0">
                <a:latin typeface="Gloucester MT Extra Condensed" panose="02030808020601010101" pitchFamily="18" charset="0"/>
              </a:rPr>
              <a:t>, </a:t>
            </a:r>
            <a:r>
              <a:rPr lang="tr-TR" sz="3500" dirty="0" err="1" smtClean="0">
                <a:latin typeface="Gloucester MT Extra Condensed" panose="02030808020601010101" pitchFamily="18" charset="0"/>
              </a:rPr>
              <a:t>bulundugu</a:t>
            </a:r>
            <a:r>
              <a:rPr lang="tr-TR" sz="3500" dirty="0" smtClean="0">
                <a:latin typeface="Gloucester MT Extra Condensed" panose="02030808020601010101" pitchFamily="18" charset="0"/>
              </a:rPr>
              <a:t> </a:t>
            </a:r>
            <a:r>
              <a:rPr lang="tr-TR" sz="3500" dirty="0">
                <a:latin typeface="Gloucester MT Extra Condensed" panose="02030808020601010101" pitchFamily="18" charset="0"/>
              </a:rPr>
              <a:t>ortamla olan </a:t>
            </a:r>
            <a:r>
              <a:rPr lang="tr-TR" sz="3500" dirty="0" err="1" smtClean="0">
                <a:latin typeface="Gloucester MT Extra Condensed" panose="02030808020601010101" pitchFamily="18" charset="0"/>
              </a:rPr>
              <a:t>iliskisini</a:t>
            </a:r>
            <a:r>
              <a:rPr lang="tr-TR" sz="3500" dirty="0">
                <a:latin typeface="Gloucester MT Extra Condensed" panose="02030808020601010101" pitchFamily="18" charset="0"/>
              </a:rPr>
              <a:t>, </a:t>
            </a:r>
            <a:r>
              <a:rPr lang="tr-TR" sz="3500" dirty="0" smtClean="0">
                <a:latin typeface="Gloucester MT Extra Condensed" panose="02030808020601010101" pitchFamily="18" charset="0"/>
              </a:rPr>
              <a:t>yasam </a:t>
            </a:r>
            <a:r>
              <a:rPr lang="tr-TR" sz="3500" dirty="0">
                <a:latin typeface="Gloucester MT Extra Condensed" panose="02030808020601010101" pitchFamily="18" charset="0"/>
              </a:rPr>
              <a:t>döngüsünü, bölünmesini ve ölümünü inceleyen bir bilim </a:t>
            </a:r>
            <a:r>
              <a:rPr lang="tr-TR" sz="3500" dirty="0" err="1" smtClean="0">
                <a:latin typeface="Gloucester MT Extra Condensed" panose="02030808020601010101" pitchFamily="18" charset="0"/>
              </a:rPr>
              <a:t>dalidir</a:t>
            </a:r>
            <a:r>
              <a:rPr lang="tr-TR" sz="3500" dirty="0" smtClean="0">
                <a:latin typeface="Gloucester MT Extra Condensed" panose="02030808020601010101" pitchFamily="18" charset="0"/>
              </a:rPr>
              <a:t>.</a:t>
            </a:r>
            <a:endParaRPr lang="tr-TR" sz="3500" dirty="0">
              <a:latin typeface="Gloucester MT Extra Condensed" panose="02030808020601010101" pitchFamily="18" charset="0"/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63688" y="3933056"/>
            <a:ext cx="5881836" cy="28467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2406217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1470025"/>
          </a:xfrm>
        </p:spPr>
        <p:txBody>
          <a:bodyPr/>
          <a:lstStyle/>
          <a:p>
            <a:r>
              <a:rPr lang="tr-TR" dirty="0" smtClean="0"/>
              <a:t>MOLEKÜLER SİTOLOJİ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2060848"/>
            <a:ext cx="6254824" cy="45986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1340023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548894" y="217960"/>
            <a:ext cx="7772400" cy="1050801"/>
          </a:xfrm>
        </p:spPr>
        <p:txBody>
          <a:bodyPr/>
          <a:lstStyle/>
          <a:p>
            <a:r>
              <a:rPr lang="tr-TR" dirty="0" smtClean="0"/>
              <a:t>BİYOTEKNOLOJİ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3501008"/>
            <a:ext cx="6350924" cy="2998556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395536" y="1268761"/>
            <a:ext cx="8568952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dirty="0">
                <a:latin typeface="Gloucester MT Extra Condensed" panose="02030808020601010101" pitchFamily="18" charset="0"/>
              </a:rPr>
              <a:t>meydana getirmek </a:t>
            </a:r>
            <a:r>
              <a:rPr lang="tr-TR" sz="3500" dirty="0" err="1" smtClean="0">
                <a:latin typeface="Gloucester MT Extra Condensed" panose="02030808020601010101" pitchFamily="18" charset="0"/>
              </a:rPr>
              <a:t>amaci</a:t>
            </a:r>
            <a:r>
              <a:rPr lang="tr-TR" sz="3500" dirty="0" smtClean="0">
                <a:latin typeface="Gloucester MT Extra Condensed" panose="02030808020601010101" pitchFamily="18" charset="0"/>
              </a:rPr>
              <a:t> </a:t>
            </a:r>
            <a:r>
              <a:rPr lang="tr-TR" sz="3500" dirty="0">
                <a:latin typeface="Gloucester MT Extra Condensed" panose="02030808020601010101" pitchFamily="18" charset="0"/>
              </a:rPr>
              <a:t>ile </a:t>
            </a:r>
            <a:r>
              <a:rPr lang="tr-TR" sz="3500" dirty="0" err="1" smtClean="0">
                <a:latin typeface="Gloucester MT Extra Condensed" panose="02030808020601010101" pitchFamily="18" charset="0"/>
              </a:rPr>
              <a:t>kullanilan</a:t>
            </a:r>
            <a:r>
              <a:rPr lang="tr-TR" sz="3500" dirty="0" smtClean="0">
                <a:latin typeface="Gloucester MT Extra Condensed" panose="02030808020601010101" pitchFamily="18" charset="0"/>
              </a:rPr>
              <a:t> </a:t>
            </a:r>
            <a:r>
              <a:rPr lang="tr-TR" sz="3500" dirty="0">
                <a:latin typeface="Gloucester MT Extra Condensed" panose="02030808020601010101" pitchFamily="18" charset="0"/>
              </a:rPr>
              <a:t>yöntemlerin </a:t>
            </a:r>
            <a:r>
              <a:rPr lang="tr-TR" sz="3500" dirty="0" err="1" smtClean="0">
                <a:latin typeface="Gloucester MT Extra Condensed" panose="02030808020601010101" pitchFamily="18" charset="0"/>
              </a:rPr>
              <a:t>tamamina</a:t>
            </a:r>
            <a:r>
              <a:rPr lang="tr-TR" sz="3500" dirty="0" smtClean="0">
                <a:latin typeface="Gloucester MT Extra Condensed" panose="02030808020601010101" pitchFamily="18" charset="0"/>
              </a:rPr>
              <a:t> </a:t>
            </a:r>
            <a:r>
              <a:rPr lang="tr-TR" sz="3500" b="1" i="1" u="sng" dirty="0" err="1">
                <a:solidFill>
                  <a:srgbClr val="FF0000"/>
                </a:solidFill>
                <a:latin typeface="Gloucester MT Extra Condensed" panose="02030808020601010101" pitchFamily="18" charset="0"/>
              </a:rPr>
              <a:t>Biyoteknoloji</a:t>
            </a:r>
            <a:r>
              <a:rPr lang="tr-TR" sz="3500" dirty="0">
                <a:latin typeface="Gloucester MT Extra Condensed" panose="02030808020601010101" pitchFamily="18" charset="0"/>
              </a:rPr>
              <a:t> denmektedir. </a:t>
            </a:r>
            <a:r>
              <a:rPr lang="tr-TR" sz="3500" dirty="0" err="1">
                <a:latin typeface="Gloucester MT Extra Condensed" panose="02030808020601010101" pitchFamily="18" charset="0"/>
              </a:rPr>
              <a:t>Biyoteknoloji</a:t>
            </a:r>
            <a:r>
              <a:rPr lang="tr-TR" sz="3500" dirty="0">
                <a:latin typeface="Gloucester MT Extra Condensed" panose="02030808020601010101" pitchFamily="18" charset="0"/>
              </a:rPr>
              <a:t>, insan, hayvan ve bitki hücrelerinin </a:t>
            </a:r>
            <a:r>
              <a:rPr lang="tr-TR" sz="3500" dirty="0" err="1" smtClean="0">
                <a:latin typeface="Gloucester MT Extra Condensed" panose="02030808020601010101" pitchFamily="18" charset="0"/>
              </a:rPr>
              <a:t>fonksiyonlarini</a:t>
            </a:r>
            <a:r>
              <a:rPr lang="tr-TR" sz="3500" dirty="0" smtClean="0">
                <a:latin typeface="Gloucester MT Extra Condensed" panose="02030808020601010101" pitchFamily="18" charset="0"/>
              </a:rPr>
              <a:t> anlamaya </a:t>
            </a:r>
            <a:r>
              <a:rPr lang="tr-TR" sz="3500" dirty="0" err="1" smtClean="0">
                <a:latin typeface="Gloucester MT Extra Condensed" panose="02030808020601010101" pitchFamily="18" charset="0"/>
              </a:rPr>
              <a:t>çalisir</a:t>
            </a:r>
            <a:r>
              <a:rPr lang="tr-TR" sz="3500" dirty="0" smtClean="0">
                <a:latin typeface="Gloucester MT Extra Condensed" panose="02030808020601010101" pitchFamily="18" charset="0"/>
              </a:rPr>
              <a:t>.</a:t>
            </a:r>
            <a:endParaRPr lang="tr-TR" sz="3500" dirty="0">
              <a:latin typeface="Gloucester MT Extra Condensed" panose="02030808020601010101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7461679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7772400" cy="1470025"/>
          </a:xfrm>
        </p:spPr>
        <p:txBody>
          <a:bodyPr/>
          <a:lstStyle/>
          <a:p>
            <a:r>
              <a:rPr lang="tr-TR" dirty="0" smtClean="0"/>
              <a:t>GENETİK</a:t>
            </a: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539552" y="1772816"/>
            <a:ext cx="8712968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500" dirty="0">
                <a:latin typeface="Gloucester MT Extra Condensed" panose="02030808020601010101" pitchFamily="18" charset="0"/>
              </a:rPr>
              <a:t>Genetik ya da </a:t>
            </a:r>
            <a:r>
              <a:rPr lang="tr-TR" sz="3500" dirty="0" err="1" smtClean="0">
                <a:latin typeface="Gloucester MT Extra Condensed" panose="02030808020601010101" pitchFamily="18" charset="0"/>
              </a:rPr>
              <a:t>kalitim</a:t>
            </a:r>
            <a:r>
              <a:rPr lang="tr-TR" sz="3500" dirty="0" smtClean="0">
                <a:latin typeface="Gloucester MT Extra Condensed" panose="02030808020601010101" pitchFamily="18" charset="0"/>
              </a:rPr>
              <a:t> </a:t>
            </a:r>
            <a:r>
              <a:rPr lang="tr-TR" sz="3500" dirty="0">
                <a:latin typeface="Gloucester MT Extra Condensed" panose="02030808020601010101" pitchFamily="18" charset="0"/>
              </a:rPr>
              <a:t>bilimi, biyolojinin organizmalardaki </a:t>
            </a:r>
            <a:r>
              <a:rPr lang="tr-TR" sz="3500" dirty="0" err="1" smtClean="0">
                <a:latin typeface="Gloucester MT Extra Condensed" panose="02030808020601010101" pitchFamily="18" charset="0"/>
              </a:rPr>
              <a:t>kalitim</a:t>
            </a:r>
            <a:r>
              <a:rPr lang="tr-TR" sz="3500" dirty="0" smtClean="0">
                <a:latin typeface="Gloucester MT Extra Condensed" panose="02030808020601010101" pitchFamily="18" charset="0"/>
              </a:rPr>
              <a:t> </a:t>
            </a:r>
            <a:r>
              <a:rPr lang="tr-TR" sz="3500" dirty="0">
                <a:latin typeface="Gloucester MT Extra Condensed" panose="02030808020601010101" pitchFamily="18" charset="0"/>
              </a:rPr>
              <a:t>ve </a:t>
            </a:r>
            <a:r>
              <a:rPr lang="tr-TR" sz="3500" dirty="0" err="1" smtClean="0">
                <a:latin typeface="Gloucester MT Extra Condensed" panose="02030808020601010101" pitchFamily="18" charset="0"/>
              </a:rPr>
              <a:t>çesitliligi</a:t>
            </a:r>
            <a:r>
              <a:rPr lang="tr-TR" sz="3500" dirty="0" smtClean="0">
                <a:latin typeface="Gloucester MT Extra Condensed" panose="02030808020601010101" pitchFamily="18" charset="0"/>
              </a:rPr>
              <a:t> </a:t>
            </a:r>
            <a:r>
              <a:rPr lang="tr-TR" sz="3500" dirty="0">
                <a:latin typeface="Gloucester MT Extra Condensed" panose="02030808020601010101" pitchFamily="18" charset="0"/>
              </a:rPr>
              <a:t>inceleyen </a:t>
            </a:r>
            <a:r>
              <a:rPr lang="tr-TR" sz="3500" dirty="0" smtClean="0">
                <a:latin typeface="Gloucester MT Extra Condensed" panose="02030808020601010101" pitchFamily="18" charset="0"/>
              </a:rPr>
              <a:t>bir bilim </a:t>
            </a:r>
            <a:r>
              <a:rPr lang="tr-TR" sz="3500" dirty="0" err="1" smtClean="0">
                <a:latin typeface="Gloucester MT Extra Condensed" panose="02030808020601010101" pitchFamily="18" charset="0"/>
              </a:rPr>
              <a:t>dali</a:t>
            </a:r>
            <a:r>
              <a:rPr lang="tr-TR" sz="3500" dirty="0" smtClean="0">
                <a:latin typeface="Gloucester MT Extra Condensed" panose="02030808020601010101" pitchFamily="18" charset="0"/>
              </a:rPr>
              <a:t>. </a:t>
            </a:r>
            <a:r>
              <a:rPr lang="tr-TR" sz="3500" dirty="0">
                <a:latin typeface="Gloucester MT Extra Condensed" panose="02030808020601010101" pitchFamily="18" charset="0"/>
              </a:rPr>
              <a:t>Türkçeye Almancadan </a:t>
            </a:r>
            <a:r>
              <a:rPr lang="tr-TR" sz="3500" dirty="0" err="1" smtClean="0">
                <a:latin typeface="Gloucester MT Extra Condensed" panose="02030808020601010101" pitchFamily="18" charset="0"/>
              </a:rPr>
              <a:t>geçmis</a:t>
            </a:r>
            <a:r>
              <a:rPr lang="tr-TR" sz="3500" dirty="0" smtClean="0">
                <a:latin typeface="Gloucester MT Extra Condensed" panose="02030808020601010101" pitchFamily="18" charset="0"/>
              </a:rPr>
              <a:t> bir sözcüktür.</a:t>
            </a:r>
            <a:endParaRPr lang="tr-TR" sz="3500" dirty="0">
              <a:latin typeface="Gloucester MT Extra Condensed" panose="02030808020601010101" pitchFamily="18" charset="0"/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63688" y="3480976"/>
            <a:ext cx="6072336" cy="307698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288614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p14:dur="10">
        <p15:prstTrans prst="airplane" invX="1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323528" y="50002"/>
            <a:ext cx="7772400" cy="1109985"/>
          </a:xfrm>
        </p:spPr>
        <p:txBody>
          <a:bodyPr/>
          <a:lstStyle/>
          <a:p>
            <a:r>
              <a:rPr lang="tr-TR" dirty="0" smtClean="0"/>
              <a:t>EVRİM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89026" y="3909773"/>
            <a:ext cx="5905500" cy="2952750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179512" y="1268760"/>
            <a:ext cx="90364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dirty="0" err="1" smtClean="0">
                <a:latin typeface="Gloucester MT Extra Condensed" panose="02030808020601010101" pitchFamily="18" charset="0"/>
              </a:rPr>
              <a:t>dünyanin</a:t>
            </a:r>
            <a:r>
              <a:rPr lang="tr-TR" sz="4000" dirty="0" smtClean="0">
                <a:latin typeface="Gloucester MT Extra Condensed" panose="02030808020601010101" pitchFamily="18" charset="0"/>
              </a:rPr>
              <a:t> </a:t>
            </a:r>
            <a:r>
              <a:rPr lang="tr-TR" sz="4000" dirty="0">
                <a:latin typeface="Gloucester MT Extra Condensed" panose="02030808020601010101" pitchFamily="18" charset="0"/>
              </a:rPr>
              <a:t>evrimi, evrenin evrimi ya da kimyasal evrim gibi kavramlardan </a:t>
            </a:r>
            <a:r>
              <a:rPr lang="tr-TR" sz="4000" dirty="0" err="1" smtClean="0">
                <a:latin typeface="Gloucester MT Extra Condensed" panose="02030808020601010101" pitchFamily="18" charset="0"/>
              </a:rPr>
              <a:t>ayirmak</a:t>
            </a:r>
            <a:r>
              <a:rPr lang="tr-TR" sz="4000" dirty="0" smtClean="0">
                <a:latin typeface="Gloucester MT Extra Condensed" panose="02030808020601010101" pitchFamily="18" charset="0"/>
              </a:rPr>
              <a:t> </a:t>
            </a:r>
            <a:r>
              <a:rPr lang="tr-TR" sz="4000" dirty="0" err="1" smtClean="0">
                <a:latin typeface="Gloucester MT Extra Condensed" panose="02030808020601010101" pitchFamily="18" charset="0"/>
              </a:rPr>
              <a:t>amaciyla</a:t>
            </a:r>
            <a:r>
              <a:rPr lang="tr-TR" sz="4000" dirty="0" smtClean="0">
                <a:latin typeface="Gloucester MT Extra Condensed" panose="02030808020601010101" pitchFamily="18" charset="0"/>
              </a:rPr>
              <a:t> </a:t>
            </a:r>
            <a:r>
              <a:rPr lang="tr-TR" sz="4000" dirty="0">
                <a:latin typeface="Gloucester MT Extra Condensed" panose="02030808020601010101" pitchFamily="18" charset="0"/>
              </a:rPr>
              <a:t>organik evrim ya da biyolojik evrim olarak da </a:t>
            </a:r>
            <a:r>
              <a:rPr lang="tr-TR" sz="4000" dirty="0" err="1" smtClean="0">
                <a:latin typeface="Gloucester MT Extra Condensed" panose="02030808020601010101" pitchFamily="18" charset="0"/>
              </a:rPr>
              <a:t>adlandirilir</a:t>
            </a:r>
            <a:r>
              <a:rPr lang="tr-TR" sz="4000" dirty="0">
                <a:latin typeface="Gloucester MT Extra Condensed" panose="02030808020601010101" pitchFamily="18" charset="0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116567870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uman">
  <a:themeElements>
    <a:clrScheme name="Duman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Duman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uma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1_Duman">
  <a:themeElements>
    <a:clrScheme name="Duman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Duman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uma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ppt/theme/theme3.xml><?xml version="1.0" encoding="utf-8"?>
<a:theme xmlns:a="http://schemas.openxmlformats.org/drawingml/2006/main" name="Animated_open_book_effect_TP101919199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056C619-0B12-42C3-A458-38C5611B4CB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Animasyonlu açık kitap efekti</Template>
  <TotalTime>0</TotalTime>
  <Words>374</Words>
  <PresentationFormat>Ekran Gösterisi (4:3)</PresentationFormat>
  <Paragraphs>39</Paragraphs>
  <Slides>17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Slayt Başlıkları</vt:lpstr>
      </vt:variant>
      <vt:variant>
        <vt:i4>17</vt:i4>
      </vt:variant>
    </vt:vector>
  </HeadingPairs>
  <TitlesOfParts>
    <vt:vector size="20" baseType="lpstr">
      <vt:lpstr>Duman</vt:lpstr>
      <vt:lpstr>1_Duman</vt:lpstr>
      <vt:lpstr>Animated_open_book_effect_TP101919199</vt:lpstr>
      <vt:lpstr>Slayt 1</vt:lpstr>
      <vt:lpstr>BİYOLOJİ NEDİR?</vt:lpstr>
      <vt:lpstr>BİYOLOJİ</vt:lpstr>
      <vt:lpstr>Şimdi birazda Alt Bilim Dallarına bakalım…</vt:lpstr>
      <vt:lpstr>SİTOLOJİ</vt:lpstr>
      <vt:lpstr>MOLEKÜLER SİTOLOJİ</vt:lpstr>
      <vt:lpstr>BİYOTEKNOLOJİ</vt:lpstr>
      <vt:lpstr>GENETİK</vt:lpstr>
      <vt:lpstr>EVRİM</vt:lpstr>
      <vt:lpstr>ZOOLOJİ</vt:lpstr>
      <vt:lpstr>BOTANİK</vt:lpstr>
      <vt:lpstr>EKOLOJİ</vt:lpstr>
      <vt:lpstr>HİDROBİYOLOJİ</vt:lpstr>
      <vt:lpstr>Embriyoloji, zigot olusumunu, büyümesini ve gelisimini inceleyen bilim dali. Gelisim biyolojisinin bir alt dalidir.</vt:lpstr>
      <vt:lpstr>MORFOLOJİ</vt:lpstr>
      <vt:lpstr>ANATOMİ</vt:lpstr>
      <vt:lpstr>Slayt 17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ModifiedBy/>
  <dcterms:created xsi:type="dcterms:W3CDTF">2017-03-22T16:09:17Z</dcterms:created>
  <dcterms:modified xsi:type="dcterms:W3CDTF">2017-10-18T11:53:49Z</dcterms:modified>
  <cp:category>www.sorubak.com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TC019192439991</vt:lpwstr>
  </property>
</Properties>
</file>