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57" r:id="rId3"/>
    <p:sldId id="263" r:id="rId4"/>
    <p:sldId id="262" r:id="rId5"/>
    <p:sldId id="261" r:id="rId6"/>
    <p:sldId id="260" r:id="rId7"/>
    <p:sldId id="259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99"/>
    <a:srgbClr val="FFFFFF"/>
    <a:srgbClr val="80808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4660"/>
  </p:normalViewPr>
  <p:slideViewPr>
    <p:cSldViewPr>
      <p:cViewPr>
        <p:scale>
          <a:sx n="70" d="100"/>
          <a:sy n="70" d="100"/>
        </p:scale>
        <p:origin x="-2778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EC67B-E7BC-4039-815F-08B68216A91F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C647D-8B79-48BE-837C-DA695C0C12B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827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C647D-8B79-48BE-837C-DA695C0C12BC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66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ED05B-58DA-4DD0-8255-E21AAC055CCC}" type="datetimeFigureOut">
              <a:rPr lang="tr-TR" smtClean="0"/>
              <a:pPr/>
              <a:t>12/10/2017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F26F2-FD16-47D0-B3EF-7F7439C15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BEDRETT&#304;N\Desktop\&#246;nemsiz\B&#304;YOLOJ&#304;.mp4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Metin kutusu"/>
          <p:cNvSpPr txBox="1"/>
          <p:nvPr/>
        </p:nvSpPr>
        <p:spPr>
          <a:xfrm>
            <a:off x="0" y="235743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solidFill>
                  <a:srgbClr val="FFFFFF"/>
                </a:solidFill>
                <a:latin typeface="Algerian" pitchFamily="82" charset="0"/>
              </a:rPr>
              <a:t>BİLİMSEL ÇALIŞMA YÖNTEMLERİ </a:t>
            </a:r>
            <a:endParaRPr lang="tr-TR" sz="6000" dirty="0">
              <a:solidFill>
                <a:srgbClr val="FFFFFF"/>
              </a:solidFill>
              <a:latin typeface="Algerian" pitchFamily="82" charset="0"/>
            </a:endParaRPr>
          </a:p>
        </p:txBody>
      </p:sp>
      <p:sp>
        <p:nvSpPr>
          <p:cNvPr id="11" name="10 Dik Üçgen"/>
          <p:cNvSpPr/>
          <p:nvPr/>
        </p:nvSpPr>
        <p:spPr>
          <a:xfrm rot="5400000">
            <a:off x="-2536041" y="2536041"/>
            <a:ext cx="6858000" cy="1785918"/>
          </a:xfrm>
          <a:prstGeom prst="rtTriangle">
            <a:avLst/>
          </a:prstGeom>
          <a:gradFill flip="none" rotWithShape="1">
            <a:gsLst>
              <a:gs pos="0">
                <a:srgbClr val="FFFFFF">
                  <a:shade val="30000"/>
                  <a:satMod val="115000"/>
                </a:srgbClr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 Üçgen"/>
          <p:cNvSpPr/>
          <p:nvPr/>
        </p:nvSpPr>
        <p:spPr>
          <a:xfrm rot="16200000">
            <a:off x="4822041" y="2536041"/>
            <a:ext cx="6858000" cy="1785918"/>
          </a:xfrm>
          <a:prstGeom prst="rtTriangle">
            <a:avLst/>
          </a:prstGeom>
          <a:gradFill flip="none" rotWithShape="1">
            <a:gsLst>
              <a:gs pos="0">
                <a:srgbClr val="FFFFFF">
                  <a:shade val="30000"/>
                  <a:satMod val="115000"/>
                </a:srgbClr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etin kutusu"/>
          <p:cNvSpPr txBox="1"/>
          <p:nvPr/>
        </p:nvSpPr>
        <p:spPr>
          <a:xfrm>
            <a:off x="3357554" y="714356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2060"/>
                </a:solidFill>
                <a:latin typeface="+mj-lt"/>
              </a:rPr>
              <a:t>PROBLEMİN BELİRLENMESİ</a:t>
            </a:r>
            <a:endParaRPr lang="tr-TR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9 Sağ Ok"/>
          <p:cNvSpPr/>
          <p:nvPr/>
        </p:nvSpPr>
        <p:spPr>
          <a:xfrm>
            <a:off x="0" y="0"/>
            <a:ext cx="9144000" cy="1928826"/>
          </a:xfrm>
          <a:prstGeom prst="rightArrow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Yuvarlatılmış Dikdörtgen"/>
          <p:cNvSpPr/>
          <p:nvPr/>
        </p:nvSpPr>
        <p:spPr>
          <a:xfrm>
            <a:off x="3286116" y="214290"/>
            <a:ext cx="2357454" cy="157163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3428992" y="500042"/>
            <a:ext cx="22860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2060"/>
                </a:solidFill>
                <a:latin typeface="+mj-lt"/>
              </a:rPr>
              <a:t>Problemin Belirlenmesi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13" name="12 Oval"/>
          <p:cNvSpPr/>
          <p:nvPr/>
        </p:nvSpPr>
        <p:spPr>
          <a:xfrm>
            <a:off x="1071538" y="2000240"/>
            <a:ext cx="6786610" cy="4429156"/>
          </a:xfrm>
          <a:prstGeom prst="ellipse">
            <a:avLst/>
          </a:prstGeom>
          <a:solidFill>
            <a:srgbClr val="FFFFFF"/>
          </a:solidFill>
          <a:ln w="76200">
            <a:solidFill>
              <a:srgbClr val="333399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1714480" y="3071810"/>
            <a:ext cx="55007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PROBLEM: </a:t>
            </a:r>
            <a:r>
              <a:rPr lang="tr-TR" sz="3200" dirty="0" smtClean="0">
                <a:solidFill>
                  <a:srgbClr val="000000"/>
                </a:solidFill>
              </a:rPr>
              <a:t>DENİZ KİRLİLİĞİNE HANGİ FAKTÖRLER YOL AÇAR. VE PİSLENMİŞ DENİZ SUYUNDA BİTKİLER NEDEN  YETİŞMEZ.</a:t>
            </a:r>
            <a:endParaRPr lang="tr-TR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etin kutusu"/>
          <p:cNvSpPr txBox="1"/>
          <p:nvPr/>
        </p:nvSpPr>
        <p:spPr>
          <a:xfrm>
            <a:off x="3357554" y="714356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2060"/>
                </a:solidFill>
                <a:latin typeface="+mj-lt"/>
              </a:rPr>
              <a:t>PROBLEMİN BELİRLENMESİ</a:t>
            </a:r>
            <a:endParaRPr lang="tr-TR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9 Sağ Ok"/>
          <p:cNvSpPr/>
          <p:nvPr/>
        </p:nvSpPr>
        <p:spPr>
          <a:xfrm>
            <a:off x="0" y="0"/>
            <a:ext cx="9144000" cy="1928826"/>
          </a:xfrm>
          <a:prstGeom prst="rightArrow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Yuvarlatılmış Dikdörtgen"/>
          <p:cNvSpPr/>
          <p:nvPr/>
        </p:nvSpPr>
        <p:spPr>
          <a:xfrm>
            <a:off x="3286116" y="214290"/>
            <a:ext cx="2357454" cy="157163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3714744" y="71435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2060"/>
                </a:solidFill>
                <a:latin typeface="+mj-lt"/>
              </a:rPr>
              <a:t>Gözlem</a:t>
            </a:r>
          </a:p>
        </p:txBody>
      </p:sp>
      <p:sp>
        <p:nvSpPr>
          <p:cNvPr id="6" name="5 Yuvarlatılmış Dikdörtgen"/>
          <p:cNvSpPr/>
          <p:nvPr/>
        </p:nvSpPr>
        <p:spPr>
          <a:xfrm>
            <a:off x="2071670" y="2000240"/>
            <a:ext cx="1285884" cy="100013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varlatılmış Dikdörtgen"/>
          <p:cNvSpPr/>
          <p:nvPr/>
        </p:nvSpPr>
        <p:spPr>
          <a:xfrm>
            <a:off x="5643570" y="2000240"/>
            <a:ext cx="1285884" cy="100013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4501356" y="1929596"/>
            <a:ext cx="856462" cy="499272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 rot="10800000" flipV="1">
            <a:off x="3714744" y="1928802"/>
            <a:ext cx="796136" cy="500066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Metin kutusu"/>
          <p:cNvSpPr txBox="1"/>
          <p:nvPr/>
        </p:nvSpPr>
        <p:spPr>
          <a:xfrm>
            <a:off x="2071670" y="2214554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solidFill>
                  <a:srgbClr val="002060"/>
                </a:solidFill>
              </a:rPr>
              <a:t>NİTEL</a:t>
            </a:r>
            <a:endParaRPr lang="tr-TR" sz="2800" dirty="0">
              <a:solidFill>
                <a:srgbClr val="002060"/>
              </a:solidFill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5643570" y="2214554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solidFill>
                  <a:srgbClr val="002060"/>
                </a:solidFill>
              </a:rPr>
              <a:t>NİCEL</a:t>
            </a:r>
            <a:endParaRPr lang="tr-TR" sz="2800" dirty="0">
              <a:solidFill>
                <a:srgbClr val="002060"/>
              </a:solidFill>
            </a:endParaRPr>
          </a:p>
        </p:txBody>
      </p:sp>
      <p:sp>
        <p:nvSpPr>
          <p:cNvPr id="21" name="20 Oval"/>
          <p:cNvSpPr/>
          <p:nvPr/>
        </p:nvSpPr>
        <p:spPr>
          <a:xfrm>
            <a:off x="1142976" y="3143248"/>
            <a:ext cx="3286148" cy="3714752"/>
          </a:xfrm>
          <a:prstGeom prst="ellipse">
            <a:avLst/>
          </a:prstGeom>
          <a:solidFill>
            <a:srgbClr val="FFFFFF"/>
          </a:solidFill>
          <a:ln w="76200">
            <a:solidFill>
              <a:srgbClr val="33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Oval"/>
          <p:cNvSpPr/>
          <p:nvPr/>
        </p:nvSpPr>
        <p:spPr>
          <a:xfrm>
            <a:off x="4786314" y="3143248"/>
            <a:ext cx="3286148" cy="3714752"/>
          </a:xfrm>
          <a:prstGeom prst="ellipse">
            <a:avLst/>
          </a:prstGeom>
          <a:solidFill>
            <a:srgbClr val="FFFFFF"/>
          </a:solidFill>
          <a:ln w="76200">
            <a:solidFill>
              <a:srgbClr val="33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1714480" y="3929066"/>
            <a:ext cx="22145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0000"/>
                </a:solidFill>
              </a:rPr>
              <a:t>TEMİZ DENİZ SUYUNUN  RENGI ŞEFFAFKEN PİS DENİZ SUYUNUN RENGİ KAHVE RENGİMSİDİR.</a:t>
            </a:r>
            <a:endParaRPr lang="tr-TR" sz="2200" dirty="0">
              <a:solidFill>
                <a:srgbClr val="000000"/>
              </a:solidFill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5214942" y="3929066"/>
            <a:ext cx="25003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SzPct val="110000"/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0000"/>
                </a:solidFill>
              </a:rPr>
              <a:t>PİS SUDA YETİŞEN BİTKİNİN BOYU 2 SANTİMSE TEMİZ SUDA YETİŞEN BİTKİNİN BOYU 5 SANTİMDİR.</a:t>
            </a:r>
            <a:endParaRPr lang="tr-TR" sz="2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etin kutusu"/>
          <p:cNvSpPr txBox="1"/>
          <p:nvPr/>
        </p:nvSpPr>
        <p:spPr>
          <a:xfrm>
            <a:off x="3357554" y="714356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2060"/>
                </a:solidFill>
                <a:latin typeface="+mj-lt"/>
              </a:rPr>
              <a:t>PROBLEMİN BELİRLENMESİ</a:t>
            </a:r>
            <a:endParaRPr lang="tr-TR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9 Sağ Ok"/>
          <p:cNvSpPr/>
          <p:nvPr/>
        </p:nvSpPr>
        <p:spPr>
          <a:xfrm>
            <a:off x="0" y="0"/>
            <a:ext cx="9144000" cy="1928826"/>
          </a:xfrm>
          <a:prstGeom prst="rightArrow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Yuvarlatılmış Dikdörtgen"/>
          <p:cNvSpPr/>
          <p:nvPr/>
        </p:nvSpPr>
        <p:spPr>
          <a:xfrm>
            <a:off x="3286116" y="214290"/>
            <a:ext cx="2357454" cy="157163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3357554" y="500042"/>
            <a:ext cx="2286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002060"/>
                </a:solidFill>
                <a:latin typeface="+mj-lt"/>
              </a:rPr>
              <a:t>Verilerin Toplanması</a:t>
            </a:r>
          </a:p>
        </p:txBody>
      </p:sp>
      <p:sp>
        <p:nvSpPr>
          <p:cNvPr id="6" name="5 Oval"/>
          <p:cNvSpPr/>
          <p:nvPr/>
        </p:nvSpPr>
        <p:spPr>
          <a:xfrm>
            <a:off x="1071538" y="2000240"/>
            <a:ext cx="6786610" cy="4429156"/>
          </a:xfrm>
          <a:prstGeom prst="ellipse">
            <a:avLst/>
          </a:prstGeom>
          <a:solidFill>
            <a:srgbClr val="FFFFFF"/>
          </a:solidFill>
          <a:ln w="76200">
            <a:solidFill>
              <a:srgbClr val="333399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2143108" y="3000372"/>
            <a:ext cx="49292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000000"/>
                </a:solidFill>
              </a:rPr>
              <a:t>DENİZ KİRLİLİĞİ ÇÖP ATIKLARI,FABRİKA ATIKLARI GİBİ FAKTÖRLER DENİZ KİRLİLİĞİNE YOL AÇAR.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000000"/>
                </a:solidFill>
              </a:rPr>
              <a:t>KİRLETİLMİŞ DENİZ SUYUNDA BİTKİ VERİMİ AZALIR.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endParaRPr lang="tr-TR" sz="2000" dirty="0" smtClean="0">
              <a:solidFill>
                <a:srgbClr val="000000"/>
              </a:solidFill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endParaRPr lang="tr-TR" dirty="0" smtClean="0">
              <a:solidFill>
                <a:srgbClr val="000000"/>
              </a:solidFill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endParaRPr lang="tr-TR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etin kutusu"/>
          <p:cNvSpPr txBox="1"/>
          <p:nvPr/>
        </p:nvSpPr>
        <p:spPr>
          <a:xfrm>
            <a:off x="3357554" y="714356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2060"/>
                </a:solidFill>
                <a:latin typeface="+mj-lt"/>
              </a:rPr>
              <a:t>PROBLEMİN BELİRLENMESİ</a:t>
            </a:r>
            <a:endParaRPr lang="tr-TR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9 Sağ Ok"/>
          <p:cNvSpPr/>
          <p:nvPr/>
        </p:nvSpPr>
        <p:spPr>
          <a:xfrm>
            <a:off x="0" y="0"/>
            <a:ext cx="9144000" cy="1928826"/>
          </a:xfrm>
          <a:prstGeom prst="rightArrow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Yuvarlatılmış Dikdörtgen"/>
          <p:cNvSpPr/>
          <p:nvPr/>
        </p:nvSpPr>
        <p:spPr>
          <a:xfrm>
            <a:off x="3286116" y="214290"/>
            <a:ext cx="2357454" cy="157163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3286116" y="500042"/>
            <a:ext cx="235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002060"/>
                </a:solidFill>
                <a:latin typeface="+mj-lt"/>
              </a:rPr>
              <a:t> Hipotezin Kurulması</a:t>
            </a:r>
          </a:p>
        </p:txBody>
      </p:sp>
      <p:sp>
        <p:nvSpPr>
          <p:cNvPr id="6" name="5 Oval"/>
          <p:cNvSpPr/>
          <p:nvPr/>
        </p:nvSpPr>
        <p:spPr>
          <a:xfrm>
            <a:off x="1071538" y="2000240"/>
            <a:ext cx="6786610" cy="4429156"/>
          </a:xfrm>
          <a:prstGeom prst="ellipse">
            <a:avLst/>
          </a:prstGeom>
          <a:solidFill>
            <a:srgbClr val="FFFFFF"/>
          </a:solidFill>
          <a:ln w="76200">
            <a:solidFill>
              <a:srgbClr val="333399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2000232" y="3000372"/>
            <a:ext cx="51435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000000"/>
                </a:solidFill>
              </a:rPr>
              <a:t>FABRİKA ATIKLARININ DENİZE ATILMASI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000000"/>
                </a:solidFill>
              </a:rPr>
              <a:t>İNSANLARIN DENİZE ÇEKİRDEK,PET ŞİŞE,AMBALAJ V.B ATIKLARI ATMASI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s-ES" sz="2400" dirty="0" smtClean="0">
                <a:solidFill>
                  <a:srgbClr val="000000"/>
                </a:solidFill>
              </a:rPr>
              <a:t>PETROL VE PETROL TÜREVİ MADDELER</a:t>
            </a:r>
            <a:r>
              <a:rPr lang="tr-TR" sz="2400" dirty="0" smtClean="0">
                <a:solidFill>
                  <a:srgbClr val="000000"/>
                </a:solidFill>
              </a:rPr>
              <a:t>İN DENİZLERE SALINMASI.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etin kutusu"/>
          <p:cNvSpPr txBox="1"/>
          <p:nvPr/>
        </p:nvSpPr>
        <p:spPr>
          <a:xfrm>
            <a:off x="3357554" y="714356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2060"/>
                </a:solidFill>
                <a:latin typeface="+mj-lt"/>
              </a:rPr>
              <a:t>PROBLEMİN BELİRLENMESİ</a:t>
            </a:r>
            <a:endParaRPr lang="tr-TR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9 Sağ Ok"/>
          <p:cNvSpPr/>
          <p:nvPr/>
        </p:nvSpPr>
        <p:spPr>
          <a:xfrm>
            <a:off x="0" y="0"/>
            <a:ext cx="9144000" cy="1928826"/>
          </a:xfrm>
          <a:prstGeom prst="rightArrow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Yuvarlatılmış Dikdörtgen"/>
          <p:cNvSpPr/>
          <p:nvPr/>
        </p:nvSpPr>
        <p:spPr>
          <a:xfrm>
            <a:off x="3286116" y="214290"/>
            <a:ext cx="2357454" cy="157163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3286116" y="500042"/>
            <a:ext cx="235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002060"/>
                </a:solidFill>
                <a:latin typeface="+mj-lt"/>
              </a:rPr>
              <a:t>Tahminlerde Bulunma</a:t>
            </a:r>
          </a:p>
        </p:txBody>
      </p:sp>
      <p:sp>
        <p:nvSpPr>
          <p:cNvPr id="7" name="6 Oval"/>
          <p:cNvSpPr/>
          <p:nvPr/>
        </p:nvSpPr>
        <p:spPr>
          <a:xfrm>
            <a:off x="1071538" y="2000240"/>
            <a:ext cx="6786610" cy="4429156"/>
          </a:xfrm>
          <a:prstGeom prst="ellipse">
            <a:avLst/>
          </a:prstGeom>
          <a:solidFill>
            <a:srgbClr val="FFFFFF"/>
          </a:solidFill>
          <a:ln w="76200">
            <a:solidFill>
              <a:srgbClr val="333399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1785918" y="3000372"/>
            <a:ext cx="528641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0000"/>
                </a:solidFill>
              </a:rPr>
              <a:t>EĞER DENİZLERE ÇÖP ATILMAZ İSE DENİZLER KİRLENMİYECEK DİR.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0000"/>
                </a:solidFill>
              </a:rPr>
              <a:t>EĞER FABRİKA ATILARI DENİZE ATILMAZ İSE DENİZLER KİRLİ OLMAYACAK DIR.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r-TR" sz="2200" dirty="0" smtClean="0">
                <a:solidFill>
                  <a:srgbClr val="000000"/>
                </a:solidFill>
              </a:rPr>
              <a:t>EĞER  BELEDİYELER DENİZLERİ DÜZENLİ OLARAK TEMİZLER İSE DENİZLER TEMİZ OLACAK DIR</a:t>
            </a:r>
            <a:r>
              <a:rPr lang="tr-TR" dirty="0" smtClean="0">
                <a:solidFill>
                  <a:srgbClr val="000000"/>
                </a:solidFill>
              </a:rPr>
              <a:t>.</a:t>
            </a:r>
            <a:endParaRPr lang="tr-TR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etin kutusu"/>
          <p:cNvSpPr txBox="1"/>
          <p:nvPr/>
        </p:nvSpPr>
        <p:spPr>
          <a:xfrm>
            <a:off x="3357554" y="714356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2060"/>
                </a:solidFill>
                <a:latin typeface="+mj-lt"/>
              </a:rPr>
              <a:t>PROBLEMİN BELİRLENMESİ</a:t>
            </a:r>
            <a:endParaRPr lang="tr-TR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9 Sağ Ok"/>
          <p:cNvSpPr/>
          <p:nvPr/>
        </p:nvSpPr>
        <p:spPr>
          <a:xfrm>
            <a:off x="0" y="0"/>
            <a:ext cx="9144000" cy="1928826"/>
          </a:xfrm>
          <a:prstGeom prst="rightArrow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Yuvarlatılmış Dikdörtgen"/>
          <p:cNvSpPr/>
          <p:nvPr/>
        </p:nvSpPr>
        <p:spPr>
          <a:xfrm>
            <a:off x="3286116" y="214290"/>
            <a:ext cx="2357454" cy="1571636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3286116" y="500042"/>
            <a:ext cx="2286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/>
              <a:t> </a:t>
            </a:r>
            <a:r>
              <a:rPr lang="tr-TR" sz="2800" b="1" dirty="0">
                <a:solidFill>
                  <a:srgbClr val="002060"/>
                </a:solidFill>
                <a:latin typeface="+mj-lt"/>
              </a:rPr>
              <a:t>Kontrollü Deney</a:t>
            </a:r>
          </a:p>
        </p:txBody>
      </p:sp>
      <p:pic>
        <p:nvPicPr>
          <p:cNvPr id="7" name="BİYOLOJİ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71472" y="2286000"/>
            <a:ext cx="7929618" cy="421483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Özel 8">
      <a:dk1>
        <a:srgbClr val="016188"/>
      </a:dk1>
      <a:lt1>
        <a:srgbClr val="016188"/>
      </a:lt1>
      <a:dk2>
        <a:srgbClr val="016188"/>
      </a:dk2>
      <a:lt2>
        <a:srgbClr val="016188"/>
      </a:lt2>
      <a:accent1>
        <a:srgbClr val="016188"/>
      </a:accent1>
      <a:accent2>
        <a:srgbClr val="016188"/>
      </a:accent2>
      <a:accent3>
        <a:srgbClr val="016188"/>
      </a:accent3>
      <a:accent4>
        <a:srgbClr val="016188"/>
      </a:accent4>
      <a:accent5>
        <a:srgbClr val="005BD3"/>
      </a:accent5>
      <a:accent6>
        <a:srgbClr val="016188"/>
      </a:accent6>
      <a:hlink>
        <a:srgbClr val="016188"/>
      </a:hlink>
      <a:folHlink>
        <a:srgbClr val="016188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141</Words>
  <PresentationFormat>Ekran Gösterisi (4:3)</PresentationFormat>
  <Paragraphs>29</Paragraphs>
  <Slides>7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2015-10-11T11:21:04Z</dcterms:created>
  <dcterms:modified xsi:type="dcterms:W3CDTF">2017-10-12T14:27:57Z</dcterms:modified>
  <cp:category>www.sorubak.com</cp:category>
</cp:coreProperties>
</file>