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7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-1458" y="-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Group 24"/>
          <p:cNvGrpSpPr/>
          <p:nvPr/>
        </p:nvGrpSpPr>
        <p:grpSpPr>
          <a:xfrm>
            <a:off x="203200" y="0"/>
            <a:ext cx="3778250" cy="6858001"/>
            <a:chOff x="203200" y="0"/>
            <a:chExt cx="3778250" cy="6858001"/>
          </a:xfrm>
        </p:grpSpPr>
        <p:sp>
          <p:nvSpPr>
            <p:cNvPr id="14" name="Freeform 6"/>
            <p:cNvSpPr/>
            <p:nvPr/>
          </p:nvSpPr>
          <p:spPr bwMode="auto">
            <a:xfrm>
              <a:off x="641350" y="0"/>
              <a:ext cx="1365250" cy="3971925"/>
            </a:xfrm>
            <a:custGeom>
              <a:avLst/>
              <a:gdLst/>
              <a:ahLst/>
              <a:cxnLst/>
              <a:rect l="0" t="0" r="r" b="b"/>
              <a:pathLst>
                <a:path w="860" h="2502">
                  <a:moveTo>
                    <a:pt x="0" y="2445"/>
                  </a:moveTo>
                  <a:lnTo>
                    <a:pt x="228" y="2502"/>
                  </a:lnTo>
                  <a:lnTo>
                    <a:pt x="860" y="0"/>
                  </a:lnTo>
                  <a:lnTo>
                    <a:pt x="620" y="0"/>
                  </a:lnTo>
                  <a:lnTo>
                    <a:pt x="0" y="244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15" name="Freeform 7"/>
            <p:cNvSpPr/>
            <p:nvPr/>
          </p:nvSpPr>
          <p:spPr bwMode="auto">
            <a:xfrm>
              <a:off x="203200" y="0"/>
              <a:ext cx="1336675" cy="3862388"/>
            </a:xfrm>
            <a:custGeom>
              <a:avLst/>
              <a:gdLst/>
              <a:ahLst/>
              <a:cxnLst/>
              <a:rect l="0" t="0" r="r" b="b"/>
              <a:pathLst>
                <a:path w="842" h="2433">
                  <a:moveTo>
                    <a:pt x="842" y="0"/>
                  </a:moveTo>
                  <a:lnTo>
                    <a:pt x="602" y="0"/>
                  </a:lnTo>
                  <a:lnTo>
                    <a:pt x="0" y="2376"/>
                  </a:lnTo>
                  <a:lnTo>
                    <a:pt x="228" y="2433"/>
                  </a:lnTo>
                  <a:lnTo>
                    <a:pt x="842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16" name="Freeform 8"/>
            <p:cNvSpPr/>
            <p:nvPr/>
          </p:nvSpPr>
          <p:spPr bwMode="auto">
            <a:xfrm>
              <a:off x="207963" y="3776663"/>
              <a:ext cx="1936750" cy="3081338"/>
            </a:xfrm>
            <a:custGeom>
              <a:avLst/>
              <a:gdLst/>
              <a:ahLst/>
              <a:cxnLst/>
              <a:rect l="0" t="0" r="r" b="b"/>
              <a:pathLst>
                <a:path w="1220" h="1941">
                  <a:moveTo>
                    <a:pt x="0" y="0"/>
                  </a:moveTo>
                  <a:lnTo>
                    <a:pt x="1166" y="1941"/>
                  </a:lnTo>
                  <a:lnTo>
                    <a:pt x="1220" y="19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20" name="Freeform 9"/>
            <p:cNvSpPr/>
            <p:nvPr/>
          </p:nvSpPr>
          <p:spPr bwMode="auto">
            <a:xfrm>
              <a:off x="646113" y="3886200"/>
              <a:ext cx="2373313" cy="2971800"/>
            </a:xfrm>
            <a:custGeom>
              <a:avLst/>
              <a:gdLst/>
              <a:ahLst/>
              <a:cxnLst/>
              <a:rect l="0" t="0" r="r" b="b"/>
              <a:pathLst>
                <a:path w="1495" h="1872">
                  <a:moveTo>
                    <a:pt x="1495" y="1872"/>
                  </a:moveTo>
                  <a:lnTo>
                    <a:pt x="0" y="0"/>
                  </a:lnTo>
                  <a:lnTo>
                    <a:pt x="1442" y="1872"/>
                  </a:lnTo>
                  <a:lnTo>
                    <a:pt x="1495" y="1872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21" name="Freeform 10"/>
            <p:cNvSpPr/>
            <p:nvPr/>
          </p:nvSpPr>
          <p:spPr bwMode="auto">
            <a:xfrm>
              <a:off x="641350" y="3881438"/>
              <a:ext cx="3340100" cy="2976563"/>
            </a:xfrm>
            <a:custGeom>
              <a:avLst/>
              <a:gdLst/>
              <a:ahLst/>
              <a:cxnLst/>
              <a:rect l="0" t="0" r="r" b="b"/>
              <a:pathLst>
                <a:path w="2104" h="1875">
                  <a:moveTo>
                    <a:pt x="0" y="0"/>
                  </a:moveTo>
                  <a:lnTo>
                    <a:pt x="3" y="3"/>
                  </a:lnTo>
                  <a:lnTo>
                    <a:pt x="1498" y="1875"/>
                  </a:lnTo>
                  <a:lnTo>
                    <a:pt x="2104" y="1875"/>
                  </a:lnTo>
                  <a:lnTo>
                    <a:pt x="228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22" name="Freeform 11"/>
            <p:cNvSpPr/>
            <p:nvPr/>
          </p:nvSpPr>
          <p:spPr bwMode="auto">
            <a:xfrm>
              <a:off x="203200" y="3771900"/>
              <a:ext cx="2660650" cy="3086100"/>
            </a:xfrm>
            <a:custGeom>
              <a:avLst/>
              <a:gdLst/>
              <a:ahLst/>
              <a:cxnLst/>
              <a:rect l="0" t="0" r="r" b="b"/>
              <a:pathLst>
                <a:path w="1676" h="1944">
                  <a:moveTo>
                    <a:pt x="1676" y="1944"/>
                  </a:moveTo>
                  <a:lnTo>
                    <a:pt x="264" y="111"/>
                  </a:lnTo>
                  <a:lnTo>
                    <a:pt x="225" y="60"/>
                  </a:lnTo>
                  <a:lnTo>
                    <a:pt x="228" y="60"/>
                  </a:lnTo>
                  <a:lnTo>
                    <a:pt x="264" y="111"/>
                  </a:lnTo>
                  <a:lnTo>
                    <a:pt x="234" y="69"/>
                  </a:lnTo>
                  <a:lnTo>
                    <a:pt x="228" y="57"/>
                  </a:lnTo>
                  <a:lnTo>
                    <a:pt x="222" y="54"/>
                  </a:lnTo>
                  <a:lnTo>
                    <a:pt x="0" y="0"/>
                  </a:lnTo>
                  <a:lnTo>
                    <a:pt x="3" y="3"/>
                  </a:lnTo>
                  <a:lnTo>
                    <a:pt x="1223" y="1944"/>
                  </a:lnTo>
                  <a:lnTo>
                    <a:pt x="1676" y="1944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39673" y="914401"/>
            <a:ext cx="6947127" cy="3488266"/>
          </a:xfrm>
        </p:spPr>
        <p:txBody>
          <a:bodyPr anchor="b">
            <a:normAutofit/>
          </a:bodyPr>
          <a:lstStyle>
            <a:lvl1pPr algn="r">
              <a:defRPr sz="5400">
                <a:effectLst/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924238" y="4402666"/>
            <a:ext cx="5762563" cy="1364531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25773" y="6117336"/>
            <a:ext cx="857473" cy="365125"/>
          </a:xfrm>
        </p:spPr>
        <p:txBody>
          <a:bodyPr/>
          <a:lstStyle/>
          <a:p>
            <a:fld id="{6EEFACED-E2E5-4CD0-B6BE-EF4BCE273D28}" type="datetimeFigureOut">
              <a:rPr lang="tr-TR" smtClean="0"/>
              <a:pPr/>
              <a:t>21/12/2017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23733" y="6117336"/>
            <a:ext cx="3609438" cy="365125"/>
          </a:xfrm>
        </p:spPr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275320" y="6117336"/>
            <a:ext cx="411480" cy="365125"/>
          </a:xfrm>
        </p:spPr>
        <p:txBody>
          <a:bodyPr/>
          <a:lstStyle/>
          <a:p>
            <a:fld id="{8CEC6F31-DB83-42ED-A8CE-CEB79C5E89E8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3" name="Freeform 12"/>
          <p:cNvSpPr/>
          <p:nvPr/>
        </p:nvSpPr>
        <p:spPr bwMode="auto">
          <a:xfrm>
            <a:off x="203200" y="3771900"/>
            <a:ext cx="361950" cy="90488"/>
          </a:xfrm>
          <a:custGeom>
            <a:avLst/>
            <a:gdLst/>
            <a:ahLst/>
            <a:cxnLst/>
            <a:rect l="0" t="0" r="r" b="b"/>
            <a:pathLst>
              <a:path w="228" h="57">
                <a:moveTo>
                  <a:pt x="228" y="57"/>
                </a:moveTo>
                <a:lnTo>
                  <a:pt x="0" y="0"/>
                </a:lnTo>
                <a:lnTo>
                  <a:pt x="222" y="54"/>
                </a:lnTo>
                <a:lnTo>
                  <a:pt x="228" y="57"/>
                </a:lnTo>
                <a:close/>
              </a:path>
            </a:pathLst>
          </a:custGeom>
          <a:solidFill>
            <a:srgbClr val="29ABE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sp>
      <p:sp>
        <p:nvSpPr>
          <p:cNvPr id="24" name="Freeform 13"/>
          <p:cNvSpPr/>
          <p:nvPr/>
        </p:nvSpPr>
        <p:spPr bwMode="auto">
          <a:xfrm>
            <a:off x="560388" y="3867150"/>
            <a:ext cx="61913" cy="80963"/>
          </a:xfrm>
          <a:custGeom>
            <a:avLst/>
            <a:gdLst/>
            <a:ahLst/>
            <a:cxnLst/>
            <a:rect l="0" t="0" r="r" b="b"/>
            <a:pathLst>
              <a:path w="39" h="51">
                <a:moveTo>
                  <a:pt x="0" y="0"/>
                </a:moveTo>
                <a:lnTo>
                  <a:pt x="39" y="51"/>
                </a:lnTo>
                <a:lnTo>
                  <a:pt x="3" y="0"/>
                </a:lnTo>
                <a:lnTo>
                  <a:pt x="0" y="0"/>
                </a:lnTo>
                <a:close/>
              </a:path>
            </a:pathLst>
          </a:custGeom>
          <a:solidFill>
            <a:srgbClr val="29ABE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sp>
    </p:spTree>
    <p:extLst>
      <p:ext uri="{BB962C8B-B14F-4D97-AF65-F5344CB8AC3E}">
        <p14:creationId xmlns:p14="http://schemas.microsoft.com/office/powerpoint/2010/main" xmlns="" val="2723376049"/>
      </p:ext>
    </p:extLst>
  </p:cSld>
  <p:clrMapOvr>
    <a:masterClrMapping/>
  </p:clrMapOvr>
  <p:transition spd="slow">
    <p:cover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Yazılı Panoramik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3523" y="4732865"/>
            <a:ext cx="7515991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789975" y="932112"/>
            <a:ext cx="6171065" cy="3164976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3523" y="5299603"/>
            <a:ext cx="7515991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EFACED-E2E5-4CD0-B6BE-EF4BCE273D28}" type="datetimeFigureOut">
              <a:rPr lang="tr-TR" smtClean="0"/>
              <a:pPr/>
              <a:t>21/12/2017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EC6F31-DB83-42ED-A8CE-CEB79C5E89E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729880139"/>
      </p:ext>
    </p:extLst>
  </p:cSld>
  <p:clrMapOvr>
    <a:masterClrMapping/>
  </p:clrMapOvr>
  <p:transition spd="slow">
    <p:cover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şlık ve Resim Yazıs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3524" y="685800"/>
            <a:ext cx="7515991" cy="304800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3524" y="4343400"/>
            <a:ext cx="7515992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EFACED-E2E5-4CD0-B6BE-EF4BCE273D28}" type="datetimeFigureOut">
              <a:rPr lang="tr-TR" smtClean="0"/>
              <a:pPr/>
              <a:t>21/12/2017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EC6F31-DB83-42ED-A8CE-CEB79C5E89E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80939129"/>
      </p:ext>
    </p:extLst>
  </p:cSld>
  <p:clrMapOvr>
    <a:masterClrMapping/>
  </p:clrMapOvr>
  <p:transition spd="slow">
    <p:cover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esim Yazılı Alın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969421" y="863023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172197" y="2819399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26741" y="685801"/>
            <a:ext cx="6974115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598235" y="3428999"/>
            <a:ext cx="6631128" cy="381000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3523" y="4343400"/>
            <a:ext cx="7515991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EFACED-E2E5-4CD0-B6BE-EF4BCE273D28}" type="datetimeFigureOut">
              <a:rPr lang="tr-TR" smtClean="0"/>
              <a:pPr/>
              <a:t>21/12/2017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EC6F31-DB83-42ED-A8CE-CEB79C5E89E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023126285"/>
      </p:ext>
    </p:extLst>
  </p:cSld>
  <p:clrMapOvr>
    <a:masterClrMapping/>
  </p:clrMapOvr>
  <p:transition spd="slow">
    <p:cover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3525" y="3308581"/>
            <a:ext cx="7515989" cy="1468800"/>
          </a:xfrm>
        </p:spPr>
        <p:txBody>
          <a:bodyPr anchor="b">
            <a:normAutofit/>
          </a:bodyPr>
          <a:lstStyle>
            <a:lvl1pPr algn="r">
              <a:defRPr sz="32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3524" y="4777381"/>
            <a:ext cx="7515990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EFACED-E2E5-4CD0-B6BE-EF4BCE273D28}" type="datetimeFigureOut">
              <a:rPr lang="tr-TR" smtClean="0"/>
              <a:pPr/>
              <a:t>21/12/2017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EC6F31-DB83-42ED-A8CE-CEB79C5E89E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220423930"/>
      </p:ext>
    </p:extLst>
  </p:cSld>
  <p:clrMapOvr>
    <a:masterClrMapping/>
  </p:clrMapOvr>
  <p:transition spd="slow">
    <p:cover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lıntı 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969421" y="863023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172197" y="2819399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26741" y="685801"/>
            <a:ext cx="6974115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13525" y="3886200"/>
            <a:ext cx="7515990" cy="889000"/>
          </a:xfrm>
        </p:spPr>
        <p:txBody>
          <a:bodyPr vert="horz" lIns="91440" tIns="45720" rIns="91440" bIns="45720" rtlCol="0" anchor="b">
            <a:normAutofit/>
          </a:bodyPr>
          <a:lstStyle>
            <a:lvl1pPr algn="r"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tr-TR" smtClean="0"/>
              <a:t>Asıl metin stillerini düzenlemek için tıklatın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3524" y="4775200"/>
            <a:ext cx="7515990" cy="10160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EFACED-E2E5-4CD0-B6BE-EF4BCE273D28}" type="datetimeFigureOut">
              <a:rPr lang="tr-TR" smtClean="0"/>
              <a:pPr/>
              <a:t>21/12/2017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EC6F31-DB83-42ED-A8CE-CEB79C5E89E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072116835"/>
      </p:ext>
    </p:extLst>
  </p:cSld>
  <p:clrMapOvr>
    <a:masterClrMapping/>
  </p:clrMapOvr>
  <p:transition spd="slow">
    <p:cover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oğru veya Yanlı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3525" y="685801"/>
            <a:ext cx="7515991" cy="2727325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13524" y="3505200"/>
            <a:ext cx="7515992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tr-TR" smtClean="0"/>
              <a:t>Asıl metin stillerini düzenlemek için tıklatın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3524" y="4343400"/>
            <a:ext cx="7515992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EFACED-E2E5-4CD0-B6BE-EF4BCE273D28}" type="datetimeFigureOut">
              <a:rPr lang="tr-TR" smtClean="0"/>
              <a:pPr/>
              <a:t>21/12/2017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EC6F31-DB83-42ED-A8CE-CEB79C5E89E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512044356"/>
      </p:ext>
    </p:extLst>
  </p:cSld>
  <p:clrMapOvr>
    <a:masterClrMapping/>
  </p:clrMapOvr>
  <p:transition spd="slow">
    <p:cover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EFACED-E2E5-4CD0-B6BE-EF4BCE273D28}" type="datetimeFigureOut">
              <a:rPr lang="tr-TR" smtClean="0"/>
              <a:pPr/>
              <a:t>21/12/2017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EC6F31-DB83-42ED-A8CE-CEB79C5E89E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288400468"/>
      </p:ext>
    </p:extLst>
  </p:cSld>
  <p:clrMapOvr>
    <a:masterClrMapping/>
  </p:clrMapOvr>
  <p:transition spd="slow">
    <p:cover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01393" y="685800"/>
            <a:ext cx="1328123" cy="5105400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13524" y="685800"/>
            <a:ext cx="6016373" cy="5105400"/>
          </a:xfrm>
        </p:spPr>
        <p:txBody>
          <a:bodyPr vert="eaVert" anchor="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EFACED-E2E5-4CD0-B6BE-EF4BCE273D28}" type="datetimeFigureOut">
              <a:rPr lang="tr-TR" smtClean="0"/>
              <a:pPr/>
              <a:t>21/12/2017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EC6F31-DB83-42ED-A8CE-CEB79C5E89E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297687232"/>
      </p:ext>
    </p:extLst>
  </p:cSld>
  <p:clrMapOvr>
    <a:masterClrMapping/>
  </p:clrMapOvr>
  <p:transition spd="slow">
    <p:cover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82133" y="457201"/>
            <a:ext cx="7704667" cy="1981200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82133" y="2667000"/>
            <a:ext cx="7704667" cy="3332816"/>
          </a:xfrm>
        </p:spPr>
        <p:txBody>
          <a:bodyPr anchor="ctr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44329" y="6108173"/>
            <a:ext cx="857473" cy="365125"/>
          </a:xfrm>
        </p:spPr>
        <p:txBody>
          <a:bodyPr/>
          <a:lstStyle/>
          <a:p>
            <a:fld id="{6EEFACED-E2E5-4CD0-B6BE-EF4BCE273D28}" type="datetimeFigureOut">
              <a:rPr lang="tr-TR" smtClean="0"/>
              <a:pPr/>
              <a:t>21/12/2017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72647" y="6108173"/>
            <a:ext cx="5314517" cy="365125"/>
          </a:xfrm>
        </p:spPr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258967" y="6108173"/>
            <a:ext cx="427833" cy="365125"/>
          </a:xfrm>
        </p:spPr>
        <p:txBody>
          <a:bodyPr/>
          <a:lstStyle/>
          <a:p>
            <a:fld id="{8CEC6F31-DB83-42ED-A8CE-CEB79C5E89E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013137542"/>
      </p:ext>
    </p:extLst>
  </p:cSld>
  <p:clrMapOvr>
    <a:masterClrMapping/>
  </p:clrMapOvr>
  <p:transition spd="slow">
    <p:cover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6995" y="2666998"/>
            <a:ext cx="6699805" cy="2360071"/>
          </a:xfrm>
        </p:spPr>
        <p:txBody>
          <a:bodyPr anchor="b"/>
          <a:lstStyle>
            <a:lvl1pPr algn="r">
              <a:defRPr sz="40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86998" y="5027070"/>
            <a:ext cx="6699802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EFACED-E2E5-4CD0-B6BE-EF4BCE273D28}" type="datetimeFigureOut">
              <a:rPr lang="tr-TR" smtClean="0"/>
              <a:pPr/>
              <a:t>21/12/2017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273317" y="6116070"/>
            <a:ext cx="413483" cy="365125"/>
          </a:xfrm>
        </p:spPr>
        <p:txBody>
          <a:bodyPr/>
          <a:lstStyle/>
          <a:p>
            <a:fld id="{8CEC6F31-DB83-42ED-A8CE-CEB79C5E89E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796207759"/>
      </p:ext>
    </p:extLst>
  </p:cSld>
  <p:clrMapOvr>
    <a:masterClrMapping/>
  </p:clrMapOvr>
  <p:transition spd="slow">
    <p:cover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82133" y="685801"/>
            <a:ext cx="7704667" cy="1752599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82133" y="2667000"/>
            <a:ext cx="3739896" cy="3368674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46904" y="2667000"/>
            <a:ext cx="3739896" cy="3346824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EFACED-E2E5-4CD0-B6BE-EF4BCE273D28}" type="datetimeFigureOut">
              <a:rPr lang="tr-TR" smtClean="0"/>
              <a:pPr/>
              <a:t>21/12/2017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EC6F31-DB83-42ED-A8CE-CEB79C5E89E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822904624"/>
      </p:ext>
    </p:extLst>
  </p:cSld>
  <p:clrMapOvr>
    <a:masterClrMapping/>
  </p:clrMapOvr>
  <p:transition spd="slow">
    <p:cover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29481" y="2658533"/>
            <a:ext cx="3456291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13523" y="3335336"/>
            <a:ext cx="3672248" cy="2665259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710" y="2667000"/>
            <a:ext cx="3467806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957266" y="3335336"/>
            <a:ext cx="3672248" cy="2665259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EFACED-E2E5-4CD0-B6BE-EF4BCE273D28}" type="datetimeFigureOut">
              <a:rPr lang="tr-TR" smtClean="0"/>
              <a:pPr/>
              <a:t>21/12/2017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EC6F31-DB83-42ED-A8CE-CEB79C5E89E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158587462"/>
      </p:ext>
    </p:extLst>
  </p:cSld>
  <p:clrMapOvr>
    <a:masterClrMapping/>
  </p:clrMapOvr>
  <p:transition spd="slow">
    <p:cover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EFACED-E2E5-4CD0-B6BE-EF4BCE273D28}" type="datetimeFigureOut">
              <a:rPr lang="tr-TR" smtClean="0"/>
              <a:pPr/>
              <a:t>21/12/2017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EC6F31-DB83-42ED-A8CE-CEB79C5E89E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37103639"/>
      </p:ext>
    </p:extLst>
  </p:cSld>
  <p:clrMapOvr>
    <a:masterClrMapping/>
  </p:clrMapOvr>
  <p:transition spd="slow">
    <p:cover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EFACED-E2E5-4CD0-B6BE-EF4BCE273D28}" type="datetimeFigureOut">
              <a:rPr lang="tr-TR" smtClean="0"/>
              <a:pPr/>
              <a:t>21/12/2017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EC6F31-DB83-42ED-A8CE-CEB79C5E89E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181004845"/>
      </p:ext>
    </p:extLst>
  </p:cSld>
  <p:clrMapOvr>
    <a:masterClrMapping/>
  </p:clrMapOvr>
  <p:transition spd="slow">
    <p:cover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3524" y="1600200"/>
            <a:ext cx="2662534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47553" y="685800"/>
            <a:ext cx="4681962" cy="5105401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3524" y="2971800"/>
            <a:ext cx="2662534" cy="18288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EFACED-E2E5-4CD0-B6BE-EF4BCE273D28}" type="datetimeFigureOut">
              <a:rPr lang="tr-TR" smtClean="0"/>
              <a:pPr/>
              <a:t>21/12/2017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EC6F31-DB83-42ED-A8CE-CEB79C5E89E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53783022"/>
      </p:ext>
    </p:extLst>
  </p:cSld>
  <p:clrMapOvr>
    <a:masterClrMapping/>
  </p:clrMapOvr>
  <p:transition spd="slow">
    <p:cover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2332" y="1752599"/>
            <a:ext cx="4070679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697495" y="914400"/>
            <a:ext cx="2461371" cy="4572000"/>
          </a:xfrm>
          <a:prstGeom prst="roundRect">
            <a:avLst>
              <a:gd name="adj" fmla="val 42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2332" y="3124199"/>
            <a:ext cx="4070679" cy="18288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EFACED-E2E5-4CD0-B6BE-EF4BCE273D28}" type="datetimeFigureOut">
              <a:rPr lang="tr-TR" smtClean="0"/>
              <a:pPr/>
              <a:t>21/12/2017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EC6F31-DB83-42ED-A8CE-CEB79C5E89E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072231035"/>
      </p:ext>
    </p:extLst>
  </p:cSld>
  <p:clrMapOvr>
    <a:masterClrMapping/>
  </p:clrMapOvr>
  <p:transition spd="slow">
    <p:cover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0" y="0"/>
            <a:ext cx="2132013" cy="6858001"/>
            <a:chOff x="0" y="0"/>
            <a:chExt cx="2132013" cy="6858001"/>
          </a:xfrm>
        </p:grpSpPr>
        <p:sp>
          <p:nvSpPr>
            <p:cNvPr id="15" name="Freeform 6"/>
            <p:cNvSpPr/>
            <p:nvPr/>
          </p:nvSpPr>
          <p:spPr bwMode="auto">
            <a:xfrm>
              <a:off x="0" y="0"/>
              <a:ext cx="1073150" cy="5291138"/>
            </a:xfrm>
            <a:custGeom>
              <a:avLst/>
              <a:gdLst/>
              <a:ahLst/>
              <a:cxnLst/>
              <a:rect l="0" t="0" r="r" b="b"/>
              <a:pathLst>
                <a:path w="676" h="3333">
                  <a:moveTo>
                    <a:pt x="0" y="3132"/>
                  </a:moveTo>
                  <a:lnTo>
                    <a:pt x="0" y="3312"/>
                  </a:lnTo>
                  <a:lnTo>
                    <a:pt x="126" y="3333"/>
                  </a:lnTo>
                  <a:lnTo>
                    <a:pt x="676" y="0"/>
                  </a:lnTo>
                  <a:lnTo>
                    <a:pt x="514" y="0"/>
                  </a:lnTo>
                  <a:lnTo>
                    <a:pt x="0" y="313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16" name="Freeform 7"/>
            <p:cNvSpPr/>
            <p:nvPr/>
          </p:nvSpPr>
          <p:spPr bwMode="auto">
            <a:xfrm>
              <a:off x="0" y="0"/>
              <a:ext cx="758825" cy="4624388"/>
            </a:xfrm>
            <a:custGeom>
              <a:avLst/>
              <a:gdLst/>
              <a:ahLst/>
              <a:cxnLst/>
              <a:rect l="0" t="0" r="r" b="b"/>
              <a:pathLst>
                <a:path w="478" h="2913">
                  <a:moveTo>
                    <a:pt x="478" y="0"/>
                  </a:moveTo>
                  <a:lnTo>
                    <a:pt x="318" y="0"/>
                  </a:lnTo>
                  <a:lnTo>
                    <a:pt x="0" y="1938"/>
                  </a:lnTo>
                  <a:lnTo>
                    <a:pt x="0" y="2913"/>
                  </a:lnTo>
                  <a:lnTo>
                    <a:pt x="478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17" name="Freeform 8"/>
            <p:cNvSpPr/>
            <p:nvPr/>
          </p:nvSpPr>
          <p:spPr bwMode="auto">
            <a:xfrm>
              <a:off x="0" y="5662613"/>
              <a:ext cx="906463" cy="1195388"/>
            </a:xfrm>
            <a:custGeom>
              <a:avLst/>
              <a:gdLst/>
              <a:ahLst/>
              <a:cxnLst/>
              <a:rect l="0" t="0" r="r" b="b"/>
              <a:pathLst>
                <a:path w="571" h="753">
                  <a:moveTo>
                    <a:pt x="0" y="0"/>
                  </a:moveTo>
                  <a:lnTo>
                    <a:pt x="0" y="12"/>
                  </a:lnTo>
                  <a:lnTo>
                    <a:pt x="538" y="753"/>
                  </a:lnTo>
                  <a:lnTo>
                    <a:pt x="571" y="75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18" name="Freeform 9"/>
            <p:cNvSpPr/>
            <p:nvPr/>
          </p:nvSpPr>
          <p:spPr bwMode="auto">
            <a:xfrm>
              <a:off x="0" y="5295900"/>
              <a:ext cx="1487488" cy="1562100"/>
            </a:xfrm>
            <a:custGeom>
              <a:avLst/>
              <a:gdLst/>
              <a:ahLst/>
              <a:cxnLst/>
              <a:rect l="0" t="0" r="r" b="b"/>
              <a:pathLst>
                <a:path w="937" h="984">
                  <a:moveTo>
                    <a:pt x="0" y="0"/>
                  </a:moveTo>
                  <a:lnTo>
                    <a:pt x="0" y="3"/>
                  </a:lnTo>
                  <a:lnTo>
                    <a:pt x="901" y="984"/>
                  </a:lnTo>
                  <a:lnTo>
                    <a:pt x="937" y="98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19" name="Freeform 10"/>
            <p:cNvSpPr/>
            <p:nvPr/>
          </p:nvSpPr>
          <p:spPr bwMode="auto">
            <a:xfrm>
              <a:off x="0" y="5257800"/>
              <a:ext cx="2132013" cy="1600200"/>
            </a:xfrm>
            <a:custGeom>
              <a:avLst/>
              <a:gdLst/>
              <a:ahLst/>
              <a:cxnLst/>
              <a:rect l="0" t="0" r="r" b="b"/>
              <a:pathLst>
                <a:path w="1343" h="1008">
                  <a:moveTo>
                    <a:pt x="0" y="24"/>
                  </a:moveTo>
                  <a:lnTo>
                    <a:pt x="937" y="1008"/>
                  </a:lnTo>
                  <a:lnTo>
                    <a:pt x="1343" y="1008"/>
                  </a:lnTo>
                  <a:lnTo>
                    <a:pt x="126" y="21"/>
                  </a:lnTo>
                  <a:lnTo>
                    <a:pt x="0" y="0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20" name="Freeform 11"/>
            <p:cNvSpPr/>
            <p:nvPr/>
          </p:nvSpPr>
          <p:spPr bwMode="auto">
            <a:xfrm>
              <a:off x="0" y="5357813"/>
              <a:ext cx="1377950" cy="1500188"/>
            </a:xfrm>
            <a:custGeom>
              <a:avLst/>
              <a:gdLst/>
              <a:ahLst/>
              <a:cxnLst/>
              <a:rect l="0" t="0" r="r" b="b"/>
              <a:pathLst>
                <a:path w="868" h="945">
                  <a:moveTo>
                    <a:pt x="0" y="192"/>
                  </a:moveTo>
                  <a:lnTo>
                    <a:pt x="571" y="945"/>
                  </a:lnTo>
                  <a:lnTo>
                    <a:pt x="868" y="945"/>
                  </a:lnTo>
                  <a:lnTo>
                    <a:pt x="0" y="0"/>
                  </a:lnTo>
                  <a:lnTo>
                    <a:pt x="0" y="192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82133" y="457201"/>
            <a:ext cx="7704667" cy="1981200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82134" y="2667000"/>
            <a:ext cx="7704666" cy="335699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358679" y="6116070"/>
            <a:ext cx="8574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6EEFACED-E2E5-4CD0-B6BE-EF4BCE273D28}" type="datetimeFigureOut">
              <a:rPr lang="tr-TR" smtClean="0"/>
              <a:pPr/>
              <a:t>21/12/2017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86997" y="6116070"/>
            <a:ext cx="53145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73317" y="6116070"/>
            <a:ext cx="41348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8CEC6F31-DB83-42ED-A8CE-CEB79C5E89E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742683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8" r:id="rId1"/>
    <p:sldLayoutId id="2147483869" r:id="rId2"/>
    <p:sldLayoutId id="2147483870" r:id="rId3"/>
    <p:sldLayoutId id="2147483871" r:id="rId4"/>
    <p:sldLayoutId id="2147483872" r:id="rId5"/>
    <p:sldLayoutId id="2147483873" r:id="rId6"/>
    <p:sldLayoutId id="2147483874" r:id="rId7"/>
    <p:sldLayoutId id="2147483875" r:id="rId8"/>
    <p:sldLayoutId id="2147483876" r:id="rId9"/>
    <p:sldLayoutId id="2147483877" r:id="rId10"/>
    <p:sldLayoutId id="2147483878" r:id="rId11"/>
    <p:sldLayoutId id="2147483879" r:id="rId12"/>
    <p:sldLayoutId id="2147483880" r:id="rId13"/>
    <p:sldLayoutId id="2147483881" r:id="rId14"/>
    <p:sldLayoutId id="2147483882" r:id="rId15"/>
    <p:sldLayoutId id="2147483883" r:id="rId16"/>
    <p:sldLayoutId id="2147483884" r:id="rId17"/>
  </p:sldLayoutIdLst>
  <p:transition spd="slow">
    <p:cover/>
  </p:transition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0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30000"/>
            <a:lum/>
            <a:extLst>
              <a:ext uri="{BEBA8EAE-BF5A-486C-A8C5-ECC9F3942E4B}">
                <a14:imgProps xmlns:a14="http://schemas.microsoft.com/office/drawing/2010/main" xmlns="">
                  <a14:imgLayer r:embed="rId3"/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780863" y="1922043"/>
            <a:ext cx="6947127" cy="3171152"/>
          </a:xfrm>
        </p:spPr>
        <p:txBody>
          <a:bodyPr/>
          <a:lstStyle/>
          <a:p>
            <a:r>
              <a:rPr lang="tr-TR" dirty="0" smtClean="0">
                <a:ln w="0"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BİLGİ</a:t>
            </a:r>
            <a:r>
              <a:rPr lang="tr-TR" dirty="0" smtClean="0">
                <a:ln w="0"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dirty="0" smtClean="0">
                <a:ln w="0"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GÜVENLİĞİ</a:t>
            </a:r>
            <a:endParaRPr lang="tr-TR" dirty="0">
              <a:ln w="0">
                <a:noFill/>
              </a:ln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2924238" y="5245591"/>
            <a:ext cx="5762563" cy="1524417"/>
          </a:xfrm>
        </p:spPr>
        <p:txBody>
          <a:bodyPr>
            <a:normAutofit lnSpcReduction="10000"/>
          </a:bodyPr>
          <a:lstStyle/>
          <a:p>
            <a:r>
              <a:rPr lang="tr-TR" dirty="0" smtClean="0">
                <a:ln w="0"/>
              </a:rPr>
              <a:t>Bilgi Gizliliği ve Güvenliği</a:t>
            </a:r>
          </a:p>
          <a:p>
            <a:r>
              <a:rPr lang="tr-TR" dirty="0" smtClean="0">
                <a:ln w="0"/>
              </a:rPr>
              <a:t>Zararlı Yazılımlar</a:t>
            </a:r>
          </a:p>
          <a:p>
            <a:r>
              <a:rPr lang="tr-TR" dirty="0" smtClean="0">
                <a:ln w="0"/>
              </a:rPr>
              <a:t>Alınacak Tedbirler</a:t>
            </a:r>
          </a:p>
          <a:p>
            <a:r>
              <a:rPr lang="tr-TR" dirty="0" smtClean="0">
                <a:ln w="0"/>
              </a:rPr>
              <a:t>Güvenlik Yazılımları</a:t>
            </a:r>
            <a:endParaRPr lang="tr-TR" dirty="0">
              <a:ln w="0"/>
            </a:endParaRPr>
          </a:p>
        </p:txBody>
      </p:sp>
      <p:sp>
        <p:nvSpPr>
          <p:cNvPr id="4" name="Metin kutusu 3"/>
          <p:cNvSpPr txBox="1"/>
          <p:nvPr/>
        </p:nvSpPr>
        <p:spPr>
          <a:xfrm>
            <a:off x="97100" y="6308343"/>
            <a:ext cx="15339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200" dirty="0" smtClean="0"/>
              <a:t>Ahmet </a:t>
            </a:r>
            <a:r>
              <a:rPr lang="tr-TR" sz="1200" dirty="0" smtClean="0"/>
              <a:t>SOYARSLAN</a:t>
            </a:r>
            <a:endParaRPr lang="tr-TR" sz="1200" dirty="0" smtClean="0"/>
          </a:p>
        </p:txBody>
      </p:sp>
    </p:spTree>
    <p:extLst>
      <p:ext uri="{BB962C8B-B14F-4D97-AF65-F5344CB8AC3E}">
        <p14:creationId xmlns:p14="http://schemas.microsoft.com/office/powerpoint/2010/main" xmlns="" val="158493449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VİRÜSLER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113233" y="2445419"/>
            <a:ext cx="4806305" cy="3224462"/>
          </a:xfrm>
        </p:spPr>
        <p:txBody>
          <a:bodyPr>
            <a:noAutofit/>
          </a:bodyPr>
          <a:lstStyle/>
          <a:p>
            <a:r>
              <a:rPr lang="tr-TR" dirty="0"/>
              <a:t>Bilgisayarımıza girip dosya ve programlarımıza zarar verir. </a:t>
            </a:r>
          </a:p>
          <a:p>
            <a:r>
              <a:rPr lang="tr-TR" dirty="0"/>
              <a:t>Virüsler bilgisayarınızda bilgileri bozabilir hatta silebilir. </a:t>
            </a:r>
          </a:p>
          <a:p>
            <a:r>
              <a:rPr lang="tr-TR" dirty="0"/>
              <a:t>Bilgisayar virüsü pek çok zararlı yazılımdan çok daha tehlikelidir çünkü doğrudan dosyalarınıza zarar verirler. </a:t>
            </a:r>
          </a:p>
        </p:txBody>
      </p:sp>
      <p:pic>
        <p:nvPicPr>
          <p:cNvPr id="8194" name="Picture 2" descr="http://macmcrae.com/wp-content/uploads/2010/08/digibean3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6399"/>
          <a:stretch/>
        </p:blipFill>
        <p:spPr bwMode="auto">
          <a:xfrm>
            <a:off x="5690938" y="2445419"/>
            <a:ext cx="3119813" cy="2999794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208570427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TRUVA ATI (TROJAN)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113234" y="2339546"/>
            <a:ext cx="4563134" cy="3410465"/>
          </a:xfrm>
        </p:spPr>
        <p:txBody>
          <a:bodyPr>
            <a:noAutofit/>
          </a:bodyPr>
          <a:lstStyle/>
          <a:p>
            <a:r>
              <a:rPr lang="tr-TR" dirty="0"/>
              <a:t>Truva atı bir virüs değildir. Gerçek bir uygulama gibi gözüken zararlı bir program türüdür. </a:t>
            </a:r>
          </a:p>
          <a:p>
            <a:r>
              <a:rPr lang="tr-TR" dirty="0"/>
              <a:t>Truva atı bilgisayarınıza güvenlik açığı oluşturur ki bu da zararlı programların, kişilerin sisteminize girmesi için bir yol açar. </a:t>
            </a: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6200000" flipH="1">
            <a:off x="5679714" y="2498266"/>
            <a:ext cx="3307592" cy="33142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66082139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SOLUCAN (WORM)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066675" y="2298356"/>
            <a:ext cx="4620125" cy="3781167"/>
          </a:xfrm>
        </p:spPr>
        <p:txBody>
          <a:bodyPr>
            <a:noAutofit/>
          </a:bodyPr>
          <a:lstStyle/>
          <a:p>
            <a:r>
              <a:rPr lang="tr-TR" dirty="0"/>
              <a:t>Yerel sürücüde ya da ağda kendini tekrar tekrar kopyalayan bir programdır. Tek amacı sürekli kendini kopyalamaktır. </a:t>
            </a:r>
          </a:p>
          <a:p>
            <a:r>
              <a:rPr lang="tr-TR" dirty="0"/>
              <a:t>Herhangi bir dosya ya da veriye zarar vermez ancak sürekli kopyalama yaparak sistemi meşgul eder ve bilgisayar hızını etkiler. </a:t>
            </a:r>
          </a:p>
        </p:txBody>
      </p:sp>
      <p:pic>
        <p:nvPicPr>
          <p:cNvPr id="10242" name="Picture 2" descr="http://www.vir.us.com/wp-content/uploads/W32.Changeupgen2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3428" y="3105169"/>
            <a:ext cx="3212496" cy="2380542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274289127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REKLAM YAZILIMI (ADWARE)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113233" y="2857500"/>
            <a:ext cx="3398609" cy="2343151"/>
          </a:xfrm>
        </p:spPr>
        <p:txBody>
          <a:bodyPr>
            <a:noAutofit/>
          </a:bodyPr>
          <a:lstStyle/>
          <a:p>
            <a:r>
              <a:rPr lang="tr-TR" sz="2400" dirty="0"/>
              <a:t>Herhangi bir program çalışırken reklam açan yazılımdır. </a:t>
            </a:r>
            <a:r>
              <a:rPr lang="tr-TR" sz="2400" dirty="0" err="1"/>
              <a:t>Adware</a:t>
            </a:r>
            <a:r>
              <a:rPr lang="tr-TR" sz="2400" dirty="0"/>
              <a:t> internette gezerken otomatik olarak bilgisayarınıza inebilir ve tarayıcı pencereleri ile görüntülenebilir.</a:t>
            </a: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893276" y="2132313"/>
            <a:ext cx="3793524" cy="3793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96344389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CASUS YAZILIM (SPYWARE)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872790" y="2349166"/>
            <a:ext cx="3754478" cy="3320716"/>
          </a:xfrm>
        </p:spPr>
        <p:txBody>
          <a:bodyPr>
            <a:normAutofit/>
          </a:bodyPr>
          <a:lstStyle/>
          <a:p>
            <a:r>
              <a:rPr lang="tr-TR" dirty="0"/>
              <a:t>Kullanıcının izniyle veya izni dışında bilgisayara yüklenen ve kullanıcı ya da bilgisayar hakkında bilgi toplayıp bunları uzaktaki bir kullanıcıya gönderen bir program türüdür. </a:t>
            </a: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22851" y="2504597"/>
            <a:ext cx="3426007" cy="30098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4419620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ZARARLI YAZILIMLARDAN KORUNMA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982134" y="2265405"/>
            <a:ext cx="4355985" cy="3863545"/>
          </a:xfrm>
        </p:spPr>
        <p:txBody>
          <a:bodyPr>
            <a:normAutofit lnSpcReduction="10000"/>
          </a:bodyPr>
          <a:lstStyle/>
          <a:p>
            <a:r>
              <a:rPr lang="tr-TR" dirty="0" smtClean="0"/>
              <a:t>Bilgisayarınıza güçlü bir güvenlik yazılımı yükleyin. Bu güvenlik yazılımının güncel ve çalışıyor olduğundan emin olun.</a:t>
            </a:r>
          </a:p>
          <a:p>
            <a:r>
              <a:rPr lang="tr-TR" dirty="0" smtClean="0"/>
              <a:t>Bilmediğiniz programları bilgisayarınıza yüklemeyin, çalıştırmayın.</a:t>
            </a:r>
          </a:p>
          <a:p>
            <a:r>
              <a:rPr lang="tr-TR" dirty="0" smtClean="0"/>
              <a:t>Kimden geldiğini bilmediğiniz e-postaları açmayın.</a:t>
            </a: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512197" y="2597177"/>
            <a:ext cx="3174603" cy="32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201574467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ZARARLI YAZILIMLARDAN KORUNMA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028303" y="2594919"/>
            <a:ext cx="4658497" cy="3404897"/>
          </a:xfrm>
        </p:spPr>
        <p:txBody>
          <a:bodyPr>
            <a:normAutofit lnSpcReduction="10000"/>
          </a:bodyPr>
          <a:lstStyle/>
          <a:p>
            <a:r>
              <a:rPr lang="tr-TR" dirty="0" smtClean="0"/>
              <a:t>Kullandığınız işletim sistemine ait güncelleştirmeleri ihmal etmeyin.</a:t>
            </a:r>
          </a:p>
          <a:p>
            <a:r>
              <a:rPr lang="tr-TR" dirty="0" smtClean="0"/>
              <a:t>Ödül, hediye vs. kazandığınızı belirten reklamlara aldanmayın, tıklamayın.</a:t>
            </a:r>
          </a:p>
          <a:p>
            <a:r>
              <a:rPr lang="tr-TR" dirty="0" smtClean="0"/>
              <a:t>Güvenmediğiniz bir bilgisayara USB bellek, hafıza kartı vs. takmayın.</a:t>
            </a:r>
            <a:endParaRPr lang="tr-TR" dirty="0"/>
          </a:p>
        </p:txBody>
      </p:sp>
      <p:pic>
        <p:nvPicPr>
          <p:cNvPr id="5" name="Resim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65435" y="2134750"/>
            <a:ext cx="3362868" cy="43252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34974298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ZARARLI YAZILIMLARDAN KORUNMA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704336" y="2364259"/>
            <a:ext cx="4102442" cy="3287059"/>
          </a:xfrm>
        </p:spPr>
        <p:txBody>
          <a:bodyPr>
            <a:noAutofit/>
          </a:bodyPr>
          <a:lstStyle/>
          <a:p>
            <a:r>
              <a:rPr lang="tr-TR" dirty="0" smtClean="0"/>
              <a:t>Bilgilerinizin düzenli olarak yedeğini alın.</a:t>
            </a:r>
          </a:p>
          <a:p>
            <a:r>
              <a:rPr lang="tr-TR" dirty="0" smtClean="0"/>
              <a:t>Belirli aralıklarla bilgisayarınızı kötü amaçlı yazılımlara karşı tarattırın.</a:t>
            </a:r>
          </a:p>
          <a:p>
            <a:r>
              <a:rPr lang="tr-TR" dirty="0" smtClean="0"/>
              <a:t>Bilmediğiniz, güvenmediğiniz internet sitelerine girmeyin.</a:t>
            </a: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39849" y="2652745"/>
            <a:ext cx="4331156" cy="3113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6434245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GÜVENLİK YAZILIMLARI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982133" y="2224216"/>
            <a:ext cx="7704667" cy="1812325"/>
          </a:xfrm>
        </p:spPr>
        <p:txBody>
          <a:bodyPr/>
          <a:lstStyle/>
          <a:p>
            <a:r>
              <a:rPr lang="tr-TR" dirty="0" smtClean="0"/>
              <a:t>Kötü amaçlı yazılımlara karşı bilgisayarımızın güvenliğini sağlayan yazılımlardır. En çok kullanılan güvenlik yazılımı türleri şunlardır:</a:t>
            </a:r>
            <a:endParaRPr lang="tr-TR" dirty="0"/>
          </a:p>
        </p:txBody>
      </p:sp>
      <p:sp>
        <p:nvSpPr>
          <p:cNvPr id="4" name="Yuvarlatılmış Çapraz Köşeli Dikdörtgen 3"/>
          <p:cNvSpPr/>
          <p:nvPr/>
        </p:nvSpPr>
        <p:spPr>
          <a:xfrm>
            <a:off x="1651200" y="4351996"/>
            <a:ext cx="2169459" cy="591671"/>
          </a:xfrm>
          <a:prstGeom prst="round2Diag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/>
              <a:t>ANTİVİRÜS</a:t>
            </a:r>
            <a:endParaRPr lang="tr-TR" b="1" dirty="0"/>
          </a:p>
        </p:txBody>
      </p:sp>
      <p:sp>
        <p:nvSpPr>
          <p:cNvPr id="5" name="Yuvarlatılmış Çapraz Köşeli Dikdörtgen 4"/>
          <p:cNvSpPr/>
          <p:nvPr/>
        </p:nvSpPr>
        <p:spPr>
          <a:xfrm>
            <a:off x="4925082" y="5017325"/>
            <a:ext cx="3307977" cy="591671"/>
          </a:xfrm>
          <a:prstGeom prst="round2Diag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/>
              <a:t>GÜVENLİK DUVARI</a:t>
            </a:r>
            <a:endParaRPr lang="tr-TR" b="1" dirty="0"/>
          </a:p>
        </p:txBody>
      </p:sp>
    </p:spTree>
    <p:extLst>
      <p:ext uri="{BB962C8B-B14F-4D97-AF65-F5344CB8AC3E}">
        <p14:creationId xmlns:p14="http://schemas.microsoft.com/office/powerpoint/2010/main" xmlns="" val="16107544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982133" y="457201"/>
            <a:ext cx="7704667" cy="1355123"/>
          </a:xfrm>
        </p:spPr>
        <p:txBody>
          <a:bodyPr/>
          <a:lstStyle/>
          <a:p>
            <a:r>
              <a:rPr lang="tr-TR" dirty="0" smtClean="0"/>
              <a:t>ANTİVİRÜS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982133" y="1589903"/>
            <a:ext cx="8053583" cy="2428645"/>
          </a:xfrm>
        </p:spPr>
        <p:txBody>
          <a:bodyPr>
            <a:normAutofit/>
          </a:bodyPr>
          <a:lstStyle/>
          <a:p>
            <a:r>
              <a:rPr lang="tr-TR" dirty="0" err="1" smtClean="0"/>
              <a:t>Antivirüs</a:t>
            </a:r>
            <a:r>
              <a:rPr lang="tr-TR" dirty="0" smtClean="0"/>
              <a:t> yazılımı bilgisayarımıza virüs, </a:t>
            </a:r>
            <a:r>
              <a:rPr lang="tr-TR" dirty="0" err="1" smtClean="0"/>
              <a:t>truva</a:t>
            </a:r>
            <a:r>
              <a:rPr lang="tr-TR" dirty="0" smtClean="0"/>
              <a:t> atı, solucan gibi kötü amaçlı yazılımların girmesini engeller. Ayrıca bu yazılımları tespit edip temizleyebilir.</a:t>
            </a:r>
          </a:p>
          <a:p>
            <a:r>
              <a:rPr lang="tr-TR" dirty="0" err="1" smtClean="0"/>
              <a:t>Antivirüs</a:t>
            </a:r>
            <a:r>
              <a:rPr lang="tr-TR" smtClean="0"/>
              <a:t> yazılımının </a:t>
            </a:r>
            <a:r>
              <a:rPr lang="tr-TR" dirty="0" smtClean="0"/>
              <a:t>tüm kötü yazılımları tanıyabilmesi için sürekli güncelleştirilmesi gerekir.</a:t>
            </a:r>
            <a:endParaRPr lang="tr-TR" dirty="0"/>
          </a:p>
        </p:txBody>
      </p:sp>
      <p:pic>
        <p:nvPicPr>
          <p:cNvPr id="1026" name="Picture 2" descr="http://www.allupdatenews.com/allup/wp-content/uploads/2013/07/antivirus-program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66085" y="4131726"/>
            <a:ext cx="3320715" cy="2119605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69465" y="3876123"/>
            <a:ext cx="3343770" cy="2488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6807753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BİLGİYE ULAŞMAK ÇOK KOLAY!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113232" y="2191265"/>
            <a:ext cx="4248635" cy="3698789"/>
          </a:xfrm>
        </p:spPr>
        <p:txBody>
          <a:bodyPr>
            <a:noAutofit/>
          </a:bodyPr>
          <a:lstStyle/>
          <a:p>
            <a:r>
              <a:rPr lang="tr-TR" dirty="0" smtClean="0"/>
              <a:t>Teknolojinin sürekli gelişmesi, bilgi ve iletişim teknolojisi araçlarının hızla yayılmasıyla çağımızda bilgiye ulaşmak oldukça kolay hale gelmiştir.</a:t>
            </a:r>
          </a:p>
          <a:p>
            <a:r>
              <a:rPr lang="tr-TR" dirty="0" smtClean="0"/>
              <a:t>Evde, parkta, okulda, yolculukta.. Artık dilediğimiz an istediğimiz bilgiye rahatça ulaşabiliyoruz.</a:t>
            </a:r>
            <a:endParaRPr lang="tr-TR" dirty="0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341341" y="2092411"/>
            <a:ext cx="4802659" cy="3204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3214375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GÜVENLİK DUVARI (FIREWALL)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982134" y="2158314"/>
            <a:ext cx="3553772" cy="4158265"/>
          </a:xfrm>
        </p:spPr>
        <p:txBody>
          <a:bodyPr>
            <a:normAutofit/>
          </a:bodyPr>
          <a:lstStyle/>
          <a:p>
            <a:r>
              <a:rPr lang="tr-TR" sz="2800" dirty="0" smtClean="0"/>
              <a:t>Güvenlik duvarı yazılımı internet veya ağ üzerinden bilgisayarımıza erişimi denetler, yetkisiz kişilerin bilgilerimize ulaşmasını engeller.</a:t>
            </a:r>
            <a:endParaRPr lang="tr-TR" sz="2800" dirty="0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307306" y="2968820"/>
            <a:ext cx="4608095" cy="25372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80953987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SON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982133" y="2667000"/>
            <a:ext cx="7704667" cy="2036805"/>
          </a:xfrm>
        </p:spPr>
        <p:txBody>
          <a:bodyPr/>
          <a:lstStyle/>
          <a:p>
            <a:pPr marL="0" indent="0" algn="ctr">
              <a:buNone/>
            </a:pPr>
            <a:r>
              <a:rPr lang="tr-TR" dirty="0" smtClean="0">
                <a:effectLst>
                  <a:reflection blurRad="6350" stA="55000" endA="300" endPos="45500" dir="5400000" sy="-100000" algn="bl" rotWithShape="0"/>
                </a:effectLst>
              </a:rPr>
              <a:t>TEŞEKKÜR EDERİM.</a:t>
            </a:r>
            <a:endParaRPr lang="tr-TR" dirty="0">
              <a:effectLst>
                <a:reflection blurRad="6350" stA="55000" endA="300" endPos="45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058054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BİLGİ GİZLİLİĞİ VE GÜVENLİĞİ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113233" y="2290120"/>
            <a:ext cx="4125269" cy="3542270"/>
          </a:xfrm>
        </p:spPr>
        <p:txBody>
          <a:bodyPr>
            <a:noAutofit/>
          </a:bodyPr>
          <a:lstStyle/>
          <a:p>
            <a:r>
              <a:rPr lang="tr-TR" dirty="0" smtClean="0"/>
              <a:t>Bilgiye ulaşmak kolay. Fakat kişilerin, şirketlerin, kuruluşların ulaşılmasını istemediği bilgileri de vardır. </a:t>
            </a:r>
          </a:p>
          <a:p>
            <a:r>
              <a:rPr lang="tr-TR" dirty="0" smtClean="0"/>
              <a:t>İşte bu noktada bilginin gizliliği ve güvenliğinin önemi ortaya çıkıyor.</a:t>
            </a:r>
            <a:endParaRPr lang="tr-TR" dirty="0"/>
          </a:p>
        </p:txBody>
      </p:sp>
      <p:pic>
        <p:nvPicPr>
          <p:cNvPr id="2050" name="Picture 2" descr="http://www.agendasecuritynews.co.uk/wp-content/uploads/2012/09/Information-Security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56887" y="2866804"/>
            <a:ext cx="3815665" cy="254143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25852626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BİLGİNİN GİZLİLİĞİ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84526" y="2603157"/>
            <a:ext cx="4042742" cy="3278659"/>
          </a:xfrm>
        </p:spPr>
        <p:txBody>
          <a:bodyPr>
            <a:noAutofit/>
          </a:bodyPr>
          <a:lstStyle/>
          <a:p>
            <a:r>
              <a:rPr lang="tr-TR" dirty="0" smtClean="0"/>
              <a:t>Günlük tutuyor musunuz?</a:t>
            </a:r>
          </a:p>
          <a:p>
            <a:r>
              <a:rPr lang="tr-TR" dirty="0" smtClean="0"/>
              <a:t>Günlüğünüze yazdıklarınızı herkesin okumasın ister misiniz?</a:t>
            </a:r>
          </a:p>
          <a:p>
            <a:r>
              <a:rPr lang="tr-TR" dirty="0" smtClean="0"/>
              <a:t>Günlüğünüz içerisindeki yazıların gizli kalmasını nasıl sağlıyorsunuz?</a:t>
            </a:r>
            <a:endParaRPr lang="tr-TR" dirty="0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92662" y="1892772"/>
            <a:ext cx="3602393" cy="42726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918315227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KİŞİSEL BİLGİSAYAR GÜVENLİĞİ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113233" y="2257168"/>
            <a:ext cx="3928324" cy="3583459"/>
          </a:xfrm>
        </p:spPr>
        <p:txBody>
          <a:bodyPr>
            <a:noAutofit/>
          </a:bodyPr>
          <a:lstStyle/>
          <a:p>
            <a:r>
              <a:rPr lang="tr-TR" dirty="0" smtClean="0"/>
              <a:t>Günlüğümüzde olduğu gibi bilgisayarımızda da özel bilgilerimiz olabilir.</a:t>
            </a:r>
          </a:p>
          <a:p>
            <a:r>
              <a:rPr lang="tr-TR" dirty="0" smtClean="0"/>
              <a:t>Örneğin fotoğraflarımızı, </a:t>
            </a:r>
            <a:r>
              <a:rPr lang="tr-TR" dirty="0" err="1" smtClean="0"/>
              <a:t>vidyolarımızı</a:t>
            </a:r>
            <a:r>
              <a:rPr lang="tr-TR" dirty="0" smtClean="0"/>
              <a:t> herkesle paylaşmak istemeyebiliriz.</a:t>
            </a:r>
            <a:endParaRPr lang="tr-TR" dirty="0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917990" y="2754331"/>
            <a:ext cx="3826476" cy="27199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671268826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KİŞİSEL BİLGİSAYAR GÜVENLİĞİ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838179" y="2314832"/>
            <a:ext cx="4025735" cy="3311611"/>
          </a:xfrm>
        </p:spPr>
        <p:txBody>
          <a:bodyPr>
            <a:noAutofit/>
          </a:bodyPr>
          <a:lstStyle/>
          <a:p>
            <a:r>
              <a:rPr lang="tr-TR" dirty="0" smtClean="0"/>
              <a:t>Bilgisayarımıza şifre (parola) koyarak çevremizdeki kişilerin bilgilerimize ulaşmasını kolaylıkla engelleyebiliriz. </a:t>
            </a:r>
          </a:p>
          <a:p>
            <a:r>
              <a:rPr lang="tr-TR" dirty="0" smtClean="0"/>
              <a:t>Peki bilgilerimizi internet üzerindeki milyonlarca kişiden nasıl koruyacağız?</a:t>
            </a:r>
            <a:endParaRPr lang="tr-TR" dirty="0"/>
          </a:p>
        </p:txBody>
      </p:sp>
      <p:pic>
        <p:nvPicPr>
          <p:cNvPr id="5122" name="Picture 2" descr="http://www.findmysoft.com/img/news/Hackers-Attack-Swiss-Foreign-Ministry-Guardian-s-Jobs-Webpag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1350" y="2538870"/>
            <a:ext cx="3402759" cy="255462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xmlns="" val="76756834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BİLGİSAYAR VE BİLGİ GÜVENLİĞİ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113233" y="2438402"/>
            <a:ext cx="3837680" cy="3253944"/>
          </a:xfrm>
        </p:spPr>
        <p:txBody>
          <a:bodyPr>
            <a:normAutofit/>
          </a:bodyPr>
          <a:lstStyle/>
          <a:p>
            <a:r>
              <a:rPr lang="tr-TR" sz="2800" dirty="0" smtClean="0"/>
              <a:t>Bilgisayarımızı ve bilgilerimizi nasıl koruyacağımızı öğrenmeden önce gelin önce düşmanlarımızı tanıyalım.</a:t>
            </a:r>
            <a:endParaRPr lang="tr-TR" sz="2800" dirty="0"/>
          </a:p>
        </p:txBody>
      </p:sp>
      <p:pic>
        <p:nvPicPr>
          <p:cNvPr id="6146" name="Picture 2" descr="http://pinoytutorial.com/techtorial/wp-content/uploads/2012/07/dnschanger_malware_fix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05190" y="2817340"/>
            <a:ext cx="3981610" cy="263874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210186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ZARARLI YAZILIMLAR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113233" y="2331308"/>
            <a:ext cx="3875258" cy="3138616"/>
          </a:xfrm>
        </p:spPr>
        <p:txBody>
          <a:bodyPr>
            <a:noAutofit/>
          </a:bodyPr>
          <a:lstStyle/>
          <a:p>
            <a:r>
              <a:rPr lang="tr-TR" dirty="0" smtClean="0"/>
              <a:t>Kötü niyetli bilgisayar kullanıcıları tarafından bilgisayarımıza, sistemimize ve bilgilerimize zarar vermek, onları ele geçirmek amacıyla hazırlanmış yazılımlardır.</a:t>
            </a:r>
            <a:endParaRPr lang="tr-TR" dirty="0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90280" y="2257947"/>
            <a:ext cx="4096520" cy="33924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7507363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ZARARLI YAZILIM TÜRLERİ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113233" y="2416741"/>
            <a:ext cx="7514035" cy="1380995"/>
          </a:xfrm>
        </p:spPr>
        <p:txBody>
          <a:bodyPr>
            <a:normAutofit/>
          </a:bodyPr>
          <a:lstStyle/>
          <a:p>
            <a:r>
              <a:rPr lang="tr-TR" dirty="0"/>
              <a:t>Bilgiler çok değerli..</a:t>
            </a:r>
          </a:p>
          <a:p>
            <a:r>
              <a:rPr lang="tr-TR" dirty="0"/>
              <a:t>Bu yüzden peşinde birçok düşman bulunuyor. Bunlardan en meşhurlarına göz atalım:</a:t>
            </a:r>
          </a:p>
        </p:txBody>
      </p:sp>
      <p:sp>
        <p:nvSpPr>
          <p:cNvPr id="5" name="Yuvarlatılmış Çapraz Köşeli Dikdörtgen 4"/>
          <p:cNvSpPr/>
          <p:nvPr/>
        </p:nvSpPr>
        <p:spPr>
          <a:xfrm>
            <a:off x="1073066" y="4144289"/>
            <a:ext cx="1634646" cy="507304"/>
          </a:xfrm>
          <a:prstGeom prst="round2Diag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tr-TR" sz="2100" b="1" dirty="0"/>
              <a:t>VİRÜSLER</a:t>
            </a:r>
          </a:p>
        </p:txBody>
      </p:sp>
      <p:sp>
        <p:nvSpPr>
          <p:cNvPr id="6" name="Yuvarlatılmış Çapraz Köşeli Dikdörtgen 5"/>
          <p:cNvSpPr/>
          <p:nvPr/>
        </p:nvSpPr>
        <p:spPr>
          <a:xfrm>
            <a:off x="3252547" y="4142463"/>
            <a:ext cx="2733805" cy="507304"/>
          </a:xfrm>
          <a:prstGeom prst="round2Diag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tr-TR" sz="2100" b="1" dirty="0"/>
              <a:t>CASUS YAZILIMLAR</a:t>
            </a:r>
          </a:p>
        </p:txBody>
      </p:sp>
      <p:sp>
        <p:nvSpPr>
          <p:cNvPr id="7" name="Yuvarlatılmış Çapraz Köşeli Dikdörtgen 6"/>
          <p:cNvSpPr/>
          <p:nvPr/>
        </p:nvSpPr>
        <p:spPr>
          <a:xfrm>
            <a:off x="6531188" y="4142463"/>
            <a:ext cx="2207713" cy="507304"/>
          </a:xfrm>
          <a:prstGeom prst="round2Diag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tr-TR" sz="2100" b="1" dirty="0"/>
              <a:t>SOLUCANLAR</a:t>
            </a:r>
          </a:p>
        </p:txBody>
      </p:sp>
      <p:sp>
        <p:nvSpPr>
          <p:cNvPr id="8" name="Yuvarlatılmış Çapraz Köşeli Dikdörtgen 7"/>
          <p:cNvSpPr/>
          <p:nvPr/>
        </p:nvSpPr>
        <p:spPr>
          <a:xfrm>
            <a:off x="5678572" y="5249972"/>
            <a:ext cx="2207713" cy="507304"/>
          </a:xfrm>
          <a:prstGeom prst="round2Diag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tr-TR" sz="2100" b="1" dirty="0"/>
              <a:t>TRUVA ATILARI</a:t>
            </a:r>
          </a:p>
        </p:txBody>
      </p:sp>
      <p:sp>
        <p:nvSpPr>
          <p:cNvPr id="9" name="Yuvarlatılmış Çapraz Köşeli Dikdörtgen 8"/>
          <p:cNvSpPr/>
          <p:nvPr/>
        </p:nvSpPr>
        <p:spPr>
          <a:xfrm>
            <a:off x="1890389" y="5285532"/>
            <a:ext cx="2882570" cy="507304"/>
          </a:xfrm>
          <a:prstGeom prst="round2Diag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tr-TR" sz="2100" b="1" dirty="0"/>
              <a:t>REKLAM YAZILIMLARI</a:t>
            </a:r>
          </a:p>
        </p:txBody>
      </p:sp>
    </p:spTree>
    <p:extLst>
      <p:ext uri="{BB962C8B-B14F-4D97-AF65-F5344CB8AC3E}">
        <p14:creationId xmlns:p14="http://schemas.microsoft.com/office/powerpoint/2010/main" xmlns="" val="357185155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aralaks">
  <a:themeElements>
    <a:clrScheme name="Paralaks">
      <a:dk1>
        <a:sysClr val="windowText" lastClr="000000"/>
      </a:dk1>
      <a:lt1>
        <a:sysClr val="window" lastClr="FFFFFF"/>
      </a:lt1>
      <a:dk2>
        <a:srgbClr val="212121"/>
      </a:dk2>
      <a:lt2>
        <a:srgbClr val="EBEBEB"/>
      </a:lt2>
      <a:accent1>
        <a:srgbClr val="30ACEC"/>
      </a:accent1>
      <a:accent2>
        <a:srgbClr val="80C34F"/>
      </a:accent2>
      <a:accent3>
        <a:srgbClr val="E29D3E"/>
      </a:accent3>
      <a:accent4>
        <a:srgbClr val="D64A3B"/>
      </a:accent4>
      <a:accent5>
        <a:srgbClr val="D64787"/>
      </a:accent5>
      <a:accent6>
        <a:srgbClr val="A666E1"/>
      </a:accent6>
      <a:hlink>
        <a:srgbClr val="3085ED"/>
      </a:hlink>
      <a:folHlink>
        <a:srgbClr val="82B6F4"/>
      </a:folHlink>
    </a:clrScheme>
    <a:fontScheme name="Paralaks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ralaks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04000"/>
              </a:schemeClr>
            </a:gs>
            <a:gs pos="100000">
              <a:schemeClr val="phClr">
                <a:tint val="8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2000"/>
              </a:schemeClr>
            </a:gs>
            <a:gs pos="100000">
              <a:schemeClr val="phClr"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</a:fillStyleLst>
      <a:lnStyleLst>
        <a:ln w="9525" cap="rnd" cmpd="sng" algn="ctr">
          <a:solidFill>
            <a:schemeClr val="phClr">
              <a:tint val="6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reflection blurRad="12700" stA="26000" endPos="32000" dist="12700" dir="5400000" sy="-100000" rotWithShape="0"/>
          </a:effectLst>
        </a:effectStyle>
        <a:effectStyle>
          <a:effectLst>
            <a:outerShdw blurRad="38100" dist="25400" dir="5400000" rotWithShape="0">
              <a:srgbClr val="000000">
                <a:alpha val="6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254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6000"/>
                <a:satMod val="180000"/>
              </a:schemeClr>
              <a:schemeClr val="phClr">
                <a:tint val="80000"/>
                <a:satMod val="120000"/>
                <a:lumMod val="18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Parallax" id="{3388167B-A2EB-4685-9635-1831D9AEF8C4}" vid="{4F7A876A-7598-49CA-AFC8-8EDA2551E4A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184</TotalTime>
  <Words>562</Words>
  <PresentationFormat>Ekran Gösterisi (4:3)</PresentationFormat>
  <Paragraphs>71</Paragraphs>
  <Slides>21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21</vt:i4>
      </vt:variant>
    </vt:vector>
  </HeadingPairs>
  <TitlesOfParts>
    <vt:vector size="22" baseType="lpstr">
      <vt:lpstr>Paralaks</vt:lpstr>
      <vt:lpstr>BİLGİ GÜVENLİĞİ</vt:lpstr>
      <vt:lpstr>BİLGİYE ULAŞMAK ÇOK KOLAY!</vt:lpstr>
      <vt:lpstr>BİLGİ GİZLİLİĞİ VE GÜVENLİĞİ</vt:lpstr>
      <vt:lpstr>BİLGİNİN GİZLİLİĞİ</vt:lpstr>
      <vt:lpstr>KİŞİSEL BİLGİSAYAR GÜVENLİĞİ</vt:lpstr>
      <vt:lpstr>KİŞİSEL BİLGİSAYAR GÜVENLİĞİ</vt:lpstr>
      <vt:lpstr>BİLGİSAYAR VE BİLGİ GÜVENLİĞİ</vt:lpstr>
      <vt:lpstr>ZARARLI YAZILIMLAR</vt:lpstr>
      <vt:lpstr>ZARARLI YAZILIM TÜRLERİ</vt:lpstr>
      <vt:lpstr>VİRÜSLER</vt:lpstr>
      <vt:lpstr>TRUVA ATI (TROJAN)</vt:lpstr>
      <vt:lpstr>SOLUCAN (WORM)</vt:lpstr>
      <vt:lpstr>REKLAM YAZILIMI (ADWARE)</vt:lpstr>
      <vt:lpstr>CASUS YAZILIM (SPYWARE)</vt:lpstr>
      <vt:lpstr>ZARARLI YAZILIMLARDAN KORUNMA</vt:lpstr>
      <vt:lpstr>ZARARLI YAZILIMLARDAN KORUNMA</vt:lpstr>
      <vt:lpstr>ZARARLI YAZILIMLARDAN KORUNMA</vt:lpstr>
      <vt:lpstr>GÜVENLİK YAZILIMLARI</vt:lpstr>
      <vt:lpstr>ANTİVİRÜS</vt:lpstr>
      <vt:lpstr>GÜVENLİK DUVARI (FIREWALL)</vt:lpstr>
      <vt:lpstr>SON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2013-12-08T11:43:32Z</dcterms:created>
  <dcterms:modified xsi:type="dcterms:W3CDTF">2017-12-21T16:56:57Z</dcterms:modified>
  <cp:category>www.sorubak.com</cp:category>
</cp:coreProperties>
</file>