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9" r:id="rId4"/>
    <p:sldId id="260" r:id="rId5"/>
    <p:sldId id="262" r:id="rId6"/>
    <p:sldId id="270" r:id="rId7"/>
    <p:sldId id="271" r:id="rId8"/>
    <p:sldId id="272" r:id="rId9"/>
    <p:sldId id="273" r:id="rId10"/>
    <p:sldId id="274" r:id="rId11"/>
    <p:sldId id="275" r:id="rId12"/>
    <p:sldId id="276" r:id="rId13"/>
    <p:sldId id="277" r:id="rId14"/>
    <p:sldId id="263" r:id="rId15"/>
    <p:sldId id="264" r:id="rId16"/>
    <p:sldId id="265" r:id="rId17"/>
    <p:sldId id="266" r:id="rId18"/>
    <p:sldId id="267" r:id="rId19"/>
    <p:sldId id="268" r:id="rId20"/>
    <p:sldId id="278" r:id="rId21"/>
    <p:sldId id="279" r:id="rId22"/>
    <p:sldId id="280" r:id="rId23"/>
    <p:sldId id="281"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66" d="100"/>
          <a:sy n="66" d="100"/>
        </p:scale>
        <p:origin x="-2298" y="-119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11/27/2017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11/27/2017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11/27/2017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11/27/2017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11/27/2017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11/27/2017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11/27/2017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smtClean="0"/>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11/27/2017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11/27/2017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11/27/2017</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s://www.dersimiz.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3891542" y="304800"/>
            <a:ext cx="4351914" cy="1673963"/>
          </a:xfrm>
        </p:spPr>
        <p:txBody>
          <a:bodyPr>
            <a:normAutofit/>
          </a:bodyPr>
          <a:lstStyle/>
          <a:p>
            <a:r>
              <a:rPr lang="tr-TR" sz="7200" b="1" i="1" dirty="0" smtClean="0">
                <a:solidFill>
                  <a:srgbClr val="FF0000"/>
                </a:solidFill>
              </a:rPr>
              <a:t>ATLETİZM</a:t>
            </a:r>
            <a:endParaRPr lang="tr-TR" sz="7200" b="1" i="1" dirty="0">
              <a:solidFill>
                <a:srgbClr val="FF0000"/>
              </a:solidFill>
            </a:endParaRPr>
          </a:p>
        </p:txBody>
      </p:sp>
      <p:sp>
        <p:nvSpPr>
          <p:cNvPr id="3" name="Alt Başlık 2"/>
          <p:cNvSpPr>
            <a:spLocks noGrp="1"/>
          </p:cNvSpPr>
          <p:nvPr>
            <p:ph type="subTitle" idx="1"/>
          </p:nvPr>
        </p:nvSpPr>
        <p:spPr/>
        <p:txBody>
          <a:bodyPr/>
          <a:lstStyle/>
          <a:p>
            <a:endParaRPr lang="tr-TR" dirty="0"/>
          </a:p>
        </p:txBody>
      </p:sp>
      <p:pic>
        <p:nvPicPr>
          <p:cNvPr id="4" name="Resim 3">
            <a:hlinkClick r:id="rId2"/>
          </p:cNvPr>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2036618" y="2424544"/>
            <a:ext cx="8201891" cy="3768438"/>
          </a:xfrm>
          <a:prstGeom prst="rect">
            <a:avLst/>
          </a:prstGeom>
        </p:spPr>
      </p:pic>
    </p:spTree>
    <p:extLst>
      <p:ext uri="{BB962C8B-B14F-4D97-AF65-F5344CB8AC3E}">
        <p14:creationId xmlns="" xmlns:p14="http://schemas.microsoft.com/office/powerpoint/2010/main" val="1821272283"/>
      </p:ext>
    </p:extLst>
  </p:cSld>
  <p:clrMapOvr>
    <a:masterClrMapping/>
  </p:clrMapOvr>
  <p:transition spd="slow">
    <p:comb/>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tLang="tr-TR" b="1" dirty="0">
                <a:solidFill>
                  <a:srgbClr val="FF0000"/>
                </a:solidFill>
              </a:rPr>
              <a:t>Pist </a:t>
            </a:r>
            <a:r>
              <a:rPr lang="tr-TR" altLang="tr-TR" b="1" dirty="0" smtClean="0">
                <a:solidFill>
                  <a:srgbClr val="FF0000"/>
                </a:solidFill>
              </a:rPr>
              <a:t>Koşuları</a:t>
            </a:r>
            <a:endParaRPr lang="tr-TR" altLang="tr-TR" b="1" dirty="0">
              <a:solidFill>
                <a:srgbClr val="FF0000"/>
              </a:solidFill>
            </a:endParaRPr>
          </a:p>
        </p:txBody>
      </p:sp>
      <p:sp>
        <p:nvSpPr>
          <p:cNvPr id="3" name="İçerik Yer Tutucusu 2"/>
          <p:cNvSpPr>
            <a:spLocks noGrp="1"/>
          </p:cNvSpPr>
          <p:nvPr>
            <p:ph idx="1"/>
          </p:nvPr>
        </p:nvSpPr>
        <p:spPr/>
        <p:txBody>
          <a:bodyPr>
            <a:noAutofit/>
          </a:bodyPr>
          <a:lstStyle/>
          <a:p>
            <a:endParaRPr lang="tr-TR" altLang="tr-TR" sz="2000" dirty="0"/>
          </a:p>
          <a:p>
            <a:r>
              <a:rPr lang="tr-TR" altLang="tr-TR" sz="2000" dirty="0"/>
              <a:t>Düz Koşular:</a:t>
            </a:r>
          </a:p>
          <a:p>
            <a:pPr>
              <a:buFontTx/>
              <a:buChar char="•"/>
            </a:pPr>
            <a:r>
              <a:rPr lang="tr-TR" altLang="tr-TR" sz="2000" dirty="0"/>
              <a:t>Kısa mesafe koşuları	:60m –75m –100m –200m –				400m</a:t>
            </a:r>
          </a:p>
          <a:p>
            <a:pPr>
              <a:buFontTx/>
              <a:buChar char="•"/>
            </a:pPr>
            <a:endParaRPr lang="tr-TR" altLang="tr-TR" sz="2000" dirty="0"/>
          </a:p>
          <a:p>
            <a:pPr>
              <a:buFontTx/>
              <a:buChar char="•"/>
            </a:pPr>
            <a:r>
              <a:rPr lang="tr-TR" altLang="tr-TR" sz="2000" dirty="0"/>
              <a:t>Orta mesafe koşuları	:800m –1500m</a:t>
            </a:r>
          </a:p>
          <a:p>
            <a:pPr>
              <a:buFontTx/>
              <a:buChar char="•"/>
            </a:pPr>
            <a:endParaRPr lang="tr-TR" altLang="tr-TR" sz="2000" dirty="0"/>
          </a:p>
          <a:p>
            <a:pPr>
              <a:buFontTx/>
              <a:buChar char="•"/>
            </a:pPr>
            <a:r>
              <a:rPr lang="tr-TR" altLang="tr-TR" sz="2000" dirty="0"/>
              <a:t>Uzun mesafe koşuları	:3000m –5000m –10000m</a:t>
            </a:r>
          </a:p>
          <a:p>
            <a:pPr>
              <a:buFontTx/>
              <a:buChar char="•"/>
            </a:pPr>
            <a:endParaRPr lang="tr-TR" altLang="tr-TR" sz="2000" dirty="0"/>
          </a:p>
          <a:p>
            <a:pPr>
              <a:buFontTx/>
              <a:buChar char="•"/>
            </a:pPr>
            <a:r>
              <a:rPr lang="tr-TR" altLang="tr-TR" sz="2000" dirty="0"/>
              <a:t>Engelli koşular		:60m –100m –110m –200m –				300m –400m –1500m –					2000m –3000m</a:t>
            </a:r>
          </a:p>
          <a:p>
            <a:endParaRPr lang="tr-TR" sz="2000" dirty="0"/>
          </a:p>
        </p:txBody>
      </p:sp>
    </p:spTree>
    <p:extLst>
      <p:ext uri="{BB962C8B-B14F-4D97-AF65-F5344CB8AC3E}">
        <p14:creationId xmlns="" xmlns:p14="http://schemas.microsoft.com/office/powerpoint/2010/main" val="227132325"/>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solidFill>
                  <a:srgbClr val="FF0000"/>
                </a:solidFill>
              </a:rPr>
              <a:t>BAYRAK</a:t>
            </a:r>
            <a:r>
              <a:rPr lang="tr-TR" b="1" dirty="0" smtClean="0"/>
              <a:t> </a:t>
            </a:r>
            <a:r>
              <a:rPr lang="tr-TR" b="1" dirty="0" smtClean="0">
                <a:solidFill>
                  <a:srgbClr val="FF0000"/>
                </a:solidFill>
              </a:rPr>
              <a:t>KOŞULARI</a:t>
            </a:r>
            <a:endParaRPr lang="tr-TR" dirty="0">
              <a:solidFill>
                <a:srgbClr val="FF0000"/>
              </a:solidFill>
            </a:endParaRPr>
          </a:p>
        </p:txBody>
      </p:sp>
      <p:sp>
        <p:nvSpPr>
          <p:cNvPr id="3" name="İçerik Yer Tutucusu 2"/>
          <p:cNvSpPr>
            <a:spLocks noGrp="1"/>
          </p:cNvSpPr>
          <p:nvPr>
            <p:ph idx="1"/>
          </p:nvPr>
        </p:nvSpPr>
        <p:spPr/>
        <p:txBody>
          <a:bodyPr>
            <a:normAutofit/>
          </a:bodyPr>
          <a:lstStyle/>
          <a:p>
            <a:pPr>
              <a:buFontTx/>
              <a:buChar char="•"/>
            </a:pPr>
            <a:r>
              <a:rPr lang="tr-TR" altLang="tr-TR" sz="2800" dirty="0"/>
              <a:t>İsveç Bayrak Koşusu	:4 x 100m –4 x 400m</a:t>
            </a:r>
          </a:p>
          <a:p>
            <a:endParaRPr lang="tr-TR" altLang="tr-TR" sz="2800" dirty="0"/>
          </a:p>
          <a:p>
            <a:pPr>
              <a:buFontTx/>
              <a:buChar char="•"/>
            </a:pPr>
            <a:r>
              <a:rPr lang="tr-TR" altLang="tr-TR" sz="2800" dirty="0"/>
              <a:t>Balkan Bayrak Koşusu	:800m –400m –300m –100m</a:t>
            </a:r>
          </a:p>
          <a:p>
            <a:endParaRPr lang="tr-TR" altLang="tr-TR" sz="2800" dirty="0"/>
          </a:p>
          <a:p>
            <a:pPr>
              <a:buFontTx/>
              <a:buChar char="•"/>
            </a:pPr>
            <a:r>
              <a:rPr lang="tr-TR" altLang="tr-TR" sz="2800" dirty="0"/>
              <a:t>Olimpik Bayrak Koşusu	:800m –200m –400m</a:t>
            </a:r>
          </a:p>
        </p:txBody>
      </p:sp>
    </p:spTree>
    <p:extLst>
      <p:ext uri="{BB962C8B-B14F-4D97-AF65-F5344CB8AC3E}">
        <p14:creationId xmlns="" xmlns:p14="http://schemas.microsoft.com/office/powerpoint/2010/main" val="2980619577"/>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tLang="tr-TR" b="1" dirty="0" smtClean="0">
                <a:solidFill>
                  <a:srgbClr val="FF0000"/>
                </a:solidFill>
              </a:rPr>
              <a:t>KOŞULARI</a:t>
            </a:r>
            <a:r>
              <a:rPr lang="tr-TR" altLang="tr-TR" b="1" dirty="0" smtClean="0"/>
              <a:t> </a:t>
            </a:r>
            <a:r>
              <a:rPr lang="tr-TR" altLang="tr-TR" b="1" dirty="0" smtClean="0">
                <a:solidFill>
                  <a:srgbClr val="FF0000"/>
                </a:solidFill>
              </a:rPr>
              <a:t>HIZ</a:t>
            </a:r>
            <a:r>
              <a:rPr lang="tr-TR" altLang="tr-TR" b="1" dirty="0"/>
              <a:t/>
            </a:r>
            <a:br>
              <a:rPr lang="tr-TR" altLang="tr-TR" b="1" dirty="0"/>
            </a:br>
            <a:endParaRPr lang="tr-TR" dirty="0"/>
          </a:p>
        </p:txBody>
      </p:sp>
      <p:sp>
        <p:nvSpPr>
          <p:cNvPr id="3" name="İçerik Yer Tutucusu 2"/>
          <p:cNvSpPr>
            <a:spLocks noGrp="1"/>
          </p:cNvSpPr>
          <p:nvPr>
            <p:ph idx="1"/>
          </p:nvPr>
        </p:nvSpPr>
        <p:spPr/>
        <p:txBody>
          <a:bodyPr>
            <a:normAutofit/>
          </a:bodyPr>
          <a:lstStyle/>
          <a:p>
            <a:pPr>
              <a:buFontTx/>
              <a:buChar char="•"/>
            </a:pPr>
            <a:r>
              <a:rPr lang="tr-TR" altLang="tr-TR" sz="2800" dirty="0"/>
              <a:t>Hız” en küçük zaman birimi içinde alınan yol, uzaklık veya;</a:t>
            </a:r>
          </a:p>
          <a:p>
            <a:pPr>
              <a:buFontTx/>
              <a:buChar char="•"/>
            </a:pPr>
            <a:r>
              <a:rPr lang="tr-TR" altLang="tr-TR" sz="2800" dirty="0"/>
              <a:t>İnsanın kendisini en yüksek hızla bir yerden bir yere hareket ettirme yeteneğidir” şeklinde tanımlanmaktadır.</a:t>
            </a:r>
          </a:p>
          <a:p>
            <a:pPr>
              <a:buFontTx/>
              <a:buChar char="•"/>
            </a:pPr>
            <a:r>
              <a:rPr lang="tr-TR" altLang="tr-TR" sz="2800" dirty="0"/>
              <a:t>Hızın çabukluk ve çabuk kuvvet kavramları ile yakın ilgisi vardır.</a:t>
            </a:r>
          </a:p>
          <a:p>
            <a:pPr marL="0" indent="0">
              <a:buNone/>
            </a:pPr>
            <a:endParaRPr lang="tr-TR" altLang="tr-TR" sz="2800" b="1" dirty="0"/>
          </a:p>
        </p:txBody>
      </p:sp>
    </p:spTree>
    <p:extLst>
      <p:ext uri="{BB962C8B-B14F-4D97-AF65-F5344CB8AC3E}">
        <p14:creationId xmlns="" xmlns:p14="http://schemas.microsoft.com/office/powerpoint/2010/main" val="1896816764"/>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tLang="tr-TR" b="1" dirty="0">
                <a:solidFill>
                  <a:srgbClr val="FF0000"/>
                </a:solidFill>
              </a:rPr>
              <a:t>Hız Koşularında Genel Teknik </a:t>
            </a:r>
            <a:r>
              <a:rPr lang="tr-TR" altLang="tr-TR" b="1" dirty="0" smtClean="0">
                <a:solidFill>
                  <a:srgbClr val="FF0000"/>
                </a:solidFill>
              </a:rPr>
              <a:t>Açıklamalar</a:t>
            </a:r>
            <a:endParaRPr lang="tr-TR" altLang="tr-TR" b="1" dirty="0">
              <a:solidFill>
                <a:srgbClr val="FF0000"/>
              </a:solidFill>
            </a:endParaRPr>
          </a:p>
        </p:txBody>
      </p:sp>
      <p:sp>
        <p:nvSpPr>
          <p:cNvPr id="3" name="İçerik Yer Tutucusu 2"/>
          <p:cNvSpPr>
            <a:spLocks noGrp="1"/>
          </p:cNvSpPr>
          <p:nvPr>
            <p:ph idx="1"/>
          </p:nvPr>
        </p:nvSpPr>
        <p:spPr/>
        <p:txBody>
          <a:bodyPr>
            <a:normAutofit/>
          </a:bodyPr>
          <a:lstStyle/>
          <a:p>
            <a:r>
              <a:rPr lang="tr-TR" altLang="tr-TR" sz="2800" dirty="0"/>
              <a:t>100m ‘</a:t>
            </a:r>
            <a:r>
              <a:rPr lang="tr-TR" altLang="tr-TR" sz="2800" dirty="0" err="1"/>
              <a:t>lik</a:t>
            </a:r>
            <a:r>
              <a:rPr lang="tr-TR" altLang="tr-TR" sz="2800" dirty="0"/>
              <a:t> hız koşusunda başarı genelde koşu hızıyla(frekans) adım uzunluğuna bağlıdır</a:t>
            </a:r>
          </a:p>
          <a:p>
            <a:endParaRPr lang="tr-TR" altLang="tr-TR" sz="2800" dirty="0"/>
          </a:p>
          <a:p>
            <a:r>
              <a:rPr lang="tr-TR" altLang="tr-TR" sz="2800" dirty="0"/>
              <a:t>*Koşu Hızı</a:t>
            </a:r>
          </a:p>
          <a:p>
            <a:endParaRPr lang="tr-TR" altLang="tr-TR" sz="2800" dirty="0"/>
          </a:p>
          <a:p>
            <a:r>
              <a:rPr lang="tr-TR" altLang="tr-TR" sz="2800" dirty="0"/>
              <a:t>*Adım Uzunluğu</a:t>
            </a:r>
          </a:p>
          <a:p>
            <a:endParaRPr lang="tr-TR" altLang="tr-TR" sz="2800" dirty="0"/>
          </a:p>
          <a:p>
            <a:endParaRPr lang="tr-TR" sz="2800" dirty="0"/>
          </a:p>
        </p:txBody>
      </p:sp>
      <p:sp>
        <p:nvSpPr>
          <p:cNvPr id="4" name="Dikdörtgen 3"/>
          <p:cNvSpPr/>
          <p:nvPr/>
        </p:nvSpPr>
        <p:spPr>
          <a:xfrm>
            <a:off x="3649657" y="3244334"/>
            <a:ext cx="184731" cy="369332"/>
          </a:xfrm>
          <a:prstGeom prst="rect">
            <a:avLst/>
          </a:prstGeom>
        </p:spPr>
        <p:txBody>
          <a:bodyPr wrap="none">
            <a:spAutoFit/>
          </a:bodyPr>
          <a:lstStyle/>
          <a:p>
            <a:endParaRPr lang="tr-TR" altLang="tr-TR" b="1" dirty="0"/>
          </a:p>
        </p:txBody>
      </p:sp>
    </p:spTree>
    <p:extLst>
      <p:ext uri="{BB962C8B-B14F-4D97-AF65-F5344CB8AC3E}">
        <p14:creationId xmlns="" xmlns:p14="http://schemas.microsoft.com/office/powerpoint/2010/main" val="526616707"/>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tLang="tr-TR" b="1" dirty="0">
                <a:solidFill>
                  <a:srgbClr val="FF0000"/>
                </a:solidFill>
              </a:rPr>
              <a:t>Hız Koşularında Alçak Çıkış Tekniği</a:t>
            </a:r>
          </a:p>
        </p:txBody>
      </p:sp>
      <p:sp>
        <p:nvSpPr>
          <p:cNvPr id="3" name="İçerik Yer Tutucusu 2"/>
          <p:cNvSpPr>
            <a:spLocks noGrp="1"/>
          </p:cNvSpPr>
          <p:nvPr>
            <p:ph idx="1"/>
          </p:nvPr>
        </p:nvSpPr>
        <p:spPr/>
        <p:txBody>
          <a:bodyPr>
            <a:normAutofit/>
          </a:bodyPr>
          <a:lstStyle/>
          <a:p>
            <a:r>
              <a:rPr lang="tr-TR" altLang="tr-TR" sz="2800" dirty="0"/>
              <a:t>Koşuya başlamadan önce atletler, kendileri için belirlenen kulvarlarda, çıkış takozlarının2-3 m gerisinde yerlerini alır, çıkış hakeminin komutunun beklerler.</a:t>
            </a:r>
          </a:p>
        </p:txBody>
      </p:sp>
    </p:spTree>
    <p:extLst>
      <p:ext uri="{BB962C8B-B14F-4D97-AF65-F5344CB8AC3E}">
        <p14:creationId xmlns="" xmlns:p14="http://schemas.microsoft.com/office/powerpoint/2010/main" val="379578499"/>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tLang="tr-TR" b="1" dirty="0">
                <a:solidFill>
                  <a:srgbClr val="FF0000"/>
                </a:solidFill>
              </a:rPr>
              <a:t>BAYRAK KOŞULARI</a:t>
            </a:r>
          </a:p>
        </p:txBody>
      </p:sp>
      <p:sp>
        <p:nvSpPr>
          <p:cNvPr id="3" name="İçerik Yer Tutucusu 2"/>
          <p:cNvSpPr>
            <a:spLocks noGrp="1"/>
          </p:cNvSpPr>
          <p:nvPr>
            <p:ph idx="1"/>
          </p:nvPr>
        </p:nvSpPr>
        <p:spPr/>
        <p:txBody>
          <a:bodyPr/>
          <a:lstStyle/>
          <a:p>
            <a:r>
              <a:rPr lang="tr-TR" altLang="tr-TR" sz="2800" dirty="0"/>
              <a:t>Atletizm yarışmalarının en heyecan verici dallarından olan bayrak koşuları, aynı zamanda bir takım </a:t>
            </a:r>
            <a:r>
              <a:rPr lang="tr-TR" altLang="tr-TR" sz="2800" dirty="0" err="1"/>
              <a:t>yarışıdır.Sporcular</a:t>
            </a:r>
            <a:r>
              <a:rPr lang="tr-TR" altLang="tr-TR" sz="2800" dirty="0"/>
              <a:t> koşu sırasında iş bölümü yaparlar. Bir haberin uzak mesafeye ulaştırılmasında bir kişiden fazla koşucunun hız ve dayanıklılığından faydalanmak amaçlanır.</a:t>
            </a:r>
          </a:p>
          <a:p>
            <a:endParaRPr lang="tr-TR" dirty="0"/>
          </a:p>
        </p:txBody>
      </p:sp>
    </p:spTree>
    <p:extLst>
      <p:ext uri="{BB962C8B-B14F-4D97-AF65-F5344CB8AC3E}">
        <p14:creationId xmlns="" xmlns:p14="http://schemas.microsoft.com/office/powerpoint/2010/main" val="3282234598"/>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tLang="tr-TR" b="1" dirty="0">
                <a:solidFill>
                  <a:srgbClr val="FF0000"/>
                </a:solidFill>
              </a:rPr>
              <a:t>BAYRAK DEĞİŞTİRME ÇEŞİTLERİ</a:t>
            </a:r>
          </a:p>
        </p:txBody>
      </p:sp>
      <p:sp>
        <p:nvSpPr>
          <p:cNvPr id="3" name="İçerik Yer Tutucusu 2"/>
          <p:cNvSpPr>
            <a:spLocks noGrp="1"/>
          </p:cNvSpPr>
          <p:nvPr>
            <p:ph idx="1"/>
          </p:nvPr>
        </p:nvSpPr>
        <p:spPr/>
        <p:txBody>
          <a:bodyPr>
            <a:normAutofit/>
          </a:bodyPr>
          <a:lstStyle/>
          <a:p>
            <a:endParaRPr lang="tr-TR" altLang="tr-TR" sz="2800" dirty="0"/>
          </a:p>
          <a:p>
            <a:pPr>
              <a:buFontTx/>
              <a:buAutoNum type="arabicPlain"/>
            </a:pPr>
            <a:r>
              <a:rPr lang="tr-TR" altLang="tr-TR" sz="2800" dirty="0"/>
              <a:t>İçten Değiştirme</a:t>
            </a:r>
          </a:p>
          <a:p>
            <a:endParaRPr lang="tr-TR" altLang="tr-TR" sz="2800" dirty="0"/>
          </a:p>
          <a:p>
            <a:r>
              <a:rPr lang="tr-TR" altLang="tr-TR" sz="2800" dirty="0"/>
              <a:t>2 Dıştan Değiştirme</a:t>
            </a:r>
          </a:p>
          <a:p>
            <a:endParaRPr lang="tr-TR" altLang="tr-TR" sz="2800" dirty="0"/>
          </a:p>
          <a:p>
            <a:r>
              <a:rPr lang="tr-TR" altLang="tr-TR" sz="2800" dirty="0"/>
              <a:t>3 Karışık Değiştirme </a:t>
            </a:r>
          </a:p>
          <a:p>
            <a:pPr marL="0" indent="0">
              <a:buNone/>
            </a:pPr>
            <a:endParaRPr lang="tr-TR" altLang="tr-TR" sz="2800" b="1" dirty="0"/>
          </a:p>
        </p:txBody>
      </p:sp>
    </p:spTree>
    <p:extLst>
      <p:ext uri="{BB962C8B-B14F-4D97-AF65-F5344CB8AC3E}">
        <p14:creationId xmlns="" xmlns:p14="http://schemas.microsoft.com/office/powerpoint/2010/main" val="2794705238"/>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tLang="tr-TR" b="1" dirty="0">
                <a:solidFill>
                  <a:srgbClr val="FF0000"/>
                </a:solidFill>
              </a:rPr>
              <a:t>Yarış dışı kalma sebepleri (Diskalifiye):</a:t>
            </a:r>
            <a:br>
              <a:rPr lang="tr-TR" altLang="tr-TR" b="1" dirty="0">
                <a:solidFill>
                  <a:srgbClr val="FF0000"/>
                </a:solidFill>
              </a:rPr>
            </a:br>
            <a:endParaRPr lang="tr-TR" dirty="0">
              <a:solidFill>
                <a:srgbClr val="FF0000"/>
              </a:solidFill>
            </a:endParaRPr>
          </a:p>
        </p:txBody>
      </p:sp>
      <p:sp>
        <p:nvSpPr>
          <p:cNvPr id="3" name="İçerik Yer Tutucusu 2"/>
          <p:cNvSpPr>
            <a:spLocks noGrp="1"/>
          </p:cNvSpPr>
          <p:nvPr>
            <p:ph idx="1"/>
          </p:nvPr>
        </p:nvSpPr>
        <p:spPr>
          <a:xfrm>
            <a:off x="2589212" y="2133600"/>
            <a:ext cx="8915400" cy="2798618"/>
          </a:xfrm>
        </p:spPr>
        <p:txBody>
          <a:bodyPr>
            <a:noAutofit/>
          </a:bodyPr>
          <a:lstStyle/>
          <a:p>
            <a:pPr>
              <a:buFontTx/>
              <a:buChar char="•"/>
            </a:pPr>
            <a:r>
              <a:rPr lang="tr-TR" altLang="tr-TR" sz="2800" dirty="0"/>
              <a:t>Sopanın kaybolması</a:t>
            </a:r>
          </a:p>
          <a:p>
            <a:endParaRPr lang="tr-TR" altLang="tr-TR" sz="2800" dirty="0"/>
          </a:p>
          <a:p>
            <a:pPr>
              <a:buFontTx/>
              <a:buChar char="•"/>
            </a:pPr>
            <a:r>
              <a:rPr lang="tr-TR" altLang="tr-TR" sz="2800" dirty="0"/>
              <a:t>Değiştirme alanını geçmek</a:t>
            </a:r>
          </a:p>
          <a:p>
            <a:endParaRPr lang="tr-TR" altLang="tr-TR" sz="2800" dirty="0"/>
          </a:p>
          <a:p>
            <a:pPr>
              <a:buFontTx/>
              <a:buChar char="•"/>
            </a:pPr>
            <a:r>
              <a:rPr lang="tr-TR" altLang="tr-TR" sz="2800" dirty="0"/>
              <a:t>Başka takım koşucusunu </a:t>
            </a:r>
            <a:r>
              <a:rPr lang="tr-TR" altLang="tr-TR" sz="2800" dirty="0" smtClean="0"/>
              <a:t>engellemek</a:t>
            </a:r>
            <a:endParaRPr lang="tr-TR" altLang="tr-TR" sz="2800" dirty="0"/>
          </a:p>
          <a:p>
            <a:pPr>
              <a:buFontTx/>
              <a:buChar char="•"/>
            </a:pPr>
            <a:r>
              <a:rPr lang="tr-TR" altLang="tr-TR" sz="2800" dirty="0"/>
              <a:t>Koşuculardan birine yardım etmek</a:t>
            </a:r>
          </a:p>
          <a:p>
            <a:endParaRPr lang="tr-TR" altLang="tr-TR" sz="2800" dirty="0"/>
          </a:p>
          <a:p>
            <a:pPr>
              <a:buFontTx/>
              <a:buChar char="•"/>
            </a:pPr>
            <a:r>
              <a:rPr lang="tr-TR" altLang="tr-TR" sz="2800" dirty="0"/>
              <a:t>Kulvarı terk etmek</a:t>
            </a:r>
          </a:p>
          <a:p>
            <a:endParaRPr lang="tr-TR" sz="2800" dirty="0"/>
          </a:p>
        </p:txBody>
      </p:sp>
    </p:spTree>
    <p:extLst>
      <p:ext uri="{BB962C8B-B14F-4D97-AF65-F5344CB8AC3E}">
        <p14:creationId xmlns="" xmlns:p14="http://schemas.microsoft.com/office/powerpoint/2010/main" val="1020087380"/>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altLang="tr-TR" b="1" dirty="0">
                <a:solidFill>
                  <a:srgbClr val="FF0000"/>
                </a:solidFill>
                <a:latin typeface="Times New Roman" panose="02020603050405020304" pitchFamily="18" charset="0"/>
                <a:cs typeface="Times New Roman" panose="02020603050405020304" pitchFamily="18" charset="0"/>
              </a:rPr>
              <a:t>Engellerin tek kulvar </a:t>
            </a:r>
            <a:r>
              <a:rPr lang="tr-TR" altLang="tr-TR" b="1" dirty="0" err="1">
                <a:solidFill>
                  <a:srgbClr val="FF0000"/>
                </a:solidFill>
                <a:latin typeface="Times New Roman" panose="02020603050405020304" pitchFamily="18" charset="0"/>
                <a:cs typeface="Times New Roman" panose="02020603050405020304" pitchFamily="18" charset="0"/>
              </a:rPr>
              <a:t>üzeride</a:t>
            </a:r>
            <a:r>
              <a:rPr lang="tr-TR" altLang="tr-TR" b="1" dirty="0">
                <a:solidFill>
                  <a:srgbClr val="FF0000"/>
                </a:solidFill>
                <a:latin typeface="Times New Roman" panose="02020603050405020304" pitchFamily="18" charset="0"/>
                <a:cs typeface="Times New Roman" panose="02020603050405020304" pitchFamily="18" charset="0"/>
              </a:rPr>
              <a:t> dizilişi</a:t>
            </a:r>
            <a:br>
              <a:rPr lang="tr-TR" altLang="tr-TR" b="1" dirty="0">
                <a:solidFill>
                  <a:srgbClr val="FF0000"/>
                </a:solidFill>
                <a:latin typeface="Times New Roman" panose="02020603050405020304" pitchFamily="18" charset="0"/>
                <a:cs typeface="Times New Roman" panose="02020603050405020304" pitchFamily="18" charset="0"/>
              </a:rPr>
            </a:br>
            <a:r>
              <a:rPr lang="tr-TR" altLang="tr-TR" b="1" dirty="0">
                <a:solidFill>
                  <a:srgbClr val="FF0000"/>
                </a:solidFill>
              </a:rPr>
              <a:t/>
            </a:r>
            <a:br>
              <a:rPr lang="tr-TR" altLang="tr-TR" b="1" dirty="0">
                <a:solidFill>
                  <a:srgbClr val="FF0000"/>
                </a:solidFill>
              </a:rPr>
            </a:br>
            <a:endParaRPr lang="tr-TR" dirty="0">
              <a:solidFill>
                <a:srgbClr val="FF0000"/>
              </a:solidFill>
            </a:endParaRPr>
          </a:p>
        </p:txBody>
      </p:sp>
      <p:graphicFrame>
        <p:nvGraphicFramePr>
          <p:cNvPr id="7" name="İçerik Yer Tutucusu 6"/>
          <p:cNvGraphicFramePr>
            <a:graphicFrameLocks noGrp="1"/>
          </p:cNvGraphicFramePr>
          <p:nvPr>
            <p:ph idx="1"/>
          </p:nvPr>
        </p:nvGraphicFramePr>
        <p:xfrm>
          <a:off x="2589213" y="2133600"/>
          <a:ext cx="7848600" cy="3108834"/>
        </p:xfrm>
        <a:graphic>
          <a:graphicData uri="http://schemas.openxmlformats.org/drawingml/2006/table">
            <a:tbl>
              <a:tblPr/>
              <a:tblGrid>
                <a:gridCol w="1120775">
                  <a:extLst>
                    <a:ext uri="{9D8B030D-6E8A-4147-A177-3AD203B41FA5}">
                      <a16:colId xmlns="" xmlns:a16="http://schemas.microsoft.com/office/drawing/2014/main" val="3992159912"/>
                    </a:ext>
                  </a:extLst>
                </a:gridCol>
                <a:gridCol w="1122362">
                  <a:extLst>
                    <a:ext uri="{9D8B030D-6E8A-4147-A177-3AD203B41FA5}">
                      <a16:colId xmlns="" xmlns:a16="http://schemas.microsoft.com/office/drawing/2014/main" val="4121620719"/>
                    </a:ext>
                  </a:extLst>
                </a:gridCol>
                <a:gridCol w="1120775">
                  <a:extLst>
                    <a:ext uri="{9D8B030D-6E8A-4147-A177-3AD203B41FA5}">
                      <a16:colId xmlns="" xmlns:a16="http://schemas.microsoft.com/office/drawing/2014/main" val="2686657385"/>
                    </a:ext>
                  </a:extLst>
                </a:gridCol>
                <a:gridCol w="1244600">
                  <a:extLst>
                    <a:ext uri="{9D8B030D-6E8A-4147-A177-3AD203B41FA5}">
                      <a16:colId xmlns="" xmlns:a16="http://schemas.microsoft.com/office/drawing/2014/main" val="3741302408"/>
                    </a:ext>
                  </a:extLst>
                </a:gridCol>
                <a:gridCol w="996950">
                  <a:extLst>
                    <a:ext uri="{9D8B030D-6E8A-4147-A177-3AD203B41FA5}">
                      <a16:colId xmlns="" xmlns:a16="http://schemas.microsoft.com/office/drawing/2014/main" val="3121916409"/>
                    </a:ext>
                  </a:extLst>
                </a:gridCol>
                <a:gridCol w="1122363">
                  <a:extLst>
                    <a:ext uri="{9D8B030D-6E8A-4147-A177-3AD203B41FA5}">
                      <a16:colId xmlns="" xmlns:a16="http://schemas.microsoft.com/office/drawing/2014/main" val="2283333704"/>
                    </a:ext>
                  </a:extLst>
                </a:gridCol>
                <a:gridCol w="1120775">
                  <a:extLst>
                    <a:ext uri="{9D8B030D-6E8A-4147-A177-3AD203B41FA5}">
                      <a16:colId xmlns="" xmlns:a16="http://schemas.microsoft.com/office/drawing/2014/main" val="2214079642"/>
                    </a:ext>
                  </a:extLst>
                </a:gridCol>
              </a:tblGrid>
              <a:tr h="914213">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Engel koşu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türü</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Engel sayısı</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Engel yüksekliği</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Çıkış 1. engel</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Engeller arası</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Son engel bitiş</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062768555"/>
                  </a:ext>
                </a:extLst>
              </a:tr>
              <a:tr h="365685">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Erkek</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110m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10</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1.06m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13.27m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9.14m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14.02m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676255235"/>
                  </a:ext>
                </a:extLst>
              </a:tr>
              <a:tr h="365685">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Erkek</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200m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10</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0.762m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18.29m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18.29m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17.10m</a:t>
                      </a:r>
                      <a:endParaRPr kumimoji="0" lang="tr-TR" altLang="tr-TR" sz="1800" b="0" i="0" u="none" strike="noStrike" cap="none" normalizeH="0" baseline="0" dirty="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3592797753"/>
                  </a:ext>
                </a:extLst>
              </a:tr>
              <a:tr h="365685">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Erkek</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400m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10</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0.914m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45.00m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35.00m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40.00m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691720225"/>
                  </a:ext>
                </a:extLst>
              </a:tr>
              <a:tr h="365685">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Bayanlar</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100m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10</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0.840m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13.00m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8.50m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10.50m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990756529"/>
                  </a:ext>
                </a:extLst>
              </a:tr>
              <a:tr h="365685">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Bayanlar</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200m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10</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0.762m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16.00m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19.00m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13.00m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513951526"/>
                  </a:ext>
                </a:extLst>
              </a:tr>
              <a:tr h="365685">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Bayanlar</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400m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10</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0.762m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45.00m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35.00m</a:t>
                      </a:r>
                      <a:endParaRPr kumimoji="0" lang="tr-TR" altLang="tr-TR" sz="1800" b="0" i="0" u="none" strike="noStrike" cap="none" normalizeH="0" baseline="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8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40.00m</a:t>
                      </a:r>
                      <a:endParaRPr kumimoji="0" lang="tr-TR" altLang="tr-TR" sz="1800" b="0" i="0" u="none" strike="noStrike" cap="none" normalizeH="0" baseline="0" dirty="0" smtClean="0">
                        <a:ln>
                          <a:noFill/>
                        </a:ln>
                        <a:solidFill>
                          <a:schemeClr val="tx1"/>
                        </a:solidFill>
                        <a:effectLst/>
                        <a:latin typeface="Arial" panose="020B0604020202020204"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836239053"/>
                  </a:ext>
                </a:extLst>
              </a:tr>
            </a:tbl>
          </a:graphicData>
        </a:graphic>
      </p:graphicFrame>
    </p:spTree>
    <p:extLst>
      <p:ext uri="{BB962C8B-B14F-4D97-AF65-F5344CB8AC3E}">
        <p14:creationId xmlns="" xmlns:p14="http://schemas.microsoft.com/office/powerpoint/2010/main" val="2930305888"/>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tLang="tr-TR" b="1" dirty="0">
                <a:solidFill>
                  <a:srgbClr val="FF0000"/>
                </a:solidFill>
              </a:rPr>
              <a:t>UZUN MESAFE KOŞULARI</a:t>
            </a:r>
          </a:p>
        </p:txBody>
      </p:sp>
      <p:sp>
        <p:nvSpPr>
          <p:cNvPr id="3" name="İçerik Yer Tutucusu 2"/>
          <p:cNvSpPr>
            <a:spLocks noGrp="1"/>
          </p:cNvSpPr>
          <p:nvPr>
            <p:ph idx="1"/>
          </p:nvPr>
        </p:nvSpPr>
        <p:spPr/>
        <p:txBody>
          <a:bodyPr>
            <a:normAutofit/>
          </a:bodyPr>
          <a:lstStyle/>
          <a:p>
            <a:pPr>
              <a:buFontTx/>
              <a:buChar char="•"/>
            </a:pPr>
            <a:r>
              <a:rPr lang="tr-TR" altLang="tr-TR" sz="2400" dirty="0"/>
              <a:t>Orta ve uzun mesafe koşuları dayanıklılık konusunda en fazla gereksinim duyulan bir atletizm dalıdır. </a:t>
            </a:r>
          </a:p>
          <a:p>
            <a:pPr>
              <a:buFontTx/>
              <a:buChar char="•"/>
            </a:pPr>
            <a:r>
              <a:rPr lang="tr-TR" altLang="tr-TR" sz="2400" dirty="0"/>
              <a:t>Yarışmalar pistte, yolda ve arazide; 600-42.195 m ‘</a:t>
            </a:r>
            <a:r>
              <a:rPr lang="tr-TR" altLang="tr-TR" sz="2400" dirty="0" err="1"/>
              <a:t>lik</a:t>
            </a:r>
            <a:r>
              <a:rPr lang="tr-TR" altLang="tr-TR" sz="2400" dirty="0"/>
              <a:t> mesafelerde ve yaş kategorilerine göre yapılır. </a:t>
            </a:r>
          </a:p>
          <a:p>
            <a:pPr>
              <a:buFontTx/>
              <a:buChar char="•"/>
            </a:pPr>
            <a:r>
              <a:rPr lang="tr-TR" altLang="tr-TR" sz="2400" dirty="0"/>
              <a:t>Yarışma mesafelerinin farklı olması sporcunun değişiklik özelliklerinin olmasını gerektirir.</a:t>
            </a:r>
          </a:p>
          <a:p>
            <a:pPr>
              <a:buFontTx/>
              <a:buChar char="•"/>
            </a:pPr>
            <a:r>
              <a:rPr lang="tr-TR" altLang="tr-TR" sz="2400" dirty="0"/>
              <a:t> Ayrıca yüksek verime ulaşmada, koşu mesafesi içerisindeki hız ve dayanıklılığın seviyesi ve oluşum derecesinin önemli yeri vardır.</a:t>
            </a:r>
          </a:p>
        </p:txBody>
      </p:sp>
    </p:spTree>
    <p:extLst>
      <p:ext uri="{BB962C8B-B14F-4D97-AF65-F5344CB8AC3E}">
        <p14:creationId xmlns="" xmlns:p14="http://schemas.microsoft.com/office/powerpoint/2010/main" val="3591636872"/>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sp>
        <p:nvSpPr>
          <p:cNvPr id="3" name="İçerik Yer Tutucusu 2"/>
          <p:cNvSpPr>
            <a:spLocks noGrp="1"/>
          </p:cNvSpPr>
          <p:nvPr>
            <p:ph idx="1"/>
          </p:nvPr>
        </p:nvSpPr>
        <p:spPr/>
        <p:txBody>
          <a:bodyPr/>
          <a:lstStyle/>
          <a:p>
            <a:pPr>
              <a:buFontTx/>
              <a:buChar char="•"/>
            </a:pPr>
            <a:r>
              <a:rPr lang="tr-TR" altLang="tr-TR" sz="3200" dirty="0"/>
              <a:t>Atletizm, koşuları, yürüyüşleri, atlamaları içeren kurallara bağlanmış spor yarışmalarının tümüdür.</a:t>
            </a:r>
          </a:p>
          <a:p>
            <a:pPr>
              <a:buFontTx/>
              <a:buChar char="•"/>
            </a:pPr>
            <a:endParaRPr lang="tr-TR" altLang="tr-TR" dirty="0"/>
          </a:p>
          <a:p>
            <a:pPr>
              <a:buFontTx/>
              <a:buChar char="•"/>
            </a:pPr>
            <a:r>
              <a:rPr lang="tr-TR" altLang="tr-TR" sz="3200" dirty="0"/>
              <a:t>Eski çağlardaki antik olimpiyatlar, vücut kültürünün gelişmesinde en yüksek noktayı oluşturmuştur.</a:t>
            </a:r>
          </a:p>
          <a:p>
            <a:endParaRPr lang="tr-TR" dirty="0"/>
          </a:p>
        </p:txBody>
      </p:sp>
    </p:spTree>
    <p:extLst>
      <p:ext uri="{BB962C8B-B14F-4D97-AF65-F5344CB8AC3E}">
        <p14:creationId xmlns="" xmlns:p14="http://schemas.microsoft.com/office/powerpoint/2010/main" val="526250615"/>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tLang="tr-TR" b="1" dirty="0">
                <a:solidFill>
                  <a:srgbClr val="FF0000"/>
                </a:solidFill>
              </a:rPr>
              <a:t>Orta ve Uzun Mesafe Koşularında</a:t>
            </a:r>
            <a:br>
              <a:rPr lang="tr-TR" altLang="tr-TR" b="1" dirty="0">
                <a:solidFill>
                  <a:srgbClr val="FF0000"/>
                </a:solidFill>
              </a:rPr>
            </a:br>
            <a:r>
              <a:rPr lang="tr-TR" altLang="tr-TR" b="1" dirty="0">
                <a:solidFill>
                  <a:srgbClr val="FF0000"/>
                </a:solidFill>
              </a:rPr>
              <a:t> Fiziki Temel Özellikler:</a:t>
            </a:r>
          </a:p>
        </p:txBody>
      </p:sp>
      <p:sp>
        <p:nvSpPr>
          <p:cNvPr id="3" name="İçerik Yer Tutucusu 2"/>
          <p:cNvSpPr>
            <a:spLocks noGrp="1"/>
          </p:cNvSpPr>
          <p:nvPr>
            <p:ph idx="1"/>
          </p:nvPr>
        </p:nvSpPr>
        <p:spPr/>
        <p:txBody>
          <a:bodyPr>
            <a:normAutofit/>
          </a:bodyPr>
          <a:lstStyle/>
          <a:p>
            <a:pPr marL="0" indent="0">
              <a:buNone/>
            </a:pPr>
            <a:r>
              <a:rPr lang="tr-TR" altLang="tr-TR" sz="2800" dirty="0"/>
              <a:t>Orta ve uzun mesafe koşularında temel fiziki üstünlüğü; dayanıklılık, hız ve güç birlikte tamamlarlar. Bunun için koşucuların başarılı olabilmeleri için dayanıklılığa, hız ve güce gereksinimleri vardır. Mesafe uzunluğunun devamlılıkla önemi artar ve hız ile akıcı hale gelir. </a:t>
            </a:r>
          </a:p>
          <a:p>
            <a:pPr marL="0" indent="0">
              <a:buNone/>
            </a:pPr>
            <a:endParaRPr lang="tr-TR" sz="2800" dirty="0"/>
          </a:p>
        </p:txBody>
      </p:sp>
    </p:spTree>
    <p:extLst>
      <p:ext uri="{BB962C8B-B14F-4D97-AF65-F5344CB8AC3E}">
        <p14:creationId xmlns="" xmlns:p14="http://schemas.microsoft.com/office/powerpoint/2010/main" val="573946254"/>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tLang="tr-TR" b="1" dirty="0">
                <a:solidFill>
                  <a:srgbClr val="FF0000"/>
                </a:solidFill>
              </a:rPr>
              <a:t>YÜKSEK ATLAMA</a:t>
            </a:r>
            <a:br>
              <a:rPr lang="tr-TR" altLang="tr-TR" b="1" dirty="0">
                <a:solidFill>
                  <a:srgbClr val="FF0000"/>
                </a:solidFill>
              </a:rPr>
            </a:br>
            <a:endParaRPr lang="tr-TR" dirty="0">
              <a:solidFill>
                <a:srgbClr val="FF0000"/>
              </a:solidFill>
            </a:endParaRPr>
          </a:p>
        </p:txBody>
      </p:sp>
      <p:sp>
        <p:nvSpPr>
          <p:cNvPr id="3" name="İçerik Yer Tutucusu 2"/>
          <p:cNvSpPr>
            <a:spLocks noGrp="1"/>
          </p:cNvSpPr>
          <p:nvPr>
            <p:ph idx="1"/>
          </p:nvPr>
        </p:nvSpPr>
        <p:spPr/>
        <p:txBody>
          <a:bodyPr>
            <a:normAutofit/>
          </a:bodyPr>
          <a:lstStyle/>
          <a:p>
            <a:r>
              <a:rPr lang="tr-TR" altLang="tr-TR" sz="2800" dirty="0"/>
              <a:t>Yüksek atlama sağlam iki sehpa arasındaki çıtanın üzerinde yapılır. Çıta her seriden sonra </a:t>
            </a:r>
            <a:r>
              <a:rPr lang="tr-TR" altLang="tr-TR" sz="2800" dirty="0" err="1"/>
              <a:t>yükseltilir.Yarışmacılar</a:t>
            </a:r>
            <a:r>
              <a:rPr lang="tr-TR" altLang="tr-TR" sz="2800" dirty="0"/>
              <a:t>, </a:t>
            </a:r>
            <a:r>
              <a:rPr lang="tr-TR" altLang="tr-TR" sz="2800" dirty="0" err="1"/>
              <a:t>peşpeşe</a:t>
            </a:r>
            <a:r>
              <a:rPr lang="tr-TR" altLang="tr-TR" sz="2800" dirty="0"/>
              <a:t> üç başarısız atlayış yapıp eleninceye kadar yarışmayı sürdürürler.</a:t>
            </a:r>
          </a:p>
          <a:p>
            <a:endParaRPr lang="tr-TR" sz="2800" dirty="0"/>
          </a:p>
        </p:txBody>
      </p:sp>
    </p:spTree>
    <p:extLst>
      <p:ext uri="{BB962C8B-B14F-4D97-AF65-F5344CB8AC3E}">
        <p14:creationId xmlns="" xmlns:p14="http://schemas.microsoft.com/office/powerpoint/2010/main" val="2767708070"/>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tLang="tr-TR" b="1" dirty="0">
                <a:solidFill>
                  <a:srgbClr val="FF0000"/>
                </a:solidFill>
              </a:rPr>
              <a:t>UZUN ATLAMA</a:t>
            </a:r>
          </a:p>
        </p:txBody>
      </p:sp>
      <p:sp>
        <p:nvSpPr>
          <p:cNvPr id="3" name="İçerik Yer Tutucusu 2"/>
          <p:cNvSpPr>
            <a:spLocks noGrp="1"/>
          </p:cNvSpPr>
          <p:nvPr>
            <p:ph idx="1"/>
          </p:nvPr>
        </p:nvSpPr>
        <p:spPr/>
        <p:txBody>
          <a:bodyPr>
            <a:normAutofit/>
          </a:bodyPr>
          <a:lstStyle/>
          <a:p>
            <a:pPr>
              <a:buFontTx/>
              <a:buChar char="•"/>
            </a:pPr>
            <a:r>
              <a:rPr lang="tr-TR" altLang="tr-TR" sz="2400" dirty="0" smtClean="0"/>
              <a:t>Yarışmacılar</a:t>
            </a:r>
            <a:r>
              <a:rPr lang="tr-TR" altLang="tr-TR" sz="2400" dirty="0"/>
              <a:t>, bir atlama tahtasından zıplarlar ve kum dolu bir alana (atlama havuzu) düşerler. </a:t>
            </a:r>
          </a:p>
          <a:p>
            <a:pPr>
              <a:buFontTx/>
              <a:buChar char="•"/>
            </a:pPr>
            <a:r>
              <a:rPr lang="tr-TR" altLang="tr-TR" sz="2400" dirty="0"/>
              <a:t>Yarışmacıların sayısının sekizden az olması durumunda, genellikle her yarışmacının altı atlama hakkı vardır.</a:t>
            </a:r>
          </a:p>
          <a:p>
            <a:pPr>
              <a:buFontTx/>
              <a:buChar char="•"/>
            </a:pPr>
            <a:r>
              <a:rPr lang="tr-TR" altLang="tr-TR" sz="2400" dirty="0"/>
              <a:t> Bunun dışındaki durumlarda yarışmacıların genellikle üç atlama hakkı vardır ve en iyi sekiz yarışmacı daha sonra üç atlayış daha yaparlar.</a:t>
            </a:r>
          </a:p>
          <a:p>
            <a:pPr>
              <a:buFontTx/>
              <a:buChar char="•"/>
            </a:pPr>
            <a:r>
              <a:rPr lang="tr-TR" altLang="tr-TR" sz="2400" dirty="0"/>
              <a:t> Birincilik için beraberlik olduğu durumlarda yarışmacıların ikinci en iyi atlayışlarına göre birinci saptanır.</a:t>
            </a:r>
          </a:p>
          <a:p>
            <a:pPr>
              <a:buFontTx/>
              <a:buChar char="•"/>
            </a:pPr>
            <a:endParaRPr lang="tr-TR" altLang="tr-TR" sz="2400" dirty="0"/>
          </a:p>
        </p:txBody>
      </p:sp>
    </p:spTree>
    <p:extLst>
      <p:ext uri="{BB962C8B-B14F-4D97-AF65-F5344CB8AC3E}">
        <p14:creationId xmlns="" xmlns:p14="http://schemas.microsoft.com/office/powerpoint/2010/main" val="1248360215"/>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592925" y="624109"/>
            <a:ext cx="8911687" cy="3365999"/>
          </a:xfrm>
        </p:spPr>
        <p:txBody>
          <a:bodyPr/>
          <a:lstStyle/>
          <a:p>
            <a:r>
              <a:rPr lang="tr-TR" dirty="0" smtClean="0"/>
              <a:t>Konu ; ATLETİZM   Ders; BEDEN EĞİTİMİ                                                </a:t>
            </a:r>
            <a:endParaRPr lang="tr-TR" dirty="0"/>
          </a:p>
        </p:txBody>
      </p:sp>
      <p:sp>
        <p:nvSpPr>
          <p:cNvPr id="3" name="İçerik Yer Tutucusu 2"/>
          <p:cNvSpPr>
            <a:spLocks noGrp="1"/>
          </p:cNvSpPr>
          <p:nvPr>
            <p:ph idx="1"/>
          </p:nvPr>
        </p:nvSpPr>
        <p:spPr/>
        <p:txBody>
          <a:bodyPr>
            <a:normAutofit/>
          </a:bodyPr>
          <a:lstStyle/>
          <a:p>
            <a:r>
              <a:rPr lang="tr-TR" sz="2800" b="1" i="1" dirty="0" smtClean="0"/>
              <a:t>HAZIRLAYANLAR ; </a:t>
            </a:r>
            <a:endParaRPr lang="tr-TR" sz="2800" b="1" i="1" dirty="0"/>
          </a:p>
          <a:p>
            <a:r>
              <a:rPr lang="tr-TR" sz="2800" b="1" i="1" dirty="0" smtClean="0"/>
              <a:t>SEVİL GÜNEY	</a:t>
            </a:r>
          </a:p>
          <a:p>
            <a:r>
              <a:rPr lang="tr-TR" sz="2800" b="1" i="1" dirty="0" smtClean="0"/>
              <a:t>OLCAY ALAÇAY </a:t>
            </a:r>
          </a:p>
          <a:p>
            <a:r>
              <a:rPr lang="tr-TR" sz="2800" b="1" i="1" dirty="0" smtClean="0"/>
              <a:t>SENA SEÇER</a:t>
            </a:r>
          </a:p>
          <a:p>
            <a:r>
              <a:rPr lang="tr-TR" sz="2800" b="1" i="1" dirty="0" smtClean="0"/>
              <a:t>ENES YILDIRIM </a:t>
            </a:r>
          </a:p>
          <a:p>
            <a:r>
              <a:rPr lang="tr-TR" sz="2800" b="1" i="1" dirty="0" smtClean="0"/>
              <a:t>NİLSU </a:t>
            </a:r>
            <a:r>
              <a:rPr lang="tr-TR" sz="2800" b="1" i="1" smtClean="0"/>
              <a:t>ECE </a:t>
            </a:r>
            <a:r>
              <a:rPr lang="tr-TR" sz="2800" b="1" i="1" smtClean="0"/>
              <a:t>KALAN</a:t>
            </a:r>
            <a:endParaRPr lang="tr-TR" sz="2800" b="1" i="1" dirty="0" smtClean="0"/>
          </a:p>
        </p:txBody>
      </p:sp>
    </p:spTree>
    <p:extLst>
      <p:ext uri="{BB962C8B-B14F-4D97-AF65-F5344CB8AC3E}">
        <p14:creationId xmlns="" xmlns:p14="http://schemas.microsoft.com/office/powerpoint/2010/main" val="148844924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sp>
        <p:nvSpPr>
          <p:cNvPr id="3" name="İçerik Yer Tutucusu 2"/>
          <p:cNvSpPr>
            <a:spLocks noGrp="1"/>
          </p:cNvSpPr>
          <p:nvPr>
            <p:ph idx="1"/>
          </p:nvPr>
        </p:nvSpPr>
        <p:spPr/>
        <p:txBody>
          <a:bodyPr/>
          <a:lstStyle/>
          <a:p>
            <a:pPr algn="just">
              <a:buFontTx/>
              <a:buChar char="•"/>
            </a:pPr>
            <a:r>
              <a:rPr lang="tr-TR" altLang="tr-TR" dirty="0"/>
              <a:t>Türkiye'de atletizm etkinlikleri, geçen yüzyılın </a:t>
            </a:r>
            <a:r>
              <a:rPr lang="tr-TR" altLang="tr-TR" dirty="0" err="1"/>
              <a:t>sonlarında,İstanbul'da</a:t>
            </a:r>
            <a:r>
              <a:rPr lang="tr-TR" altLang="tr-TR" dirty="0"/>
              <a:t> KURTULUŞ </a:t>
            </a:r>
            <a:r>
              <a:rPr lang="tr-TR" altLang="tr-TR" dirty="0" err="1"/>
              <a:t>kulübü'nde</a:t>
            </a:r>
            <a:r>
              <a:rPr lang="tr-TR" altLang="tr-TR" dirty="0"/>
              <a:t> (1896) </a:t>
            </a:r>
            <a:r>
              <a:rPr lang="tr-TR" altLang="tr-TR" dirty="0" err="1"/>
              <a:t>başladı.İlk</a:t>
            </a:r>
            <a:r>
              <a:rPr lang="tr-TR" altLang="tr-TR" dirty="0"/>
              <a:t> Türk atleti , aynı zamanda futbolcu olan ve Çanakkale  savaşlarında (1915) şehit  düşen CELAL </a:t>
            </a:r>
            <a:r>
              <a:rPr lang="tr-TR" altLang="tr-TR" dirty="0" err="1"/>
              <a:t>İBRAHİM'dir</a:t>
            </a:r>
            <a:r>
              <a:rPr lang="tr-TR" altLang="tr-TR" dirty="0"/>
              <a:t>.</a:t>
            </a:r>
          </a:p>
          <a:p>
            <a:pPr algn="just"/>
            <a:r>
              <a:rPr lang="tr-TR" altLang="tr-TR" dirty="0"/>
              <a:t>Robert Kolej gibi liselerin de atletizmi benimsemesinden sonra Türkiye İdman Cemiyetleri İttifakına bağlı ilk atletizm federasyonu kuruldu(A1922).Türkiye'de atletizm çalışması bu tarihte başlamış oldu..! </a:t>
            </a:r>
          </a:p>
          <a:p>
            <a:pPr algn="just"/>
            <a:r>
              <a:rPr lang="tr-TR" altLang="tr-TR" dirty="0"/>
              <a:t>1924 Paris Olimpiyatları için Almanya'dan </a:t>
            </a:r>
            <a:r>
              <a:rPr lang="tr-TR" altLang="tr-TR" dirty="0" err="1"/>
              <a:t>Alexy</a:t>
            </a:r>
            <a:r>
              <a:rPr lang="tr-TR" altLang="tr-TR" dirty="0"/>
              <a:t> </a:t>
            </a:r>
            <a:r>
              <a:rPr lang="tr-TR" altLang="tr-TR" dirty="0" err="1"/>
              <a:t>Abrahams</a:t>
            </a:r>
            <a:r>
              <a:rPr lang="tr-TR" altLang="tr-TR" dirty="0"/>
              <a:t> antrenör olarak getirildi.</a:t>
            </a:r>
          </a:p>
          <a:p>
            <a:pPr algn="just"/>
            <a:r>
              <a:rPr lang="tr-TR" altLang="tr-TR" dirty="0"/>
              <a:t>1940'lara kadar uzanan bu dönemde başarılı atletler yetişti ve katılmış olduğumuz Balkan Şampiyonasında 	Türk Milli Takımı birincilik  kazandı.</a:t>
            </a:r>
          </a:p>
          <a:p>
            <a:endParaRPr lang="tr-TR" dirty="0"/>
          </a:p>
        </p:txBody>
      </p:sp>
    </p:spTree>
    <p:extLst>
      <p:ext uri="{BB962C8B-B14F-4D97-AF65-F5344CB8AC3E}">
        <p14:creationId xmlns="" xmlns:p14="http://schemas.microsoft.com/office/powerpoint/2010/main" val="465514751"/>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1" dirty="0" smtClean="0">
                <a:solidFill>
                  <a:srgbClr val="FF0000"/>
                </a:solidFill>
              </a:rPr>
              <a:t>HIZ</a:t>
            </a:r>
            <a:r>
              <a:rPr lang="tr-TR" dirty="0" smtClean="0"/>
              <a:t> </a:t>
            </a:r>
            <a:r>
              <a:rPr lang="tr-TR" b="1" i="1" dirty="0" smtClean="0">
                <a:solidFill>
                  <a:srgbClr val="FF0000"/>
                </a:solidFill>
              </a:rPr>
              <a:t>KOŞULARI</a:t>
            </a:r>
            <a:endParaRPr lang="tr-TR" b="1" i="1" dirty="0">
              <a:solidFill>
                <a:srgbClr val="FF0000"/>
              </a:solidFill>
            </a:endParaRPr>
          </a:p>
        </p:txBody>
      </p:sp>
      <p:sp>
        <p:nvSpPr>
          <p:cNvPr id="3" name="İçerik Yer Tutucusu 2"/>
          <p:cNvSpPr>
            <a:spLocks noGrp="1"/>
          </p:cNvSpPr>
          <p:nvPr>
            <p:ph idx="1"/>
          </p:nvPr>
        </p:nvSpPr>
        <p:spPr/>
        <p:txBody>
          <a:bodyPr>
            <a:normAutofit/>
          </a:bodyPr>
          <a:lstStyle/>
          <a:p>
            <a:r>
              <a:rPr lang="tr-TR" altLang="tr-TR" sz="2800" dirty="0"/>
              <a:t>Koşu, yürüme, atlama ve atma gibi insanın doğal </a:t>
            </a:r>
            <a:r>
              <a:rPr lang="tr-TR" altLang="tr-TR" sz="2800" dirty="0" err="1"/>
              <a:t>hareketlerindendir.İlk</a:t>
            </a:r>
            <a:r>
              <a:rPr lang="tr-TR" altLang="tr-TR" sz="2800" dirty="0"/>
              <a:t> </a:t>
            </a:r>
            <a:r>
              <a:rPr lang="tr-TR" altLang="tr-TR" sz="2800" dirty="0" err="1"/>
              <a:t>insan,yaşamını</a:t>
            </a:r>
            <a:r>
              <a:rPr lang="tr-TR" altLang="tr-TR" sz="2800" dirty="0"/>
              <a:t> sürdürebilmek için beslenme, kaçıp kurtulma ve kovalayıp yakalamanın kolaylıklarını </a:t>
            </a:r>
            <a:r>
              <a:rPr lang="tr-TR" altLang="tr-TR" sz="2800" dirty="0" err="1"/>
              <a:t>denemiştir.Tüm</a:t>
            </a:r>
            <a:r>
              <a:rPr lang="tr-TR" altLang="tr-TR" sz="2800" dirty="0"/>
              <a:t> bu etkinliklerin hızlı bir koşu ile gerçekleştiğini </a:t>
            </a:r>
            <a:r>
              <a:rPr lang="tr-TR" altLang="tr-TR" sz="2800" dirty="0" err="1"/>
              <a:t>söyleyebiliriz.Vücut</a:t>
            </a:r>
            <a:r>
              <a:rPr lang="tr-TR" altLang="tr-TR" sz="2800" dirty="0"/>
              <a:t> hareketlerinin en doğal şekli olduğu için bilinçli bir beden </a:t>
            </a:r>
            <a:r>
              <a:rPr lang="tr-TR" altLang="tr-TR" sz="2800" dirty="0" err="1"/>
              <a:t>eğitimi,insanda</a:t>
            </a:r>
            <a:r>
              <a:rPr lang="tr-TR" altLang="tr-TR" sz="2800" dirty="0"/>
              <a:t> koşu ile başlamıştır</a:t>
            </a:r>
            <a:endParaRPr lang="tr-TR" sz="2800" dirty="0"/>
          </a:p>
        </p:txBody>
      </p:sp>
    </p:spTree>
    <p:extLst>
      <p:ext uri="{BB962C8B-B14F-4D97-AF65-F5344CB8AC3E}">
        <p14:creationId xmlns="" xmlns:p14="http://schemas.microsoft.com/office/powerpoint/2010/main" val="412895709"/>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tLang="tr-TR" b="1" dirty="0">
                <a:solidFill>
                  <a:srgbClr val="FF0000"/>
                </a:solidFill>
              </a:rPr>
              <a:t>UZUN</a:t>
            </a:r>
            <a:r>
              <a:rPr lang="tr-TR" altLang="tr-TR" b="1" dirty="0"/>
              <a:t> </a:t>
            </a:r>
            <a:r>
              <a:rPr lang="tr-TR" altLang="tr-TR" b="1" dirty="0">
                <a:solidFill>
                  <a:srgbClr val="FF0000"/>
                </a:solidFill>
              </a:rPr>
              <a:t>MESAFE</a:t>
            </a:r>
            <a:r>
              <a:rPr lang="tr-TR" altLang="tr-TR" b="1" dirty="0"/>
              <a:t> </a:t>
            </a:r>
            <a:r>
              <a:rPr lang="tr-TR" altLang="tr-TR" b="1" dirty="0">
                <a:solidFill>
                  <a:srgbClr val="FF0000"/>
                </a:solidFill>
              </a:rPr>
              <a:t>KOŞULARI</a:t>
            </a:r>
            <a:endParaRPr lang="tr-TR" dirty="0">
              <a:solidFill>
                <a:srgbClr val="FF0000"/>
              </a:solidFill>
            </a:endParaRPr>
          </a:p>
        </p:txBody>
      </p:sp>
      <p:sp>
        <p:nvSpPr>
          <p:cNvPr id="3" name="İçerik Yer Tutucusu 2"/>
          <p:cNvSpPr>
            <a:spLocks noGrp="1"/>
          </p:cNvSpPr>
          <p:nvPr>
            <p:ph idx="1"/>
          </p:nvPr>
        </p:nvSpPr>
        <p:spPr/>
        <p:txBody>
          <a:bodyPr>
            <a:normAutofit lnSpcReduction="10000"/>
          </a:bodyPr>
          <a:lstStyle/>
          <a:p>
            <a:r>
              <a:rPr lang="tr-TR" altLang="tr-TR" sz="2800" dirty="0"/>
              <a:t>Koşu sinir </a:t>
            </a:r>
            <a:r>
              <a:rPr lang="tr-TR" altLang="tr-TR" sz="2800" dirty="0" err="1"/>
              <a:t>sistemi,kas</a:t>
            </a:r>
            <a:r>
              <a:rPr lang="tr-TR" altLang="tr-TR" sz="2800" dirty="0"/>
              <a:t> ve eklemlerin olanakları ölçüsünde, ilk insanların yaşamını daha garantili bir şekilde sürdürmesine yardımcı </a:t>
            </a:r>
            <a:r>
              <a:rPr lang="tr-TR" altLang="tr-TR" sz="2800" dirty="0" err="1"/>
              <a:t>olmuştur.Zamanla</a:t>
            </a:r>
            <a:r>
              <a:rPr lang="tr-TR" altLang="tr-TR" sz="2800" dirty="0"/>
              <a:t> insanın doğa şartlarıyla savaşıp başarıya ulaşmasının nefes ve bacak gücünün dayanıklılığına bağlı olduğu bilinci ortaya çıkmıştır. Bu nedenle devamlı çalışma ile gerekli özelliklerin, süreklilik kazanması sağlanabilmiştir. </a:t>
            </a:r>
          </a:p>
          <a:p>
            <a:pPr algn="ctr"/>
            <a:endParaRPr lang="tr-TR" altLang="tr-TR" dirty="0"/>
          </a:p>
        </p:txBody>
      </p:sp>
    </p:spTree>
    <p:extLst>
      <p:ext uri="{BB962C8B-B14F-4D97-AF65-F5344CB8AC3E}">
        <p14:creationId xmlns="" xmlns:p14="http://schemas.microsoft.com/office/powerpoint/2010/main" val="3658393622"/>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tLang="tr-TR" b="1" dirty="0">
                <a:solidFill>
                  <a:srgbClr val="FF0000"/>
                </a:solidFill>
              </a:rPr>
              <a:t>BAYRAK </a:t>
            </a:r>
            <a:r>
              <a:rPr lang="tr-TR" altLang="tr-TR" b="1" dirty="0" smtClean="0">
                <a:solidFill>
                  <a:srgbClr val="FF0000"/>
                </a:solidFill>
              </a:rPr>
              <a:t>KOŞULARI</a:t>
            </a:r>
            <a:r>
              <a:rPr lang="tr-TR" altLang="tr-TR" b="1" dirty="0">
                <a:solidFill>
                  <a:srgbClr val="FF0000"/>
                </a:solidFill>
              </a:rPr>
              <a:t/>
            </a:r>
            <a:br>
              <a:rPr lang="tr-TR" altLang="tr-TR" b="1" dirty="0">
                <a:solidFill>
                  <a:srgbClr val="FF0000"/>
                </a:solidFill>
              </a:rPr>
            </a:br>
            <a:endParaRPr lang="tr-TR" dirty="0">
              <a:solidFill>
                <a:srgbClr val="FF0000"/>
              </a:solidFill>
            </a:endParaRPr>
          </a:p>
        </p:txBody>
      </p:sp>
      <p:sp>
        <p:nvSpPr>
          <p:cNvPr id="3" name="İçerik Yer Tutucusu 2"/>
          <p:cNvSpPr>
            <a:spLocks noGrp="1"/>
          </p:cNvSpPr>
          <p:nvPr>
            <p:ph idx="1"/>
          </p:nvPr>
        </p:nvSpPr>
        <p:spPr/>
        <p:txBody>
          <a:bodyPr/>
          <a:lstStyle/>
          <a:p>
            <a:r>
              <a:rPr lang="tr-TR" altLang="tr-TR" sz="2800" dirty="0"/>
              <a:t>Atletizm yarışmalarının en heyecan verici dallarından olan bayrak koşuları, aynı zamanda bir takım yarışıdır. Sporcular koşu sırasında iş bölümü yaparlar. Bir haberin uzak mesafeye ulaştırılmasında bir kişiden fazla koşucunun hız ve dayanıklılığından faydalanmak amaçlanır.</a:t>
            </a:r>
          </a:p>
          <a:p>
            <a:endParaRPr lang="tr-TR" dirty="0"/>
          </a:p>
        </p:txBody>
      </p:sp>
    </p:spTree>
    <p:extLst>
      <p:ext uri="{BB962C8B-B14F-4D97-AF65-F5344CB8AC3E}">
        <p14:creationId xmlns="" xmlns:p14="http://schemas.microsoft.com/office/powerpoint/2010/main" val="4037323496"/>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tLang="tr-TR" b="1" dirty="0">
                <a:solidFill>
                  <a:srgbClr val="FF0000"/>
                </a:solidFill>
              </a:rPr>
              <a:t>ENGELLİ KOŞULAR</a:t>
            </a:r>
            <a:endParaRPr lang="tr-TR" dirty="0">
              <a:solidFill>
                <a:srgbClr val="FF0000"/>
              </a:solidFill>
            </a:endParaRPr>
          </a:p>
        </p:txBody>
      </p:sp>
      <p:sp>
        <p:nvSpPr>
          <p:cNvPr id="3" name="İçerik Yer Tutucusu 2"/>
          <p:cNvSpPr>
            <a:spLocks noGrp="1"/>
          </p:cNvSpPr>
          <p:nvPr>
            <p:ph idx="1"/>
          </p:nvPr>
        </p:nvSpPr>
        <p:spPr>
          <a:xfrm>
            <a:off x="2592925" y="2064328"/>
            <a:ext cx="8915400" cy="3777622"/>
          </a:xfrm>
        </p:spPr>
        <p:txBody>
          <a:bodyPr>
            <a:normAutofit/>
          </a:bodyPr>
          <a:lstStyle/>
          <a:p>
            <a:pPr>
              <a:buFontTx/>
              <a:buChar char="•"/>
            </a:pPr>
            <a:r>
              <a:rPr lang="tr-TR" altLang="tr-TR" sz="2800" dirty="0"/>
              <a:t>Engelli koşular, ilk insanların günlük yaşam </a:t>
            </a:r>
            <a:r>
              <a:rPr lang="tr-TR" altLang="tr-TR" sz="2800" dirty="0" err="1"/>
              <a:t>kaygılarıyla,av</a:t>
            </a:r>
            <a:r>
              <a:rPr lang="tr-TR" altLang="tr-TR" sz="2800" dirty="0"/>
              <a:t> hayvanlarına yetişmek, güçlü hayvanlardan kaçmak, engellerden aşmak gibi doğal hareketlerden ortaya çıkmıştır.</a:t>
            </a:r>
          </a:p>
        </p:txBody>
      </p:sp>
    </p:spTree>
    <p:extLst>
      <p:ext uri="{BB962C8B-B14F-4D97-AF65-F5344CB8AC3E}">
        <p14:creationId xmlns="" xmlns:p14="http://schemas.microsoft.com/office/powerpoint/2010/main" val="2417989685"/>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tLang="tr-TR" b="1" dirty="0">
                <a:solidFill>
                  <a:srgbClr val="FF0000"/>
                </a:solidFill>
              </a:rPr>
              <a:t>KOŞULARIN SINIFLANDIRILMASI</a:t>
            </a:r>
            <a:br>
              <a:rPr lang="tr-TR" altLang="tr-TR" b="1" dirty="0">
                <a:solidFill>
                  <a:srgbClr val="FF0000"/>
                </a:solidFill>
              </a:rPr>
            </a:br>
            <a:endParaRPr lang="tr-TR" dirty="0">
              <a:solidFill>
                <a:srgbClr val="FF0000"/>
              </a:solidFill>
            </a:endParaRPr>
          </a:p>
        </p:txBody>
      </p:sp>
      <p:sp>
        <p:nvSpPr>
          <p:cNvPr id="3" name="İçerik Yer Tutucusu 2"/>
          <p:cNvSpPr>
            <a:spLocks noGrp="1"/>
          </p:cNvSpPr>
          <p:nvPr>
            <p:ph idx="1"/>
          </p:nvPr>
        </p:nvSpPr>
        <p:spPr/>
        <p:txBody>
          <a:bodyPr/>
          <a:lstStyle/>
          <a:p>
            <a:pPr>
              <a:buFontTx/>
              <a:buChar char="•"/>
            </a:pPr>
            <a:r>
              <a:rPr lang="tr-TR" altLang="tr-TR" sz="2800" dirty="0"/>
              <a:t>İnsan vücudunun gelişimi için temel bir spor dalı olan atletizm; koşular, yürüyüşler, atlamalar ve atmaları içermektedir. </a:t>
            </a:r>
          </a:p>
          <a:p>
            <a:pPr>
              <a:buFontTx/>
              <a:buChar char="•"/>
            </a:pPr>
            <a:r>
              <a:rPr lang="tr-TR" altLang="tr-TR" sz="2800" dirty="0"/>
              <a:t>Atletizm içinde önemli bir bölüm oluşturan koşuları şu şekilde sınıflandırabiliriz.</a:t>
            </a:r>
          </a:p>
        </p:txBody>
      </p:sp>
    </p:spTree>
    <p:extLst>
      <p:ext uri="{BB962C8B-B14F-4D97-AF65-F5344CB8AC3E}">
        <p14:creationId xmlns="" xmlns:p14="http://schemas.microsoft.com/office/powerpoint/2010/main" val="881796113"/>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tLang="tr-TR" b="1" dirty="0">
                <a:solidFill>
                  <a:srgbClr val="FF0000"/>
                </a:solidFill>
              </a:rPr>
              <a:t>Kır </a:t>
            </a:r>
            <a:r>
              <a:rPr lang="tr-TR" altLang="tr-TR" b="1" dirty="0" smtClean="0">
                <a:solidFill>
                  <a:srgbClr val="FF0000"/>
                </a:solidFill>
              </a:rPr>
              <a:t>Koşuları</a:t>
            </a:r>
            <a:r>
              <a:rPr lang="tr-TR" altLang="tr-TR" dirty="0">
                <a:solidFill>
                  <a:srgbClr val="FF0000"/>
                </a:solidFill>
              </a:rPr>
              <a:t/>
            </a:r>
            <a:br>
              <a:rPr lang="tr-TR" altLang="tr-TR" dirty="0">
                <a:solidFill>
                  <a:srgbClr val="FF0000"/>
                </a:solidFill>
              </a:rPr>
            </a:br>
            <a:endParaRPr lang="tr-TR" dirty="0">
              <a:solidFill>
                <a:srgbClr val="FF0000"/>
              </a:solidFill>
            </a:endParaRPr>
          </a:p>
        </p:txBody>
      </p:sp>
      <p:sp>
        <p:nvSpPr>
          <p:cNvPr id="3" name="İçerik Yer Tutucusu 2"/>
          <p:cNvSpPr>
            <a:spLocks noGrp="1"/>
          </p:cNvSpPr>
          <p:nvPr>
            <p:ph idx="1"/>
          </p:nvPr>
        </p:nvSpPr>
        <p:spPr/>
        <p:txBody>
          <a:bodyPr>
            <a:noAutofit/>
          </a:bodyPr>
          <a:lstStyle/>
          <a:p>
            <a:pPr>
              <a:buFontTx/>
              <a:buChar char="•"/>
            </a:pPr>
            <a:r>
              <a:rPr lang="tr-TR" altLang="tr-TR" sz="2800" dirty="0"/>
              <a:t>Yol koşuları	:800m –1500m –3 –4 –5 –7,5 –			15 –20 –25 km</a:t>
            </a:r>
          </a:p>
          <a:p>
            <a:endParaRPr lang="tr-TR" altLang="tr-TR" sz="2800" dirty="0"/>
          </a:p>
          <a:p>
            <a:pPr>
              <a:buFontTx/>
              <a:buChar char="•"/>
            </a:pPr>
            <a:r>
              <a:rPr lang="tr-TR" altLang="tr-TR" sz="2800" dirty="0"/>
              <a:t>Kros koşuları	:800m ile 12 km </a:t>
            </a:r>
            <a:r>
              <a:rPr lang="tr-TR" altLang="tr-TR" sz="2800" dirty="0" err="1"/>
              <a:t>arasI</a:t>
            </a:r>
            <a:endParaRPr lang="tr-TR" altLang="tr-TR" sz="2800" dirty="0"/>
          </a:p>
          <a:p>
            <a:endParaRPr lang="tr-TR" altLang="tr-TR" sz="2800" dirty="0"/>
          </a:p>
          <a:p>
            <a:pPr>
              <a:buFontTx/>
              <a:buChar char="•"/>
            </a:pPr>
            <a:r>
              <a:rPr lang="tr-TR" altLang="tr-TR" sz="2800" dirty="0"/>
              <a:t>Halk koşuları	:Değişik mesafelerde yapılır.</a:t>
            </a:r>
          </a:p>
          <a:p>
            <a:endParaRPr lang="tr-TR" altLang="tr-TR" sz="2800" dirty="0"/>
          </a:p>
          <a:p>
            <a:pPr>
              <a:buFontTx/>
              <a:buChar char="•"/>
            </a:pPr>
            <a:r>
              <a:rPr lang="tr-TR" altLang="tr-TR" sz="2800" dirty="0"/>
              <a:t>Maraton		:42,195 m</a:t>
            </a:r>
          </a:p>
        </p:txBody>
      </p:sp>
      <p:sp>
        <p:nvSpPr>
          <p:cNvPr id="4" name="Dikdörtgen 3"/>
          <p:cNvSpPr/>
          <p:nvPr/>
        </p:nvSpPr>
        <p:spPr>
          <a:xfrm>
            <a:off x="5369679" y="3244334"/>
            <a:ext cx="1452642" cy="369332"/>
          </a:xfrm>
          <a:prstGeom prst="rect">
            <a:avLst/>
          </a:prstGeom>
        </p:spPr>
        <p:txBody>
          <a:bodyPr wrap="none">
            <a:spAutoFit/>
          </a:bodyPr>
          <a:lstStyle/>
          <a:p>
            <a:r>
              <a:rPr lang="tr-TR" altLang="tr-TR" b="1" dirty="0"/>
              <a:t>Kır Koşuları</a:t>
            </a:r>
            <a:r>
              <a:rPr lang="tr-TR" altLang="tr-TR" dirty="0"/>
              <a:t>:</a:t>
            </a:r>
          </a:p>
        </p:txBody>
      </p:sp>
    </p:spTree>
    <p:extLst>
      <p:ext uri="{BB962C8B-B14F-4D97-AF65-F5344CB8AC3E}">
        <p14:creationId xmlns="" xmlns:p14="http://schemas.microsoft.com/office/powerpoint/2010/main" val="1139687289"/>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Duman">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53</TotalTime>
  <Words>775</Words>
  <PresentationFormat>Özel</PresentationFormat>
  <Paragraphs>145</Paragraphs>
  <Slides>23</Slides>
  <Notes>0</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Duman</vt:lpstr>
      <vt:lpstr>ATLETİZM</vt:lpstr>
      <vt:lpstr>Slayt 2</vt:lpstr>
      <vt:lpstr>Slayt 3</vt:lpstr>
      <vt:lpstr>HIZ KOŞULARI</vt:lpstr>
      <vt:lpstr>UZUN MESAFE KOŞULARI</vt:lpstr>
      <vt:lpstr>BAYRAK KOŞULARI </vt:lpstr>
      <vt:lpstr>ENGELLİ KOŞULAR</vt:lpstr>
      <vt:lpstr>KOŞULARIN SINIFLANDIRILMASI </vt:lpstr>
      <vt:lpstr>Kır Koşuları </vt:lpstr>
      <vt:lpstr>Pist Koşuları</vt:lpstr>
      <vt:lpstr>BAYRAK KOŞULARI</vt:lpstr>
      <vt:lpstr>KOŞULARI HIZ </vt:lpstr>
      <vt:lpstr>Hız Koşularında Genel Teknik Açıklamalar</vt:lpstr>
      <vt:lpstr>Hız Koşularında Alçak Çıkış Tekniği</vt:lpstr>
      <vt:lpstr>BAYRAK KOŞULARI</vt:lpstr>
      <vt:lpstr>BAYRAK DEĞİŞTİRME ÇEŞİTLERİ</vt:lpstr>
      <vt:lpstr>Yarış dışı kalma sebepleri (Diskalifiye): </vt:lpstr>
      <vt:lpstr>Engellerin tek kulvar üzeride dizilişi  </vt:lpstr>
      <vt:lpstr>UZUN MESAFE KOŞULARI</vt:lpstr>
      <vt:lpstr>Orta ve Uzun Mesafe Koşularında  Fiziki Temel Özellikler:</vt:lpstr>
      <vt:lpstr>YÜKSEK ATLAMA </vt:lpstr>
      <vt:lpstr>UZUN ATLAMA</vt:lpstr>
      <vt:lpstr>Konu ; ATLETİZM   Ders; BEDEN EĞİTİMİ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2017-10-17T12:56:11Z</dcterms:created>
  <dcterms:modified xsi:type="dcterms:W3CDTF">2017-11-27T17:37:48Z</dcterms:modified>
  <cp:category>www.sorubak.com</cp:category>
</cp:coreProperties>
</file>