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2" d="100"/>
          <a:sy n="62" d="100"/>
        </p:scale>
        <p:origin x="-3012" y="-145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extLst>
      <p:ext uri="{BB962C8B-B14F-4D97-AF65-F5344CB8AC3E}">
        <p14:creationId xmlns:p14="http://schemas.microsoft.com/office/powerpoint/2010/main" xmlns="" val="309088584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 name="Shape 11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r>
              <a:rPr lang="tr-TR" sz="1100" kern="1200" dirty="0" smtClean="0">
                <a:solidFill>
                  <a:schemeClr val="tx1"/>
                </a:solidFill>
                <a:latin typeface="+mn-lt"/>
                <a:ea typeface="+mn-ea"/>
                <a:cs typeface="+mn-cs"/>
              </a:rPr>
              <a:t>www.</a:t>
            </a:r>
            <a:r>
              <a:rPr lang="tr-TR" sz="1100" kern="1200" dirty="0" err="1" smtClean="0">
                <a:solidFill>
                  <a:schemeClr val="tx1"/>
                </a:solidFill>
                <a:latin typeface="+mn-lt"/>
                <a:ea typeface="+mn-ea"/>
                <a:cs typeface="+mn-cs"/>
              </a:rPr>
              <a:t>sorubak</a:t>
            </a:r>
            <a:r>
              <a:rPr lang="tr-TR" sz="1100" kern="1200" smtClean="0">
                <a:solidFill>
                  <a:schemeClr val="tx1"/>
                </a:solidFill>
                <a:latin typeface="+mn-lt"/>
                <a:ea typeface="+mn-ea"/>
                <a:cs typeface="+mn-cs"/>
              </a:rPr>
              <a:t>.com</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Shape 6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 name="Shape 6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 name="Shape 6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wrap="square"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wrap="square"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wrap="square" lIns="91425" tIns="91425" rIns="91425" bIns="91425" anchor="ctr" anchorCtr="0">
            <a:noAutofit/>
          </a:bodyPr>
          <a:lstStyle/>
          <a:p>
            <a:pPr lvl="0" algn="r">
              <a:spcBef>
                <a:spcPts val="0"/>
              </a:spcBef>
              <a:buNone/>
            </a:pPr>
            <a:fld id="{00000000-1234-1234-1234-123412341234}" type="slidenum">
              <a:rPr lang="tr" sz="1000">
                <a:solidFill>
                  <a:schemeClr val="dk2"/>
                </a:solidFill>
              </a:rPr>
              <a:pPr lvl="0" algn="r">
                <a:spcBef>
                  <a:spcPts val="0"/>
                </a:spcBef>
                <a:buNone/>
              </a:pPr>
              <a:t>‹#›</a:t>
            </a:fld>
            <a:endParaRPr lang="tr"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781383" y="1168425"/>
            <a:ext cx="8520600" cy="2052600"/>
          </a:xfrm>
          <a:prstGeom prst="rect">
            <a:avLst/>
          </a:prstGeom>
        </p:spPr>
        <p:txBody>
          <a:bodyPr wrap="square" lIns="91425" tIns="91425" rIns="91425" bIns="91425" anchor="b" anchorCtr="0">
            <a:noAutofit/>
          </a:bodyPr>
          <a:lstStyle/>
          <a:p>
            <a:pPr lvl="0">
              <a:spcBef>
                <a:spcPts val="0"/>
              </a:spcBef>
              <a:buNone/>
            </a:pPr>
            <a:r>
              <a:rPr lang="tr">
                <a:solidFill>
                  <a:srgbClr val="FF0000"/>
                </a:solidFill>
              </a:rPr>
              <a:t>Atatürk ve Türk Dili</a:t>
            </a:r>
          </a:p>
        </p:txBody>
      </p:sp>
      <p:sp>
        <p:nvSpPr>
          <p:cNvPr id="55" name="Shape 55"/>
          <p:cNvSpPr txBox="1">
            <a:spLocks noGrp="1"/>
          </p:cNvSpPr>
          <p:nvPr>
            <p:ph type="subTitle" idx="1"/>
          </p:nvPr>
        </p:nvSpPr>
        <p:spPr>
          <a:xfrm>
            <a:off x="623400" y="2937225"/>
            <a:ext cx="8520600" cy="792600"/>
          </a:xfrm>
          <a:prstGeom prst="rect">
            <a:avLst/>
          </a:prstGeom>
        </p:spPr>
        <p:txBody>
          <a:bodyPr wrap="square" lIns="91425" tIns="91425" rIns="91425" bIns="91425" anchor="t" anchorCtr="0">
            <a:noAutofit/>
          </a:bodyPr>
          <a:lstStyle/>
          <a:p>
            <a:pPr lvl="0">
              <a:spcBef>
                <a:spcPts val="0"/>
              </a:spcBef>
              <a:buNone/>
            </a:pPr>
            <a:r>
              <a:rPr lang="tr">
                <a:solidFill>
                  <a:srgbClr val="CC0000"/>
                </a:solidFill>
              </a:rPr>
              <a:t>Egemen Erdem</a:t>
            </a:r>
          </a:p>
        </p:txBody>
      </p:sp>
      <p:pic>
        <p:nvPicPr>
          <p:cNvPr id="56" name="Shape 56" descr="_780x444-wbsuxtbbvn.gif"/>
          <p:cNvPicPr preferRelativeResize="0"/>
          <p:nvPr/>
        </p:nvPicPr>
        <p:blipFill>
          <a:blip r:embed="rId3">
            <a:alphaModFix/>
          </a:blip>
          <a:stretch>
            <a:fillRect/>
          </a:stretch>
        </p:blipFill>
        <p:spPr>
          <a:xfrm>
            <a:off x="-2" y="-31076"/>
            <a:ext cx="9144000" cy="5205642"/>
          </a:xfrm>
          <a:prstGeom prst="rect">
            <a:avLst/>
          </a:prstGeom>
          <a:noFill/>
          <a:ln>
            <a:noFill/>
          </a:ln>
        </p:spPr>
      </p:pic>
      <p:sp>
        <p:nvSpPr>
          <p:cNvPr id="57" name="Shape 57"/>
          <p:cNvSpPr txBox="1"/>
          <p:nvPr/>
        </p:nvSpPr>
        <p:spPr>
          <a:xfrm>
            <a:off x="1191375" y="1603775"/>
            <a:ext cx="366600" cy="34500"/>
          </a:xfrm>
          <a:prstGeom prst="rect">
            <a:avLst/>
          </a:prstGeom>
          <a:noFill/>
          <a:ln>
            <a:noFill/>
          </a:ln>
        </p:spPr>
        <p:txBody>
          <a:bodyPr wrap="square" lIns="91425" tIns="91425" rIns="91425" bIns="91425" anchor="t" anchorCtr="0">
            <a:noAutofit/>
          </a:bodyPr>
          <a:lstStyle/>
          <a:p>
            <a:pPr lvl="0">
              <a:spcBef>
                <a:spcPts val="0"/>
              </a:spcBef>
              <a:buNone/>
            </a:pPr>
            <a:endParaRPr/>
          </a:p>
        </p:txBody>
      </p:sp>
      <p:sp>
        <p:nvSpPr>
          <p:cNvPr id="58" name="Shape 58"/>
          <p:cNvSpPr txBox="1"/>
          <p:nvPr/>
        </p:nvSpPr>
        <p:spPr>
          <a:xfrm>
            <a:off x="2489800" y="1971900"/>
            <a:ext cx="4985700" cy="1199700"/>
          </a:xfrm>
          <a:prstGeom prst="rect">
            <a:avLst/>
          </a:prstGeom>
          <a:noFill/>
          <a:ln>
            <a:noFill/>
          </a:ln>
        </p:spPr>
        <p:txBody>
          <a:bodyPr wrap="square" lIns="91425" tIns="91425" rIns="91425" bIns="91425" anchor="t" anchorCtr="0">
            <a:noAutofit/>
          </a:bodyPr>
          <a:lstStyle/>
          <a:p>
            <a:pPr lvl="0">
              <a:spcBef>
                <a:spcPts val="0"/>
              </a:spcBef>
              <a:buNone/>
            </a:pPr>
            <a:r>
              <a:rPr lang="tr" sz="3600">
                <a:solidFill>
                  <a:srgbClr val="FF0000"/>
                </a:solidFill>
              </a:rPr>
              <a:t>Atatürk ve Türk Dili</a:t>
            </a:r>
          </a:p>
        </p:txBody>
      </p:sp>
      <p:sp>
        <p:nvSpPr>
          <p:cNvPr id="59" name="Shape 59"/>
          <p:cNvSpPr txBox="1"/>
          <p:nvPr/>
        </p:nvSpPr>
        <p:spPr>
          <a:xfrm>
            <a:off x="3319275" y="2937225"/>
            <a:ext cx="4513500" cy="959100"/>
          </a:xfrm>
          <a:prstGeom prst="rect">
            <a:avLst/>
          </a:prstGeom>
          <a:noFill/>
          <a:ln>
            <a:noFill/>
          </a:ln>
        </p:spPr>
        <p:txBody>
          <a:bodyPr wrap="square" lIns="91425" tIns="91425" rIns="91425" bIns="91425" anchor="t" anchorCtr="0">
            <a:noAutofit/>
          </a:bodyPr>
          <a:lstStyle/>
          <a:p>
            <a:pPr lvl="0">
              <a:spcBef>
                <a:spcPts val="0"/>
              </a:spcBef>
              <a:buNone/>
            </a:pPr>
            <a:r>
              <a:rPr lang="tr" sz="2400">
                <a:solidFill>
                  <a:srgbClr val="980000"/>
                </a:solidFill>
              </a:rPr>
              <a:t>Egemen Erdem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lvl="0">
              <a:spcBef>
                <a:spcPts val="0"/>
              </a:spcBef>
              <a:buNone/>
            </a:pPr>
            <a:endParaRPr/>
          </a:p>
        </p:txBody>
      </p:sp>
      <p:sp>
        <p:nvSpPr>
          <p:cNvPr id="117" name="Shape 117"/>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a:spcBef>
                <a:spcPts val="0"/>
              </a:spcBef>
              <a:buNone/>
            </a:pPr>
            <a:endParaRPr/>
          </a:p>
        </p:txBody>
      </p:sp>
      <p:pic>
        <p:nvPicPr>
          <p:cNvPr id="118" name="Shape 118" descr="211360_o8134.gif"/>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lvl="0">
              <a:spcBef>
                <a:spcPts val="0"/>
              </a:spcBef>
              <a:buNone/>
            </a:pPr>
            <a:endParaRPr/>
          </a:p>
        </p:txBody>
      </p:sp>
      <p:sp>
        <p:nvSpPr>
          <p:cNvPr id="124" name="Shape 124"/>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algn="ctr">
              <a:spcBef>
                <a:spcPts val="0"/>
              </a:spcBef>
              <a:buNone/>
            </a:pPr>
            <a:r>
              <a:rPr lang="tr" sz="2400">
                <a:solidFill>
                  <a:srgbClr val="FF0000"/>
                </a:solidFill>
                <a:latin typeface="Times New Roman"/>
                <a:ea typeface="Times New Roman"/>
                <a:cs typeface="Times New Roman"/>
                <a:sym typeface="Times New Roman"/>
              </a:rPr>
              <a:t>Dinlediğiniz İçin Teşekkür Ederim...</a:t>
            </a:r>
          </a:p>
          <a:p>
            <a:pPr lvl="0">
              <a:spcBef>
                <a:spcPts val="0"/>
              </a:spcBef>
              <a:buNone/>
            </a:pPr>
            <a:endParaRPr/>
          </a:p>
          <a:p>
            <a:pPr lvl="0">
              <a:spcBef>
                <a:spcPts val="0"/>
              </a:spcBef>
              <a:buNone/>
            </a:pPr>
            <a:endParaRPr sz="2400" u="sng">
              <a:latin typeface="Times New Roman"/>
              <a:ea typeface="Times New Roman"/>
              <a:cs typeface="Times New Roman"/>
              <a:sym typeface="Times New Roman"/>
            </a:endParaRPr>
          </a:p>
          <a:p>
            <a:pPr lvl="0" algn="r">
              <a:spcBef>
                <a:spcPts val="0"/>
              </a:spcBef>
              <a:buNone/>
            </a:pPr>
            <a:r>
              <a:rPr lang="tr" sz="2400" u="sng">
                <a:solidFill>
                  <a:srgbClr val="000000"/>
                </a:solidFill>
                <a:latin typeface="Times New Roman"/>
                <a:ea typeface="Times New Roman"/>
                <a:cs typeface="Times New Roman"/>
                <a:sym typeface="Times New Roman"/>
              </a:rPr>
              <a:t>..::Egemen Erdem::..</a:t>
            </a:r>
          </a:p>
          <a:p>
            <a:pPr lvl="0">
              <a:spcBef>
                <a:spcPts val="0"/>
              </a:spcBef>
              <a:buNone/>
            </a:pPr>
            <a:endParaRPr/>
          </a:p>
          <a:p>
            <a:pPr lvl="0">
              <a:spcBef>
                <a:spcPts val="0"/>
              </a:spcBef>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64" name="Shape 64" descr="imzalara-koyulabilecek-hareketli-ataturk-resimleri6.gif"/>
          <p:cNvPicPr preferRelativeResize="0"/>
          <p:nvPr/>
        </p:nvPicPr>
        <p:blipFill>
          <a:blip r:embed="rId3">
            <a:alphaModFix/>
          </a:blip>
          <a:stretch>
            <a:fillRect/>
          </a:stretch>
        </p:blipFill>
        <p:spPr>
          <a:xfrm>
            <a:off x="0" y="0"/>
            <a:ext cx="9144000" cy="5143500"/>
          </a:xfrm>
          <a:prstGeom prst="rect">
            <a:avLst/>
          </a:prstGeom>
          <a:noFill/>
          <a:ln>
            <a:noFill/>
          </a:ln>
        </p:spPr>
      </p:pic>
      <p:sp>
        <p:nvSpPr>
          <p:cNvPr id="65" name="Shape 65"/>
          <p:cNvSpPr txBox="1">
            <a:spLocks noGrp="1"/>
          </p:cNvSpPr>
          <p:nvPr>
            <p:ph type="body" idx="1"/>
          </p:nvPr>
        </p:nvSpPr>
        <p:spPr>
          <a:xfrm>
            <a:off x="462150" y="1387525"/>
            <a:ext cx="8520600" cy="3416400"/>
          </a:xfrm>
          <a:prstGeom prst="rect">
            <a:avLst/>
          </a:prstGeom>
          <a:noFill/>
        </p:spPr>
        <p:txBody>
          <a:bodyPr wrap="square" lIns="91425" tIns="91425" rIns="91425" bIns="91425" anchor="t" anchorCtr="0">
            <a:noAutofit/>
          </a:bodyPr>
          <a:lstStyle/>
          <a:p>
            <a:pPr lvl="0">
              <a:spcBef>
                <a:spcPts val="0"/>
              </a:spcBef>
              <a:buNone/>
            </a:pPr>
            <a:r>
              <a:rPr lang="tr">
                <a:solidFill>
                  <a:srgbClr val="222222"/>
                </a:solidFill>
                <a:highlight>
                  <a:srgbClr val="FFFFFF"/>
                </a:highlight>
              </a:rPr>
              <a:t>     </a:t>
            </a:r>
            <a:r>
              <a:rPr lang="tr">
                <a:solidFill>
                  <a:srgbClr val="222222"/>
                </a:solidFill>
              </a:rPr>
              <a:t> </a:t>
            </a:r>
            <a:r>
              <a:rPr lang="tr">
                <a:solidFill>
                  <a:srgbClr val="FF0000"/>
                </a:solidFill>
              </a:rPr>
              <a:t>Atatürk, Türk diline büyük önem veriyordu. Bu yüzden Milliyetçilik ilkesi ile yakından ilişkisi olan Türk dilinin korunması çabalarına büyük destek vermiştir. Atatürk, Türk dilinin zengin ve geniş bir dil olduğunu ifade ederek, Türk dilinin mutlaka yabancı dillerin boyunduruğundan kurtarılması gerektiğini söylemiştir. Türkçenin Türk medeniyetini kucaklayacak en güzel dil olduğunu ifade eden Atatürk, Türk diline verdiği büyük önemi söylediği özlü sözler ve yaptığı çalışmalar ile gözler önüne sermiştir.</a:t>
            </a:r>
          </a:p>
        </p:txBody>
      </p:sp>
      <p:sp>
        <p:nvSpPr>
          <p:cNvPr id="66" name="Shape 66"/>
          <p:cNvSpPr txBox="1">
            <a:spLocks noGrp="1"/>
          </p:cNvSpPr>
          <p:nvPr>
            <p:ph type="title"/>
          </p:nvPr>
        </p:nvSpPr>
        <p:spPr>
          <a:xfrm>
            <a:off x="311700" y="456800"/>
            <a:ext cx="8520600" cy="572700"/>
          </a:xfrm>
          <a:prstGeom prst="rect">
            <a:avLst/>
          </a:prstGeom>
        </p:spPr>
        <p:txBody>
          <a:bodyPr wrap="square" lIns="91425" tIns="91425" rIns="91425" bIns="91425" anchor="t" anchorCtr="0">
            <a:noAutofit/>
          </a:bodyPr>
          <a:lstStyle/>
          <a:p>
            <a:pPr lvl="0">
              <a:spcBef>
                <a:spcPts val="0"/>
              </a:spcBef>
              <a:buNone/>
            </a:pPr>
            <a:r>
              <a:rPr lang="tr">
                <a:solidFill>
                  <a:srgbClr val="FF0000"/>
                </a:solidFill>
              </a:rPr>
              <a:t>Atatürk Ve Türk Dili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Shape 71" descr="ARnıyoruz.jpg"/>
          <p:cNvPicPr preferRelativeResize="0"/>
          <p:nvPr/>
        </p:nvPicPr>
        <p:blipFill>
          <a:blip r:embed="rId3">
            <a:alphaModFix/>
          </a:blip>
          <a:stretch>
            <a:fillRect/>
          </a:stretch>
        </p:blipFill>
        <p:spPr>
          <a:xfrm>
            <a:off x="0" y="0"/>
            <a:ext cx="9144000" cy="5143500"/>
          </a:xfrm>
          <a:prstGeom prst="rect">
            <a:avLst/>
          </a:prstGeom>
          <a:noFill/>
          <a:ln>
            <a:noFill/>
          </a:ln>
        </p:spPr>
      </p:pic>
      <p:sp>
        <p:nvSpPr>
          <p:cNvPr id="72" name="Shape 72"/>
          <p:cNvSpPr txBox="1">
            <a:spLocks noGrp="1"/>
          </p:cNvSpPr>
          <p:nvPr>
            <p:ph type="title"/>
          </p:nvPr>
        </p:nvSpPr>
        <p:spPr>
          <a:xfrm>
            <a:off x="0" y="50100"/>
            <a:ext cx="8520600" cy="572700"/>
          </a:xfrm>
          <a:prstGeom prst="rect">
            <a:avLst/>
          </a:prstGeom>
        </p:spPr>
        <p:txBody>
          <a:bodyPr wrap="square" lIns="91425" tIns="91425" rIns="91425" bIns="91425" anchor="t" anchorCtr="0">
            <a:noAutofit/>
          </a:bodyPr>
          <a:lstStyle/>
          <a:p>
            <a:pPr lvl="0">
              <a:spcBef>
                <a:spcPts val="0"/>
              </a:spcBef>
              <a:buNone/>
            </a:pPr>
            <a:r>
              <a:rPr lang="tr">
                <a:solidFill>
                  <a:srgbClr val="FFFFFF"/>
                </a:solidFill>
                <a:highlight>
                  <a:srgbClr val="999999"/>
                </a:highlight>
              </a:rPr>
              <a:t>Atatürk’ün Dil İle İlgili Çalışmaları :</a:t>
            </a:r>
          </a:p>
        </p:txBody>
      </p:sp>
      <p:sp>
        <p:nvSpPr>
          <p:cNvPr id="73" name="Shape 73"/>
          <p:cNvSpPr txBox="1">
            <a:spLocks noGrp="1"/>
          </p:cNvSpPr>
          <p:nvPr>
            <p:ph type="body" idx="1"/>
          </p:nvPr>
        </p:nvSpPr>
        <p:spPr>
          <a:xfrm>
            <a:off x="198850" y="2440675"/>
            <a:ext cx="8520600" cy="3416400"/>
          </a:xfrm>
          <a:prstGeom prst="rect">
            <a:avLst/>
          </a:prstGeom>
        </p:spPr>
        <p:txBody>
          <a:bodyPr wrap="square" lIns="91425" tIns="91425" rIns="91425" bIns="91425" anchor="t" anchorCtr="0">
            <a:noAutofit/>
          </a:bodyPr>
          <a:lstStyle/>
          <a:p>
            <a:pPr lvl="0">
              <a:spcBef>
                <a:spcPts val="0"/>
              </a:spcBef>
              <a:buNone/>
            </a:pPr>
            <a:r>
              <a:rPr lang="tr" sz="2400">
                <a:solidFill>
                  <a:srgbClr val="000000"/>
                </a:solidFill>
                <a:highlight>
                  <a:srgbClr val="FF0000"/>
                </a:highlight>
              </a:rPr>
              <a:t>    Bir milletin birlik ve varlığını sürdürebilmesinde dilin çok önemli bir yeri vardır. Bunu çok iyi bilen Atatürk, Türk Dili’nin zenginleşmesi ve sadeleşmesi için çalışmalar yapmıştır.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lvl="0">
              <a:spcBef>
                <a:spcPts val="0"/>
              </a:spcBef>
              <a:buNone/>
            </a:pPr>
            <a:endParaRPr/>
          </a:p>
        </p:txBody>
      </p:sp>
      <p:sp>
        <p:nvSpPr>
          <p:cNvPr id="79" name="Shape 79"/>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a:spcBef>
                <a:spcPts val="0"/>
              </a:spcBef>
              <a:buNone/>
            </a:pPr>
            <a:endParaRPr/>
          </a:p>
        </p:txBody>
      </p:sp>
      <p:pic>
        <p:nvPicPr>
          <p:cNvPr id="80" name="Shape 80" descr="Gençlik.gif"/>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565550" y="322775"/>
            <a:ext cx="8520600" cy="572700"/>
          </a:xfrm>
          <a:prstGeom prst="rect">
            <a:avLst/>
          </a:prstGeom>
        </p:spPr>
        <p:txBody>
          <a:bodyPr wrap="square" lIns="91425" tIns="91425" rIns="91425" bIns="91425" anchor="t" anchorCtr="0">
            <a:noAutofit/>
          </a:bodyPr>
          <a:lstStyle/>
          <a:p>
            <a:pPr lvl="0" rtl="0">
              <a:lnSpc>
                <a:spcPct val="136363"/>
              </a:lnSpc>
              <a:spcBef>
                <a:spcPts val="2000"/>
              </a:spcBef>
              <a:spcAft>
                <a:spcPts val="1300"/>
              </a:spcAft>
              <a:buClr>
                <a:schemeClr val="dk1"/>
              </a:buClr>
              <a:buSzPct val="45833"/>
              <a:buFont typeface="Arial"/>
              <a:buNone/>
            </a:pPr>
            <a:r>
              <a:rPr lang="tr" sz="2400" b="1">
                <a:solidFill>
                  <a:srgbClr val="FF0000"/>
                </a:solidFill>
              </a:rPr>
              <a:t>Yazı İnkılâbı (Yeni Türk Alfabesi) :</a:t>
            </a:r>
          </a:p>
          <a:p>
            <a:pPr lvl="0">
              <a:spcBef>
                <a:spcPts val="0"/>
              </a:spcBef>
              <a:buNone/>
            </a:pPr>
            <a:endParaRPr/>
          </a:p>
        </p:txBody>
      </p:sp>
      <p:sp>
        <p:nvSpPr>
          <p:cNvPr id="86" name="Shape 86"/>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a:spcBef>
                <a:spcPts val="0"/>
              </a:spcBef>
              <a:buNone/>
            </a:pPr>
            <a:r>
              <a:rPr lang="tr">
                <a:solidFill>
                  <a:srgbClr val="222222"/>
                </a:solidFill>
                <a:highlight>
                  <a:srgbClr val="FFFFFF"/>
                </a:highlight>
              </a:rPr>
              <a:t>    Atatürk’ün Türk toplumunda bir yazı inkılabı yapılması gereğini benimseyen görüşü oldukça eskidir ve Cumhuriyet’ten önceki yıllara kadar uzanır. Atatürk’ün yazı inkılabı konusunda dayandığı gerekçe, Arap dilinin ihtiyaçlarından doğmuş olan Arap yazısının Türk dilinin ihtiyaçlarını karşılayamaması, bunun sonucu olan okuyup yazma güçlüğünün, sosyal ve kültürel gelişmelerin önünü tıkamış olmasıdır. Arap dilinin ses yapısı ile Türk dilinin ses yapısı arasındaki sistem ayrılığından kaynaklanan bu uyuşmazlık yüzünden, Türk dili Arap alfabesine ayak uyduramamış ve imlânın kelime kalıpları halinde klâsikleştiği devirden başlayarak birçok sorunlar ortaya çıkmıştır.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lvl="0" rtl="0">
              <a:lnSpc>
                <a:spcPct val="136363"/>
              </a:lnSpc>
              <a:spcBef>
                <a:spcPts val="2000"/>
              </a:spcBef>
              <a:spcAft>
                <a:spcPts val="1300"/>
              </a:spcAft>
              <a:buClr>
                <a:schemeClr val="dk1"/>
              </a:buClr>
              <a:buSzPct val="45833"/>
              <a:buFont typeface="Arial"/>
              <a:buNone/>
            </a:pPr>
            <a:r>
              <a:rPr lang="tr" sz="2400" b="1">
                <a:solidFill>
                  <a:srgbClr val="FF0000"/>
                </a:solidFill>
              </a:rPr>
              <a:t>Dil İnkılâbı (Türk Dil Kurumu) :</a:t>
            </a:r>
          </a:p>
          <a:p>
            <a:pPr lvl="0">
              <a:spcBef>
                <a:spcPts val="0"/>
              </a:spcBef>
              <a:buNone/>
            </a:pPr>
            <a:endParaRPr/>
          </a:p>
        </p:txBody>
      </p:sp>
      <p:sp>
        <p:nvSpPr>
          <p:cNvPr id="92" name="Shape 92"/>
          <p:cNvSpPr txBox="1">
            <a:spLocks noGrp="1"/>
          </p:cNvSpPr>
          <p:nvPr>
            <p:ph type="body" idx="1"/>
          </p:nvPr>
        </p:nvSpPr>
        <p:spPr>
          <a:xfrm>
            <a:off x="311700" y="1321750"/>
            <a:ext cx="8520600" cy="3416400"/>
          </a:xfrm>
          <a:prstGeom prst="rect">
            <a:avLst/>
          </a:prstGeom>
        </p:spPr>
        <p:txBody>
          <a:bodyPr wrap="square" lIns="91425" tIns="91425" rIns="91425" bIns="91425" anchor="t" anchorCtr="0">
            <a:noAutofit/>
          </a:bodyPr>
          <a:lstStyle/>
          <a:p>
            <a:pPr lvl="0">
              <a:spcBef>
                <a:spcPts val="0"/>
              </a:spcBef>
              <a:buNone/>
            </a:pPr>
            <a:r>
              <a:rPr lang="tr">
                <a:solidFill>
                  <a:srgbClr val="222222"/>
                </a:solidFill>
              </a:rPr>
              <a:t>Cumhuriyetin ilânından sonra, Türkçe’nin yabancı dillerin etkisinden kurtarılması çalışmalarına hız verildi. Türk dili ile ilgili çalışmalar yapmak üzere Atatürk’ün emriyle Türk Dilini Tetkik Cemiyeti (Türk Dil Kurumu) kuruldu (1932).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a:spcBef>
                <a:spcPts val="0"/>
              </a:spcBef>
              <a:buNone/>
            </a:pPr>
            <a:endParaRPr/>
          </a:p>
        </p:txBody>
      </p:sp>
      <p:pic>
        <p:nvPicPr>
          <p:cNvPr id="98" name="Shape 98"/>
          <p:cNvPicPr preferRelativeResize="0"/>
          <p:nvPr/>
        </p:nvPicPr>
        <p:blipFill>
          <a:blip r:embed="rId3">
            <a:alphaModFix/>
          </a:blip>
          <a:stretch>
            <a:fillRect/>
          </a:stretch>
        </p:blipFill>
        <p:spPr>
          <a:xfrm>
            <a:off x="0" y="0"/>
            <a:ext cx="9144001" cy="5096475"/>
          </a:xfrm>
          <a:prstGeom prst="rect">
            <a:avLst/>
          </a:prstGeom>
          <a:noFill/>
          <a:ln>
            <a:noFill/>
          </a:ln>
        </p:spPr>
      </p:pic>
      <p:sp>
        <p:nvSpPr>
          <p:cNvPr id="99" name="Shape 99"/>
          <p:cNvSpPr txBox="1">
            <a:spLocks noGrp="1"/>
          </p:cNvSpPr>
          <p:nvPr>
            <p:ph type="title"/>
          </p:nvPr>
        </p:nvSpPr>
        <p:spPr>
          <a:xfrm>
            <a:off x="-64400" y="0"/>
            <a:ext cx="8520600" cy="572700"/>
          </a:xfrm>
          <a:prstGeom prst="rect">
            <a:avLst/>
          </a:prstGeom>
        </p:spPr>
        <p:txBody>
          <a:bodyPr wrap="square" lIns="91425" tIns="91425" rIns="91425" bIns="91425" anchor="t" anchorCtr="0">
            <a:noAutofit/>
          </a:bodyPr>
          <a:lstStyle/>
          <a:p>
            <a:pPr lvl="0">
              <a:spcBef>
                <a:spcPts val="0"/>
              </a:spcBef>
              <a:buNone/>
            </a:pPr>
            <a:r>
              <a:rPr lang="tr">
                <a:solidFill>
                  <a:srgbClr val="000000"/>
                </a:solidFill>
                <a:highlight>
                  <a:srgbClr val="FF0000"/>
                </a:highlight>
              </a:rPr>
              <a:t>Türk Dil Kurumu’nun Simgesi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lvl="0" rtl="0">
              <a:lnSpc>
                <a:spcPct val="139024"/>
              </a:lnSpc>
              <a:spcBef>
                <a:spcPts val="2300"/>
              </a:spcBef>
              <a:spcAft>
                <a:spcPts val="1500"/>
              </a:spcAft>
              <a:buClr>
                <a:schemeClr val="dk1"/>
              </a:buClr>
              <a:buSzPct val="52380"/>
              <a:buFont typeface="Arial"/>
              <a:buNone/>
            </a:pPr>
            <a:r>
              <a:rPr lang="tr" sz="2050" b="1">
                <a:solidFill>
                  <a:srgbClr val="FF0000"/>
                </a:solidFill>
              </a:rPr>
              <a:t>ATATÜRK’ÜN TÜRK DİLİ İLE İLGİLİ SÖZLERİ :</a:t>
            </a:r>
          </a:p>
          <a:p>
            <a:pPr lvl="0">
              <a:spcBef>
                <a:spcPts val="0"/>
              </a:spcBef>
              <a:buNone/>
            </a:pPr>
            <a:endParaRPr/>
          </a:p>
        </p:txBody>
      </p:sp>
      <p:sp>
        <p:nvSpPr>
          <p:cNvPr id="105" name="Shape 105"/>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rtl="0">
              <a:lnSpc>
                <a:spcPct val="169565"/>
              </a:lnSpc>
              <a:spcBef>
                <a:spcPts val="0"/>
              </a:spcBef>
              <a:spcAft>
                <a:spcPts val="2000"/>
              </a:spcAft>
              <a:buClr>
                <a:schemeClr val="dk1"/>
              </a:buClr>
              <a:buSzPct val="45833"/>
              <a:buFont typeface="Arial"/>
              <a:buNone/>
            </a:pPr>
            <a:r>
              <a:rPr lang="tr" sz="2400" b="1">
                <a:solidFill>
                  <a:srgbClr val="DD0055"/>
                </a:solidFill>
                <a:highlight>
                  <a:srgbClr val="FFFFFF"/>
                </a:highlight>
                <a:latin typeface="Times New Roman"/>
                <a:ea typeface="Times New Roman"/>
                <a:cs typeface="Times New Roman"/>
                <a:sym typeface="Times New Roman"/>
              </a:rPr>
              <a:t>»</a:t>
            </a:r>
            <a:r>
              <a:rPr lang="tr" sz="2400">
                <a:solidFill>
                  <a:srgbClr val="222222"/>
                </a:solidFill>
                <a:highlight>
                  <a:srgbClr val="FFFFFF"/>
                </a:highlight>
                <a:latin typeface="Times New Roman"/>
                <a:ea typeface="Times New Roman"/>
                <a:cs typeface="Times New Roman"/>
                <a:sym typeface="Times New Roman"/>
              </a:rPr>
              <a:t> Türk demek Türkçe demektir; ne mutlu Türküm diyene.</a:t>
            </a:r>
          </a:p>
          <a:p>
            <a:pPr lvl="0" rtl="0">
              <a:lnSpc>
                <a:spcPct val="169565"/>
              </a:lnSpc>
              <a:spcBef>
                <a:spcPts val="0"/>
              </a:spcBef>
              <a:spcAft>
                <a:spcPts val="2000"/>
              </a:spcAft>
              <a:buClr>
                <a:schemeClr val="dk1"/>
              </a:buClr>
              <a:buSzPct val="45833"/>
              <a:buFont typeface="Arial"/>
              <a:buNone/>
            </a:pPr>
            <a:r>
              <a:rPr lang="tr" sz="2400" b="1">
                <a:solidFill>
                  <a:srgbClr val="DD0055"/>
                </a:solidFill>
                <a:highlight>
                  <a:srgbClr val="FFFFFF"/>
                </a:highlight>
                <a:latin typeface="Times New Roman"/>
                <a:ea typeface="Times New Roman"/>
                <a:cs typeface="Times New Roman"/>
                <a:sym typeface="Times New Roman"/>
              </a:rPr>
              <a:t>»</a:t>
            </a:r>
            <a:r>
              <a:rPr lang="tr" sz="2400">
                <a:solidFill>
                  <a:srgbClr val="222222"/>
                </a:solidFill>
                <a:highlight>
                  <a:srgbClr val="FFFFFF"/>
                </a:highlight>
                <a:latin typeface="Times New Roman"/>
                <a:ea typeface="Times New Roman"/>
                <a:cs typeface="Times New Roman"/>
                <a:sym typeface="Times New Roman"/>
              </a:rPr>
              <a:t> Türk milletinin dili Türkçe’dir. Türk dili dünyada en güzel, en zengin ve en kolay olabilecek bir dildir. Onun için her Türk, dilini çok sever ve onu yüceltmek için çalışır. (1929)</a:t>
            </a:r>
          </a:p>
          <a:p>
            <a:pPr lvl="0">
              <a:spcBef>
                <a:spcPts val="0"/>
              </a:spcBef>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Shape 110"/>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lvl="0" rtl="0">
              <a:lnSpc>
                <a:spcPct val="139024"/>
              </a:lnSpc>
              <a:spcBef>
                <a:spcPts val="2300"/>
              </a:spcBef>
              <a:spcAft>
                <a:spcPts val="1500"/>
              </a:spcAft>
              <a:buClr>
                <a:schemeClr val="dk1"/>
              </a:buClr>
              <a:buSzPct val="52380"/>
              <a:buFont typeface="Arial"/>
              <a:buNone/>
            </a:pPr>
            <a:r>
              <a:rPr lang="tr" sz="2050" b="1">
                <a:solidFill>
                  <a:srgbClr val="FF0000"/>
                </a:solidFill>
              </a:rPr>
              <a:t>ATATÜRK’ÜN TÜRK DİLİ İLE İLGİLİ SÖZLERİ :</a:t>
            </a:r>
          </a:p>
        </p:txBody>
      </p:sp>
      <p:sp>
        <p:nvSpPr>
          <p:cNvPr id="111" name="Shape 111"/>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lvl="0" rtl="0">
              <a:lnSpc>
                <a:spcPct val="169565"/>
              </a:lnSpc>
              <a:spcBef>
                <a:spcPts val="0"/>
              </a:spcBef>
              <a:spcAft>
                <a:spcPts val="2000"/>
              </a:spcAft>
              <a:buClr>
                <a:schemeClr val="dk1"/>
              </a:buClr>
              <a:buSzPct val="61111"/>
              <a:buFont typeface="Arial"/>
              <a:buNone/>
            </a:pPr>
            <a:r>
              <a:rPr lang="tr" b="1">
                <a:solidFill>
                  <a:srgbClr val="DD0055"/>
                </a:solidFill>
                <a:highlight>
                  <a:srgbClr val="FFFFFF"/>
                </a:highlight>
                <a:latin typeface="Times New Roman"/>
                <a:ea typeface="Times New Roman"/>
                <a:cs typeface="Times New Roman"/>
                <a:sym typeface="Times New Roman"/>
              </a:rPr>
              <a:t>»</a:t>
            </a:r>
            <a:r>
              <a:rPr lang="tr">
                <a:solidFill>
                  <a:srgbClr val="222222"/>
                </a:solidFill>
                <a:highlight>
                  <a:srgbClr val="FFFFFF"/>
                </a:highlight>
                <a:latin typeface="Times New Roman"/>
                <a:ea typeface="Times New Roman"/>
                <a:cs typeface="Times New Roman"/>
                <a:sym typeface="Times New Roman"/>
              </a:rPr>
              <a:t> Türk dili zengin, geniş bir dildir. Her kavramı ifade kabiliyeti vardır. Yalnız onun bütün varlıklarını aramak, bulmak, toplamak, onlar üzerinde çalışmak lazımdır. (1930)</a:t>
            </a:r>
          </a:p>
          <a:p>
            <a:pPr lvl="0" rtl="0">
              <a:lnSpc>
                <a:spcPct val="169565"/>
              </a:lnSpc>
              <a:spcBef>
                <a:spcPts val="0"/>
              </a:spcBef>
              <a:spcAft>
                <a:spcPts val="2000"/>
              </a:spcAft>
              <a:buClr>
                <a:schemeClr val="dk1"/>
              </a:buClr>
              <a:buSzPct val="61111"/>
              <a:buFont typeface="Arial"/>
              <a:buNone/>
            </a:pPr>
            <a:r>
              <a:rPr lang="tr" b="1">
                <a:solidFill>
                  <a:srgbClr val="DD0055"/>
                </a:solidFill>
                <a:highlight>
                  <a:srgbClr val="FFFFFF"/>
                </a:highlight>
                <a:latin typeface="Times New Roman"/>
                <a:ea typeface="Times New Roman"/>
                <a:cs typeface="Times New Roman"/>
                <a:sym typeface="Times New Roman"/>
              </a:rPr>
              <a:t>»</a:t>
            </a:r>
            <a:r>
              <a:rPr lang="tr">
                <a:solidFill>
                  <a:srgbClr val="222222"/>
                </a:solidFill>
                <a:highlight>
                  <a:srgbClr val="FFFFFF"/>
                </a:highlight>
                <a:latin typeface="Times New Roman"/>
                <a:ea typeface="Times New Roman"/>
                <a:cs typeface="Times New Roman"/>
                <a:sym typeface="Times New Roman"/>
              </a:rPr>
              <a:t> Gaye, bugünkü ve yarınki Türk’ün medeniyetini kucaklayacak en güzel ve en ahenkli Türkçe’dir. (1932)</a:t>
            </a:r>
          </a:p>
          <a:p>
            <a:pPr lvl="0" rtl="0">
              <a:spcBef>
                <a:spcPts val="0"/>
              </a:spcBef>
              <a:spcAft>
                <a:spcPts val="0"/>
              </a:spcAft>
              <a:buClr>
                <a:schemeClr val="dk1"/>
              </a:buClr>
              <a:buSzPct val="91666"/>
              <a:buFont typeface="Arial"/>
              <a:buNone/>
            </a:pPr>
            <a:endParaRPr sz="1150">
              <a:solidFill>
                <a:srgbClr val="222222"/>
              </a:solidFill>
              <a:highlight>
                <a:srgbClr val="FFFFFF"/>
              </a:highlight>
            </a:endParaRPr>
          </a:p>
          <a:p>
            <a:pPr lvl="0">
              <a:spcBef>
                <a:spcPts val="0"/>
              </a:spcBef>
              <a:buNone/>
            </a:pP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399</Words>
  <PresentationFormat>Ekran Gösterisi (16:9)</PresentationFormat>
  <Paragraphs>24</Paragraphs>
  <Slides>11</Slides>
  <Notes>11</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Simple Light</vt:lpstr>
      <vt:lpstr>Atatürk ve Türk Dili</vt:lpstr>
      <vt:lpstr>Atatürk Ve Türk Dili :</vt:lpstr>
      <vt:lpstr>Atatürk’ün Dil İle İlgili Çalışmaları :</vt:lpstr>
      <vt:lpstr>Slayt 4</vt:lpstr>
      <vt:lpstr>Yazı İnkılâbı (Yeni Türk Alfabesi) : </vt:lpstr>
      <vt:lpstr>Dil İnkılâbı (Türk Dil Kurumu) : </vt:lpstr>
      <vt:lpstr>Türk Dil Kurumu’nun Simgesi :</vt:lpstr>
      <vt:lpstr>ATATÜRK’ÜN TÜRK DİLİ İLE İLGİLİ SÖZLERİ : </vt:lpstr>
      <vt:lpstr>ATATÜRK’ÜN TÜRK DİLİ İLE İLGİLİ SÖZLERİ :</vt:lpstr>
      <vt:lpstr>Slayt 10</vt:lpstr>
      <vt:lpstr>Slayt 11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2017-10-11T07:17:10Z</dcterms:modified>
  <cp:category>www.sorubak.com</cp:category>
</cp:coreProperties>
</file>