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264" r:id="rId5"/>
    <p:sldId id="276" r:id="rId6"/>
    <p:sldId id="281" r:id="rId7"/>
    <p:sldId id="283" r:id="rId8"/>
    <p:sldId id="266" r:id="rId9"/>
    <p:sldId id="284" r:id="rId10"/>
    <p:sldId id="286" r:id="rId11"/>
    <p:sldId id="282" r:id="rId12"/>
  </p:sldIdLst>
  <p:sldSz cx="12188825" cy="6858000"/>
  <p:notesSz cx="6858000" cy="9144000"/>
  <p:defaultTextStyle>
    <a:defPPr rtl="0">
      <a:defRPr lang="tr-TR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howGuides="1">
      <p:cViewPr>
        <p:scale>
          <a:sx n="77" d="100"/>
          <a:sy n="77" d="100"/>
        </p:scale>
        <p:origin x="-1806" y="-948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3774" y="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06766E61-8483-4E85-A7AA-B03676934E74}" type="datetime1">
              <a:rPr lang="tr-TR" smtClean="0">
                <a:solidFill>
                  <a:schemeClr val="tx2"/>
                </a:solidFill>
              </a:rPr>
              <a:pPr algn="r" rtl="0"/>
              <a:t>11/12/2017</a:t>
            </a:fld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tr-TR" smtClean="0">
                <a:solidFill>
                  <a:schemeClr val="tx2"/>
                </a:solidFill>
              </a:rPr>
              <a:pPr algn="r" rtl="0"/>
              <a:t>‹#›</a:t>
            </a:fld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D4890AD5-4316-40C1-84C6-5DB9875CE083}" type="datetime1">
              <a:rPr lang="tr-TR" smtClean="0"/>
              <a:pPr/>
              <a:t>11/12/2017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2393C2F-276E-45A2-A26D-280D43F4DEC0}" type="datetime1">
              <a:rPr lang="tr-TR" smtClean="0"/>
              <a:pPr/>
              <a:t>11/12/2017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010434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EE73423-0FCB-43D8-A89E-348919C940EF}" type="datetime1">
              <a:rPr lang="tr-TR" smtClean="0"/>
              <a:pPr/>
              <a:t>11/12/2017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650715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9CD94FF-AF33-4AFA-A6D6-D15D6E4AF075}" type="datetime1">
              <a:rPr lang="tr-TR" smtClean="0"/>
              <a:pPr/>
              <a:t>11/12/2017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563524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</p:spTree>
    <p:extLst>
      <p:ext uri="{BB962C8B-B14F-4D97-AF65-F5344CB8AC3E}">
        <p14:creationId xmlns:p14="http://schemas.microsoft.com/office/powerpoint/2010/main" xmlns="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260B1F9-9B61-4E5E-BE20-BD0526E05453}" type="datetime1">
              <a:rPr lang="tr-TR" smtClean="0"/>
              <a:pPr/>
              <a:t>11/12/2017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489339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121372" y="1608835"/>
            <a:ext cx="4973041" cy="753363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0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117309" y="2590800"/>
            <a:ext cx="4977104" cy="3581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753362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0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297559" y="2590800"/>
            <a:ext cx="4977104" cy="3581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74B9DD9-F15D-4B9F-93EF-364AA77EACFA}" type="datetime1">
              <a:rPr lang="tr-TR" smtClean="0"/>
              <a:pPr/>
              <a:t>11/12/2017</a:t>
            </a:fld>
            <a:endParaRPr lang="tr-TR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55283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9802B63-CB18-4428-940D-76000F7D0D7F}" type="datetime1">
              <a:rPr lang="tr-TR" smtClean="0"/>
              <a:pPr/>
              <a:t>11/12/2017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516763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A3D9A3A-F2D1-49D2-9940-81A32FD4BC1B}" type="datetime1">
              <a:rPr lang="tr-TR" smtClean="0"/>
              <a:pPr/>
              <a:t>11/12/2017</a:t>
            </a:fld>
            <a:endParaRPr lang="tr-TR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068731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9A7729AD-F7C7-473C-BE4B-248522DE8F48}" type="datetime1">
              <a:rPr lang="tr-TR" smtClean="0"/>
              <a:pPr/>
              <a:t>11/12/2017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96807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CFCCC71-70BB-43D3-97CB-6EEE61369627}" type="datetime1">
              <a:rPr lang="tr-TR" smtClean="0"/>
              <a:pPr/>
              <a:t>11/12/2017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221337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tr-TR" noProof="0" dirty="0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4E217E46-B403-4530-8B5B-57B5C1217BD3}" type="datetime1">
              <a:rPr lang="tr-TR" smtClean="0"/>
              <a:pPr/>
              <a:t>11/12/2017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718148" y="2060848"/>
            <a:ext cx="7602769" cy="1944490"/>
          </a:xfr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rtl="0"/>
            <a:r>
              <a:rPr lang="tr-TR" sz="6600" dirty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Anadolu Selçuklu Devleti (1075-1308</a:t>
            </a:r>
            <a:endParaRPr lang="en-US" sz="6600" dirty="0">
              <a:solidFill>
                <a:schemeClr val="bg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150196" y="4365104"/>
            <a:ext cx="7008574" cy="1244600"/>
          </a:xfrm>
        </p:spPr>
        <p:txBody>
          <a:bodyPr rtlCol="0"/>
          <a:lstStyle/>
          <a:p>
            <a:pPr rtl="0"/>
            <a:r>
              <a:rPr lang="tr-TR" dirty="0">
                <a:solidFill>
                  <a:schemeClr val="accent3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Hazırlayan: Merve </a:t>
            </a:r>
            <a:r>
              <a:rPr lang="tr-TR" dirty="0" err="1">
                <a:solidFill>
                  <a:schemeClr val="accent3"/>
                </a:solidFill>
                <a:effectLst>
                  <a:reflection blurRad="6350" stA="55000" endA="300" endPos="45500" dir="5400000" sy="-100000" algn="bl" rotWithShape="0"/>
                </a:effectLst>
              </a:rPr>
              <a:t>Altun</a:t>
            </a:r>
            <a:endParaRPr lang="en-US" dirty="0">
              <a:solidFill>
                <a:schemeClr val="accent3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5" name="Resim 4" descr="mavi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54CA8F0E-B396-4BA1-A7F4-D7E0445E1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831729">
            <a:off x="2474396" y="869099"/>
            <a:ext cx="2324123" cy="17024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6503403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aşlık 12"/>
          <p:cNvSpPr>
            <a:spLocks noGrp="1"/>
          </p:cNvSpPr>
          <p:nvPr>
            <p:ph type="title"/>
          </p:nvPr>
        </p:nvSpPr>
        <p:spPr>
          <a:xfrm>
            <a:off x="909836" y="306807"/>
            <a:ext cx="10157354" cy="924520"/>
          </a:xfrm>
          <a:solidFill>
            <a:schemeClr val="accent5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>
            <a:normAutofit/>
          </a:bodyPr>
          <a:lstStyle/>
          <a:p>
            <a:pPr rtl="0"/>
            <a:r>
              <a:rPr lang="tr" sz="6000" dirty="0">
                <a:solidFill>
                  <a:schemeClr val="tx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Anadolu Selçuklu D</a:t>
            </a:r>
            <a:r>
              <a:rPr lang="tr-TR" sz="6000" dirty="0" err="1">
                <a:solidFill>
                  <a:schemeClr val="tx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evleti</a:t>
            </a:r>
            <a:endParaRPr lang="en-US" sz="6000" dirty="0">
              <a:solidFill>
                <a:schemeClr val="tx2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İçerik Yer Tutucusu 13"/>
          <p:cNvSpPr>
            <a:spLocks noGrp="1"/>
          </p:cNvSpPr>
          <p:nvPr>
            <p:ph idx="1"/>
          </p:nvPr>
        </p:nvSpPr>
        <p:spPr>
          <a:xfrm>
            <a:off x="909836" y="1484784"/>
            <a:ext cx="10521720" cy="4896544"/>
          </a:xfrm>
        </p:spPr>
        <p:txBody>
          <a:bodyPr rtlCol="0">
            <a:normAutofit/>
          </a:bodyPr>
          <a:lstStyle/>
          <a:p>
            <a:pPr rtl="0">
              <a:buClr>
                <a:schemeClr val="tx2"/>
              </a:buClr>
              <a:buFont typeface="Century Gothic" panose="020B0502020202020204" pitchFamily="34" charset="0"/>
              <a:buChar char="♥"/>
            </a:pPr>
            <a:r>
              <a:rPr lang="tr-TR" dirty="0">
                <a:solidFill>
                  <a:schemeClr val="tx2"/>
                </a:solidFill>
              </a:rPr>
              <a:t>Malazgirt Savaşı’ndan sonra Alp Arslan’ın Anadolu’yu fethetmek için görevlendirdiği komutanlardan olan </a:t>
            </a:r>
            <a:r>
              <a:rPr lang="tr-TR" b="1" dirty="0">
                <a:solidFill>
                  <a:srgbClr val="FF0000"/>
                </a:solidFill>
              </a:rPr>
              <a:t>Süleyman Şah</a:t>
            </a:r>
            <a:r>
              <a:rPr lang="tr-TR" dirty="0"/>
              <a:t> </a:t>
            </a:r>
            <a:r>
              <a:rPr lang="tr-TR" dirty="0">
                <a:solidFill>
                  <a:schemeClr val="tx2"/>
                </a:solidFill>
              </a:rPr>
              <a:t>tarafından 1075 tarihinde İznik’te kuruldu.</a:t>
            </a:r>
          </a:p>
          <a:p>
            <a:pPr rtl="0">
              <a:buClr>
                <a:schemeClr val="tx2"/>
              </a:buClr>
              <a:buFont typeface="Century Gothic" panose="020B0502020202020204" pitchFamily="34" charset="0"/>
              <a:buChar char="♥"/>
            </a:pPr>
            <a:r>
              <a:rPr lang="tr-TR" dirty="0">
                <a:solidFill>
                  <a:schemeClr val="tx2"/>
                </a:solidFill>
              </a:rPr>
              <a:t>Bizans yönünde yaptığı fetihlerle Marmara Denizi kenarına, doğuda yaptığı fetihlerle de Suriye’ye kadar olan yerleri almıştır.</a:t>
            </a:r>
          </a:p>
          <a:p>
            <a:pPr rtl="0">
              <a:buClr>
                <a:schemeClr val="tx2"/>
              </a:buClr>
              <a:buFont typeface="Century Gothic" panose="020B0502020202020204" pitchFamily="34" charset="0"/>
              <a:buChar char="♥"/>
            </a:pPr>
            <a:r>
              <a:rPr lang="tr-TR" dirty="0">
                <a:solidFill>
                  <a:schemeClr val="tx2"/>
                </a:solidFill>
              </a:rPr>
              <a:t>Süleyman Şah’tan sonra yerine geçen 1.Kılıç Arslan, Çaka Beyliği’ne son vermiştir.</a:t>
            </a:r>
          </a:p>
          <a:p>
            <a:pPr rtl="0">
              <a:buClr>
                <a:schemeClr val="tx2"/>
              </a:buClr>
              <a:buFont typeface="Century Gothic" panose="020B0502020202020204" pitchFamily="34" charset="0"/>
              <a:buChar char="♥"/>
            </a:pPr>
            <a:r>
              <a:rPr lang="tr-TR" dirty="0">
                <a:solidFill>
                  <a:schemeClr val="tx2"/>
                </a:solidFill>
              </a:rPr>
              <a:t>1.Kılıç Arslan dönemindeki en önemli olay , Avrupalıların 1.Haçlı Seferi’ni düzenlemeleridir. Haçlılarla büyük bir mücadele yapılmasına rağmen İznik kaybedilmiştir. Başkent İznik’ten Konya’ya taşınmıştır.</a:t>
            </a:r>
          </a:p>
          <a:p>
            <a:pPr rtl="0">
              <a:buClr>
                <a:schemeClr val="tx2"/>
              </a:buClr>
              <a:buFont typeface="Century Gothic" panose="020B0502020202020204" pitchFamily="34" charset="0"/>
              <a:buChar char="♥"/>
            </a:pPr>
            <a:endParaRPr lang="tr-TR" dirty="0">
              <a:solidFill>
                <a:schemeClr val="tx2"/>
              </a:solidFill>
            </a:endParaRPr>
          </a:p>
          <a:p>
            <a:pPr marL="0" indent="0" rtl="0">
              <a:buClr>
                <a:schemeClr val="tx2"/>
              </a:buClr>
              <a:buNone/>
            </a:pPr>
            <a:endParaRPr lang="tr-TR" dirty="0">
              <a:solidFill>
                <a:schemeClr val="tx2"/>
              </a:solidFill>
            </a:endParaRPr>
          </a:p>
          <a:p>
            <a:pPr rtl="0">
              <a:buClr>
                <a:schemeClr val="tx2"/>
              </a:buClr>
              <a:buFont typeface="Century Gothic" panose="020B0502020202020204" pitchFamily="34" charset="0"/>
              <a:buChar char="♥"/>
            </a:pP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1182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1E2C200-B5BC-400F-ADC5-B199BC92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476672"/>
            <a:ext cx="10157354" cy="996528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tr-TR" sz="6000" dirty="0" err="1">
                <a:solidFill>
                  <a:schemeClr val="accent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Miryokefalon</a:t>
            </a:r>
            <a:r>
              <a:rPr lang="tr-TR" sz="6000" dirty="0">
                <a:solidFill>
                  <a:schemeClr val="accent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Savaşı (1176)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8314751-6D20-478C-83E6-D73A743D13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tr-TR" dirty="0" err="1">
                <a:solidFill>
                  <a:schemeClr val="tx2"/>
                </a:solidFill>
              </a:rPr>
              <a:t>Miryokefalon</a:t>
            </a:r>
            <a:r>
              <a:rPr lang="tr-TR" dirty="0">
                <a:solidFill>
                  <a:schemeClr val="tx2"/>
                </a:solidFill>
              </a:rPr>
              <a:t> Savaşı, 17 Eylül 1176 da Anadolu Selçuklu Devleti ile Bizans İmparatorluğu arasında, Denizli </a:t>
            </a:r>
            <a:r>
              <a:rPr lang="tr-TR" dirty="0" err="1">
                <a:solidFill>
                  <a:schemeClr val="tx2"/>
                </a:solidFill>
              </a:rPr>
              <a:t>Düzbel</a:t>
            </a:r>
            <a:r>
              <a:rPr lang="tr-TR" dirty="0">
                <a:solidFill>
                  <a:schemeClr val="tx2"/>
                </a:solidFill>
              </a:rPr>
              <a:t> mevki civarında gerçekleşmiş, Anadolu Selçuklu Devletinin kazandığı bu savaşla Türklerin Anadolu'daki hakimiyetleri kesinleşmiştir.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365CCD1F-0982-466B-9785-3F174B5F6D3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0076" y="3553544"/>
            <a:ext cx="5112568" cy="282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3023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43013E0B-B4F8-4C6D-8DF2-597F2CFE7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3402" y="1152211"/>
            <a:ext cx="4973041" cy="753363"/>
          </a:xfrm>
        </p:spPr>
        <p:txBody>
          <a:bodyPr/>
          <a:lstStyle/>
          <a:p>
            <a:r>
              <a:rPr lang="tr-TR" sz="3600" b="0" dirty="0">
                <a:solidFill>
                  <a:schemeClr val="tx2"/>
                </a:solidFill>
              </a:rPr>
              <a:t>Savaşın Sebebi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2EE998FF-92C0-47A5-86DE-415084067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371" y="2132856"/>
            <a:ext cx="4977104" cy="3581400"/>
          </a:xfrm>
        </p:spPr>
        <p:txBody>
          <a:bodyPr/>
          <a:lstStyle/>
          <a:p>
            <a:pPr>
              <a:buBlip>
                <a:blip r:embed="rId3"/>
              </a:buBlip>
            </a:pPr>
            <a:r>
              <a:rPr lang="tr-TR" dirty="0">
                <a:solidFill>
                  <a:schemeClr val="tx2"/>
                </a:solidFill>
              </a:rPr>
              <a:t>Bizans’ın Türkleri Anadolu’dan atmak istemesi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768AEE36-7D53-4746-8DD0-F6ADBCC909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4639" y="1152212"/>
            <a:ext cx="4973041" cy="753362"/>
          </a:xfrm>
        </p:spPr>
        <p:txBody>
          <a:bodyPr/>
          <a:lstStyle/>
          <a:p>
            <a:r>
              <a:rPr lang="tr-TR" sz="3600" b="0" dirty="0">
                <a:solidFill>
                  <a:schemeClr val="tx2"/>
                </a:solidFill>
              </a:rPr>
              <a:t>Savaşın Gelişimi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32B52322-F396-4D94-96B5-F84F75E206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4639" y="2132856"/>
            <a:ext cx="4977104" cy="3581400"/>
          </a:xfrm>
        </p:spPr>
        <p:txBody>
          <a:bodyPr/>
          <a:lstStyle/>
          <a:p>
            <a:pPr>
              <a:buBlip>
                <a:blip r:embed="rId3"/>
              </a:buBlip>
            </a:pPr>
            <a:r>
              <a:rPr lang="tr-TR" dirty="0">
                <a:solidFill>
                  <a:schemeClr val="tx2"/>
                </a:solidFill>
              </a:rPr>
              <a:t>Denizli ile Afyon arasında bulunan </a:t>
            </a:r>
            <a:r>
              <a:rPr lang="tr-TR" dirty="0" err="1">
                <a:solidFill>
                  <a:schemeClr val="tx2"/>
                </a:solidFill>
              </a:rPr>
              <a:t>Miryokelafalon’da</a:t>
            </a:r>
            <a:r>
              <a:rPr lang="tr-TR" dirty="0">
                <a:solidFill>
                  <a:schemeClr val="tx2"/>
                </a:solidFill>
              </a:rPr>
              <a:t> Bizans yenilgiye uğratılmıştır.</a:t>
            </a:r>
          </a:p>
        </p:txBody>
      </p:sp>
      <p:cxnSp>
        <p:nvCxnSpPr>
          <p:cNvPr id="8" name="Düz Bağlayıcı 7">
            <a:extLst>
              <a:ext uri="{FF2B5EF4-FFF2-40B4-BE49-F238E27FC236}">
                <a16:creationId xmlns="" xmlns:a16="http://schemas.microsoft.com/office/drawing/2014/main" id="{459D7DBF-7700-46A9-91E2-7C1559049ACE}"/>
              </a:ext>
            </a:extLst>
          </p:cNvPr>
          <p:cNvCxnSpPr/>
          <p:nvPr/>
        </p:nvCxnSpPr>
        <p:spPr>
          <a:xfrm>
            <a:off x="0" y="3429000"/>
            <a:ext cx="121888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="" xmlns:a16="http://schemas.microsoft.com/office/drawing/2014/main" id="{111AA4A6-5E53-459E-9FFB-6BB722504F8F}"/>
              </a:ext>
            </a:extLst>
          </p:cNvPr>
          <p:cNvCxnSpPr/>
          <p:nvPr/>
        </p:nvCxnSpPr>
        <p:spPr>
          <a:xfrm>
            <a:off x="5590356" y="0"/>
            <a:ext cx="0" cy="34290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E0F9EA92-BEF3-4CD0-9A28-9ED5FC2EB9B1}"/>
              </a:ext>
            </a:extLst>
          </p:cNvPr>
          <p:cNvSpPr txBox="1"/>
          <p:nvPr/>
        </p:nvSpPr>
        <p:spPr>
          <a:xfrm>
            <a:off x="549796" y="3577062"/>
            <a:ext cx="11233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>
                <a:solidFill>
                  <a:schemeClr val="tx2"/>
                </a:solidFill>
              </a:rPr>
              <a:t>Miryokefalon</a:t>
            </a:r>
            <a:r>
              <a:rPr lang="tr-TR" sz="3600" dirty="0">
                <a:solidFill>
                  <a:schemeClr val="tx2"/>
                </a:solidFill>
              </a:rPr>
              <a:t> Savaşı’nın Sonuçları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3514BD63-81F7-4AE4-ADEF-D43F47F49AFD}"/>
              </a:ext>
            </a:extLst>
          </p:cNvPr>
          <p:cNvSpPr txBox="1"/>
          <p:nvPr/>
        </p:nvSpPr>
        <p:spPr>
          <a:xfrm>
            <a:off x="549796" y="4374110"/>
            <a:ext cx="112332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tr-TR" dirty="0" err="1">
                <a:solidFill>
                  <a:schemeClr val="tx2"/>
                </a:solidFill>
              </a:rPr>
              <a:t>Anadolunun</a:t>
            </a:r>
            <a:r>
              <a:rPr lang="tr-TR" dirty="0">
                <a:solidFill>
                  <a:schemeClr val="tx2"/>
                </a:solidFill>
              </a:rPr>
              <a:t> Türk yurdu olduğu kesinleşmiş, Avrupalılar Anadolu’ya Türkiye demeye başlamıştır.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tr-TR" dirty="0">
                <a:solidFill>
                  <a:schemeClr val="tx2"/>
                </a:solidFill>
              </a:rPr>
              <a:t>Bizans’ın tek başına </a:t>
            </a:r>
            <a:r>
              <a:rPr lang="tr-TR" dirty="0" err="1">
                <a:solidFill>
                  <a:schemeClr val="tx2"/>
                </a:solidFill>
              </a:rPr>
              <a:t>Türkler’i</a:t>
            </a:r>
            <a:r>
              <a:rPr lang="tr-TR" dirty="0">
                <a:solidFill>
                  <a:schemeClr val="tx2"/>
                </a:solidFill>
              </a:rPr>
              <a:t> Anadolu’dan atma ümitleri sona ermiştir.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tr-TR" dirty="0">
                <a:solidFill>
                  <a:schemeClr val="tx2"/>
                </a:solidFill>
              </a:rPr>
              <a:t>Haçlı Seferleri ile Anadolu’da Bizans’a geçen üstünlük yeniden </a:t>
            </a:r>
            <a:r>
              <a:rPr lang="tr-TR" dirty="0" err="1">
                <a:solidFill>
                  <a:schemeClr val="tx2"/>
                </a:solidFill>
              </a:rPr>
              <a:t>Türkler’e</a:t>
            </a:r>
            <a:r>
              <a:rPr lang="tr-TR" dirty="0">
                <a:solidFill>
                  <a:schemeClr val="tx2"/>
                </a:solidFill>
              </a:rPr>
              <a:t> geçmiştir.</a:t>
            </a:r>
          </a:p>
        </p:txBody>
      </p:sp>
    </p:spTree>
    <p:extLst>
      <p:ext uri="{BB962C8B-B14F-4D97-AF65-F5344CB8AC3E}">
        <p14:creationId xmlns:p14="http://schemas.microsoft.com/office/powerpoint/2010/main" xmlns="" val="75407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7828" y="1268760"/>
            <a:ext cx="7008574" cy="1911968"/>
          </a:xfrm>
          <a:solidFill>
            <a:schemeClr val="bg2">
              <a:lumMod val="75000"/>
            </a:schemeClr>
          </a:solidFill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/>
          <a:lstStyle/>
          <a:p>
            <a:pPr rtl="0"/>
            <a:r>
              <a:rPr lang="tr-TR" dirty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TÜRKİYE SELÇUKLU DEVLETİNİN YIKILIŞI</a:t>
            </a:r>
            <a:endParaRPr lang="en-US" dirty="0">
              <a:solidFill>
                <a:schemeClr val="tx2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7B93762-D0DD-44DF-943A-AEC5C1A91F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5860" y="4077072"/>
            <a:ext cx="4536504" cy="201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769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5C0D762-3AEA-4E66-A6CA-726B107C2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804" y="332656"/>
            <a:ext cx="10157354" cy="7874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tr-TR" sz="5400" dirty="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Türkiye Selçuklu Devleti’nin Yıkılışı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4C77564-D040-4250-A58A-89CCA1717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084" y="1268760"/>
            <a:ext cx="10157354" cy="5484092"/>
          </a:xfrm>
        </p:spPr>
        <p:txBody>
          <a:bodyPr>
            <a:normAutofit lnSpcReduction="10000"/>
          </a:bodyPr>
          <a:lstStyle/>
          <a:p>
            <a:r>
              <a:rPr lang="tr-TR" dirty="0">
                <a:solidFill>
                  <a:schemeClr val="tx2"/>
                </a:solidFill>
              </a:rPr>
              <a:t>Türkiye Selçuklu Devleti en parlak dönemini </a:t>
            </a:r>
            <a:r>
              <a:rPr lang="tr-TR" dirty="0" err="1">
                <a:solidFill>
                  <a:schemeClr val="tx2"/>
                </a:solidFill>
              </a:rPr>
              <a:t>Alaaddin</a:t>
            </a:r>
            <a:r>
              <a:rPr lang="tr-TR" dirty="0">
                <a:solidFill>
                  <a:schemeClr val="tx2"/>
                </a:solidFill>
              </a:rPr>
              <a:t> Keykubat döneminde yaşadı.</a:t>
            </a:r>
          </a:p>
          <a:p>
            <a:r>
              <a:rPr lang="tr-TR" dirty="0">
                <a:solidFill>
                  <a:schemeClr val="tx2"/>
                </a:solidFill>
              </a:rPr>
              <a:t>Türkiye Selçuklu Devleti ticarete önem verdi.</a:t>
            </a:r>
          </a:p>
          <a:p>
            <a:r>
              <a:rPr lang="tr-TR" dirty="0">
                <a:solidFill>
                  <a:schemeClr val="tx2"/>
                </a:solidFill>
              </a:rPr>
              <a:t>Kara ticaretini geliştirmek için Anadolu’da 40’ar kilometrelik aralıklarla kervansaraylar yapıldı ve tüccarların kervansaraylarda üç gün ücretsiz kalmaları sağlandı.</a:t>
            </a:r>
          </a:p>
          <a:p>
            <a:r>
              <a:rPr lang="tr-TR" dirty="0">
                <a:solidFill>
                  <a:schemeClr val="tx2"/>
                </a:solidFill>
              </a:rPr>
              <a:t>Eşkıya ve korsanların saldırılarına uğrayan tüccarların zararları hazineden karşılanarak ticari mallara sigorta uygulandı.</a:t>
            </a:r>
          </a:p>
          <a:p>
            <a:r>
              <a:rPr lang="tr-TR" dirty="0">
                <a:solidFill>
                  <a:schemeClr val="tx2"/>
                </a:solidFill>
              </a:rPr>
              <a:t>Kara Ticaretini deniz ticaretine bağlamak için Antalya, Alanya, Sinop ve </a:t>
            </a:r>
            <a:r>
              <a:rPr lang="tr-TR" dirty="0" err="1">
                <a:solidFill>
                  <a:schemeClr val="tx2"/>
                </a:solidFill>
              </a:rPr>
              <a:t>Suğdak</a:t>
            </a:r>
            <a:r>
              <a:rPr lang="tr-TR" dirty="0">
                <a:solidFill>
                  <a:schemeClr val="tx2"/>
                </a:solidFill>
              </a:rPr>
              <a:t> gibi liman şehirleri alındı.</a:t>
            </a:r>
          </a:p>
          <a:p>
            <a:r>
              <a:rPr lang="tr-TR" dirty="0">
                <a:solidFill>
                  <a:schemeClr val="tx2"/>
                </a:solidFill>
              </a:rPr>
              <a:t>1230 yılında </a:t>
            </a:r>
            <a:r>
              <a:rPr lang="tr-TR" u="sng" dirty="0" err="1">
                <a:solidFill>
                  <a:srgbClr val="FF0000"/>
                </a:solidFill>
              </a:rPr>
              <a:t>Yassıçemen</a:t>
            </a:r>
            <a:r>
              <a:rPr lang="tr-TR" u="sng" dirty="0">
                <a:solidFill>
                  <a:srgbClr val="FF0000"/>
                </a:solidFill>
              </a:rPr>
              <a:t> Savaşı</a:t>
            </a:r>
            <a:r>
              <a:rPr lang="tr-TR" dirty="0">
                <a:solidFill>
                  <a:schemeClr val="tx2"/>
                </a:solidFill>
              </a:rPr>
              <a:t> ‘</a:t>
            </a:r>
            <a:r>
              <a:rPr lang="tr-TR" dirty="0" err="1">
                <a:solidFill>
                  <a:schemeClr val="tx2"/>
                </a:solidFill>
              </a:rPr>
              <a:t>nda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tr-TR" dirty="0" err="1">
                <a:solidFill>
                  <a:schemeClr val="tx2"/>
                </a:solidFill>
              </a:rPr>
              <a:t>Harzemşahlar</a:t>
            </a:r>
            <a:r>
              <a:rPr lang="tr-TR" dirty="0">
                <a:solidFill>
                  <a:schemeClr val="tx2"/>
                </a:solidFill>
              </a:rPr>
              <a:t> yenilgiye uğratıldı. Savaştan sonra </a:t>
            </a:r>
            <a:r>
              <a:rPr lang="tr-TR" dirty="0" err="1">
                <a:solidFill>
                  <a:schemeClr val="tx2"/>
                </a:solidFill>
              </a:rPr>
              <a:t>Harzemşahlar</a:t>
            </a:r>
            <a:r>
              <a:rPr lang="tr-TR" dirty="0">
                <a:solidFill>
                  <a:schemeClr val="tx2"/>
                </a:solidFill>
              </a:rPr>
              <a:t> zayıflayarak yıkılınca </a:t>
            </a:r>
            <a:r>
              <a:rPr lang="tr-TR" dirty="0" err="1">
                <a:solidFill>
                  <a:schemeClr val="tx2"/>
                </a:solidFill>
              </a:rPr>
              <a:t>Moğallar</a:t>
            </a:r>
            <a:r>
              <a:rPr lang="tr-TR" dirty="0">
                <a:solidFill>
                  <a:schemeClr val="tx2"/>
                </a:solidFill>
              </a:rPr>
              <a:t> ile Türkiye Selçuklu Devleti komşu haline geldi.</a:t>
            </a:r>
            <a:endParaRPr lang="tr-TR" sz="2800" dirty="0">
              <a:solidFill>
                <a:schemeClr val="tx2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5254266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CBE2103E-106A-47D6-BCA2-0D49D7D63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7308" y="911078"/>
            <a:ext cx="4973041" cy="753363"/>
          </a:xfrm>
        </p:spPr>
        <p:txBody>
          <a:bodyPr/>
          <a:lstStyle/>
          <a:p>
            <a:r>
              <a:rPr lang="tr-TR" sz="3600" b="0" dirty="0">
                <a:solidFill>
                  <a:schemeClr val="tx2"/>
                </a:solidFill>
              </a:rPr>
              <a:t>Savaşın Sebebi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89647FE5-2D8F-4F06-A81E-5CBA13A8DC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7308" y="1988840"/>
            <a:ext cx="4977104" cy="3581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 err="1">
                <a:solidFill>
                  <a:schemeClr val="tx2"/>
                </a:solidFill>
              </a:rPr>
              <a:t>Moğalların</a:t>
            </a:r>
            <a:r>
              <a:rPr lang="tr-TR" dirty="0">
                <a:solidFill>
                  <a:schemeClr val="tx2"/>
                </a:solidFill>
              </a:rPr>
              <a:t> Anadolu’ya hakim olmak istemesi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29C7AA1B-258D-4E2F-99EC-BE408922BD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7559" y="911078"/>
            <a:ext cx="4973041" cy="753362"/>
          </a:xfrm>
        </p:spPr>
        <p:txBody>
          <a:bodyPr/>
          <a:lstStyle/>
          <a:p>
            <a:r>
              <a:rPr lang="tr-TR" sz="3600" b="0" dirty="0">
                <a:solidFill>
                  <a:schemeClr val="tx2"/>
                </a:solidFill>
              </a:rPr>
              <a:t>Savaşın Gelişimi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4E555F45-ADC5-45A0-B6A2-C1053F918C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7559" y="1988840"/>
            <a:ext cx="4977104" cy="3581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tx2"/>
                </a:solidFill>
              </a:rPr>
              <a:t>Sivas’ın doğusunda yer alan </a:t>
            </a:r>
            <a:r>
              <a:rPr lang="tr-TR" dirty="0" err="1">
                <a:solidFill>
                  <a:schemeClr val="tx2"/>
                </a:solidFill>
              </a:rPr>
              <a:t>Kösedağ’da</a:t>
            </a:r>
            <a:r>
              <a:rPr lang="tr-TR" dirty="0">
                <a:solidFill>
                  <a:schemeClr val="tx2"/>
                </a:solidFill>
              </a:rPr>
              <a:t> yapılan savaşta Türkiye Selçuklu Devleti, </a:t>
            </a:r>
            <a:r>
              <a:rPr lang="tr-TR" dirty="0" err="1">
                <a:solidFill>
                  <a:schemeClr val="tx2"/>
                </a:solidFill>
              </a:rPr>
              <a:t>Moğallara</a:t>
            </a:r>
            <a:r>
              <a:rPr lang="tr-TR" dirty="0">
                <a:solidFill>
                  <a:schemeClr val="tx2"/>
                </a:solidFill>
              </a:rPr>
              <a:t> yenilmiştir.</a:t>
            </a:r>
          </a:p>
        </p:txBody>
      </p:sp>
      <p:cxnSp>
        <p:nvCxnSpPr>
          <p:cNvPr id="8" name="Düz Bağlayıcı 7">
            <a:extLst>
              <a:ext uri="{FF2B5EF4-FFF2-40B4-BE49-F238E27FC236}">
                <a16:creationId xmlns="" xmlns:a16="http://schemas.microsoft.com/office/drawing/2014/main" id="{2E8545CC-56DF-459A-BF92-EDAC33AFFF48}"/>
              </a:ext>
            </a:extLst>
          </p:cNvPr>
          <p:cNvCxnSpPr>
            <a:cxnSpLocks/>
          </p:cNvCxnSpPr>
          <p:nvPr/>
        </p:nvCxnSpPr>
        <p:spPr>
          <a:xfrm>
            <a:off x="5590356" y="0"/>
            <a:ext cx="0" cy="328498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DB2588AC-86DD-4EF1-98FD-BB277EE243B9}"/>
              </a:ext>
            </a:extLst>
          </p:cNvPr>
          <p:cNvCxnSpPr/>
          <p:nvPr/>
        </p:nvCxnSpPr>
        <p:spPr>
          <a:xfrm>
            <a:off x="0" y="3284984"/>
            <a:ext cx="121888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2F33E6FE-79BD-4267-952C-7FB5C3B5F085}"/>
              </a:ext>
            </a:extLst>
          </p:cNvPr>
          <p:cNvSpPr txBox="1"/>
          <p:nvPr/>
        </p:nvSpPr>
        <p:spPr>
          <a:xfrm>
            <a:off x="477788" y="3429000"/>
            <a:ext cx="11377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>
                <a:solidFill>
                  <a:schemeClr val="tx2"/>
                </a:solidFill>
              </a:rPr>
              <a:t>Kösedağ</a:t>
            </a:r>
            <a:r>
              <a:rPr lang="tr-TR" sz="3600" dirty="0">
                <a:solidFill>
                  <a:schemeClr val="tx2"/>
                </a:solidFill>
              </a:rPr>
              <a:t> Savaşı’nın Sonuçları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788FA123-1150-4C98-9EA2-03FAD005074C}"/>
              </a:ext>
            </a:extLst>
          </p:cNvPr>
          <p:cNvSpPr txBox="1"/>
          <p:nvPr/>
        </p:nvSpPr>
        <p:spPr>
          <a:xfrm>
            <a:off x="477788" y="4075331"/>
            <a:ext cx="11377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dirty="0">
                <a:solidFill>
                  <a:schemeClr val="tx2"/>
                </a:solidFill>
              </a:rPr>
              <a:t>Türkiye Selçuklu Devleti yıkılış sürecine girmiştir.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dirty="0">
                <a:solidFill>
                  <a:schemeClr val="tx2"/>
                </a:solidFill>
              </a:rPr>
              <a:t>Anadolu’da siyasi birlik bozulmuş ve 2.Beylikler Dönemi yaşanmaya başlamıştır.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dirty="0">
                <a:solidFill>
                  <a:schemeClr val="tx2"/>
                </a:solidFill>
              </a:rPr>
              <a:t>Anadolu’da önemli bilim ve ticaret merkezleri yıkıma uğramış, kültürel gelişme durmuştur.</a:t>
            </a:r>
          </a:p>
        </p:txBody>
      </p:sp>
    </p:spTree>
    <p:extLst>
      <p:ext uri="{BB962C8B-B14F-4D97-AF65-F5344CB8AC3E}">
        <p14:creationId xmlns:p14="http://schemas.microsoft.com/office/powerpoint/2010/main" xmlns="" val="14814643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2DF2AC68-7A15-43AC-A464-E648BBD8A90C}"/>
              </a:ext>
            </a:extLst>
          </p:cNvPr>
          <p:cNvSpPr txBox="1"/>
          <p:nvPr/>
        </p:nvSpPr>
        <p:spPr>
          <a:xfrm>
            <a:off x="1485900" y="836712"/>
            <a:ext cx="8856984" cy="13234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tr-TR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r>
              <a:rPr lang="tr-TR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BENİ İZLEDİĞİNİZ VE DİNLEDİĞİNİZ İÇİN SİZE ÇOK TEŞEKKÜR EDERİM….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4769CFCF-DA73-42CE-84C7-CE19396EF993}"/>
              </a:ext>
            </a:extLst>
          </p:cNvPr>
          <p:cNvSpPr txBox="1"/>
          <p:nvPr/>
        </p:nvSpPr>
        <p:spPr>
          <a:xfrm>
            <a:off x="1485900" y="2636912"/>
            <a:ext cx="4392488" cy="19389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00B050"/>
                </a:solidFill>
              </a:rPr>
              <a:t>ADI VE SOYADI: </a:t>
            </a:r>
            <a:r>
              <a:rPr lang="tr-TR" dirty="0">
                <a:solidFill>
                  <a:schemeClr val="tx2"/>
                </a:solidFill>
              </a:rPr>
              <a:t>Merve </a:t>
            </a:r>
            <a:r>
              <a:rPr lang="tr-TR" dirty="0" err="1">
                <a:solidFill>
                  <a:schemeClr val="tx2"/>
                </a:solidFill>
              </a:rPr>
              <a:t>Altun</a:t>
            </a:r>
            <a:endParaRPr lang="tr-TR" dirty="0">
              <a:solidFill>
                <a:schemeClr val="tx2"/>
              </a:solidFill>
            </a:endParaRPr>
          </a:p>
          <a:p>
            <a:r>
              <a:rPr lang="tr-TR" dirty="0">
                <a:solidFill>
                  <a:srgbClr val="00B050"/>
                </a:solidFill>
              </a:rPr>
              <a:t>Şube No: </a:t>
            </a:r>
            <a:r>
              <a:rPr lang="tr-TR" dirty="0">
                <a:solidFill>
                  <a:schemeClr val="tx2"/>
                </a:solidFill>
              </a:rPr>
              <a:t>7/D 1499</a:t>
            </a:r>
          </a:p>
          <a:p>
            <a:r>
              <a:rPr lang="tr-TR" dirty="0">
                <a:solidFill>
                  <a:srgbClr val="00B050"/>
                </a:solidFill>
              </a:rPr>
              <a:t>DERS:</a:t>
            </a:r>
            <a:r>
              <a:rPr lang="tr-TR" dirty="0">
                <a:solidFill>
                  <a:schemeClr val="tx2"/>
                </a:solidFill>
              </a:rPr>
              <a:t>TEKNOLOJİ TASARIM</a:t>
            </a:r>
          </a:p>
          <a:p>
            <a:r>
              <a:rPr lang="tr-TR" dirty="0">
                <a:solidFill>
                  <a:srgbClr val="00B050"/>
                </a:solidFill>
              </a:rPr>
              <a:t>KONU:</a:t>
            </a:r>
            <a:r>
              <a:rPr lang="tr-TR" dirty="0"/>
              <a:t> </a:t>
            </a:r>
            <a:r>
              <a:rPr lang="tr-TR" dirty="0">
                <a:solidFill>
                  <a:schemeClr val="tx2"/>
                </a:solidFill>
              </a:rPr>
              <a:t>ANADOLU SELÇUKLU DEVLETİ</a:t>
            </a:r>
          </a:p>
        </p:txBody>
      </p:sp>
      <p:pic>
        <p:nvPicPr>
          <p:cNvPr id="8" name="Resim 7" descr="nesne içeren bir resim&#10;&#10;Yüksek güvenilirlikle oluşturulmuş açıklama">
            <a:extLst>
              <a:ext uri="{FF2B5EF4-FFF2-40B4-BE49-F238E27FC236}">
                <a16:creationId xmlns="" xmlns:a16="http://schemas.microsoft.com/office/drawing/2014/main" id="{DE94F54D-B5B0-426D-B047-B6640D94AA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5935" y="2996952"/>
            <a:ext cx="4752528" cy="2592288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  <a:reflection endPos="65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0540573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itaplar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9412019_TF02787940_TF02787940.potx" id="{28172E8D-EAD7-4AC2-8B44-6816FF20E00E}" vid="{89738596-E4E7-4B62-90A4-7590996B647A}"/>
    </a:ext>
  </a:extLst>
</a:theme>
</file>

<file path=ppt/theme/theme2.xml><?xml version="1.0" encoding="utf-8"?>
<a:theme xmlns:a="http://schemas.openxmlformats.org/drawingml/2006/main" name="Office Teması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01D382-32B0-43EE-932C-28906AF37617}">
  <ds:schemaRefs>
    <ds:schemaRef ds:uri="4873beb7-5857-4685-be1f-d57550cc96cc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Mavi kitap yığını sunusu (geniş ekran)</Template>
  <TotalTime>0</TotalTime>
  <Words>367</Words>
  <PresentationFormat>Özel</PresentationFormat>
  <Paragraphs>39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Kitaplar 16 x 9</vt:lpstr>
      <vt:lpstr>Anadolu Selçuklu Devleti (1075-1308</vt:lpstr>
      <vt:lpstr>Anadolu Selçuklu Devleti</vt:lpstr>
      <vt:lpstr>Miryokefalon Savaşı (1176)</vt:lpstr>
      <vt:lpstr>Slayt 4</vt:lpstr>
      <vt:lpstr>TÜRKİYE SELÇUKLU DEVLETİNİN YIKILIŞI</vt:lpstr>
      <vt:lpstr>Türkiye Selçuklu Devleti’nin Yıkılışı</vt:lpstr>
      <vt:lpstr>Slayt 7</vt:lpstr>
      <vt:lpstr>Slayt 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/>
  <dcterms:created xsi:type="dcterms:W3CDTF">2017-11-13T11:15:58Z</dcterms:created>
  <dcterms:modified xsi:type="dcterms:W3CDTF">2017-12-11T15:13:28Z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