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Lst>
  <p:notesMasterIdLst>
    <p:notesMasterId r:id="rId23"/>
  </p:notesMasterIdLst>
  <p:sldIdLst>
    <p:sldId id="256" r:id="rId2"/>
    <p:sldId id="274" r:id="rId3"/>
    <p:sldId id="260" r:id="rId4"/>
    <p:sldId id="264" r:id="rId5"/>
    <p:sldId id="267" r:id="rId6"/>
    <p:sldId id="261" r:id="rId7"/>
    <p:sldId id="262" r:id="rId8"/>
    <p:sldId id="263" r:id="rId9"/>
    <p:sldId id="257" r:id="rId10"/>
    <p:sldId id="259" r:id="rId11"/>
    <p:sldId id="265" r:id="rId12"/>
    <p:sldId id="266" r:id="rId13"/>
    <p:sldId id="268" r:id="rId14"/>
    <p:sldId id="269" r:id="rId15"/>
    <p:sldId id="270" r:id="rId16"/>
    <p:sldId id="271" r:id="rId17"/>
    <p:sldId id="272" r:id="rId18"/>
    <p:sldId id="273" r:id="rId19"/>
    <p:sldId id="275" r:id="rId20"/>
    <p:sldId id="276" r:id="rId21"/>
    <p:sldId id="277" r:id="rId22"/>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00"/>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7AEBB8-2EA3-4281-BADD-37831CFF031C}" type="datetimeFigureOut">
              <a:rPr lang="tr-TR" smtClean="0"/>
              <a:pPr/>
              <a:t>18/12/2017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4CB439-0558-4382-BBE4-D71428ECBFB7}" type="slidenum">
              <a:rPr lang="tr-TR" smtClean="0"/>
              <a:pPr/>
              <a:t>‹#›</a:t>
            </a:fld>
            <a:endParaRPr lang="tr-TR"/>
          </a:p>
        </p:txBody>
      </p:sp>
    </p:spTree>
    <p:extLst>
      <p:ext uri="{BB962C8B-B14F-4D97-AF65-F5344CB8AC3E}">
        <p14:creationId xmlns:p14="http://schemas.microsoft.com/office/powerpoint/2010/main" xmlns="" val="4092409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94CB439-0558-4382-BBE4-D71428ECBFB7}" type="slidenum">
              <a:rPr lang="tr-TR" smtClean="0"/>
              <a:pPr/>
              <a:t>21</a:t>
            </a:fld>
            <a:endParaRPr lang="tr-TR"/>
          </a:p>
        </p:txBody>
      </p:sp>
    </p:spTree>
    <p:extLst>
      <p:ext uri="{BB962C8B-B14F-4D97-AF65-F5344CB8AC3E}">
        <p14:creationId xmlns:p14="http://schemas.microsoft.com/office/powerpoint/2010/main" xmlns="" val="2719678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a:t>Asıl başlık stili için tıklatın</a:t>
            </a: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a:t>Asıl alt başlık stilini düzenlemek için tıklatın</a:t>
            </a:r>
          </a:p>
        </p:txBody>
      </p:sp>
      <p:sp>
        <p:nvSpPr>
          <p:cNvPr id="4" name="Veri Yer Tutucusu 3"/>
          <p:cNvSpPr>
            <a:spLocks noGrp="1"/>
          </p:cNvSpPr>
          <p:nvPr>
            <p:ph type="dt" sz="half" idx="10"/>
          </p:nvPr>
        </p:nvSpPr>
        <p:spPr/>
        <p:txBody>
          <a:bodyPr/>
          <a:lstStyle>
            <a:lvl1pPr>
              <a:defRPr/>
            </a:lvl1pPr>
          </a:lstStyle>
          <a:p>
            <a:fld id="{93401AE0-1D04-4298-884A-42A947628C0F}" type="datetimeFigureOut">
              <a:rPr lang="tr-TR"/>
              <a:pPr/>
              <a:t>18/12/2017</a:t>
            </a:fld>
            <a:endParaRPr lang="tr-TR"/>
          </a:p>
        </p:txBody>
      </p:sp>
      <p:sp>
        <p:nvSpPr>
          <p:cNvPr id="5" name="Altbilgi Yer Tutucusu 4"/>
          <p:cNvSpPr>
            <a:spLocks noGrp="1"/>
          </p:cNvSpPr>
          <p:nvPr>
            <p:ph type="ftr" sz="quarter" idx="11"/>
          </p:nvPr>
        </p:nvSpPr>
        <p:spPr/>
        <p:txBody>
          <a:bodyPr/>
          <a:lstStyle>
            <a:lvl1pPr>
              <a:defRPr/>
            </a:lvl1pPr>
          </a:lstStyle>
          <a:p>
            <a:endParaRPr lang="tr-TR"/>
          </a:p>
        </p:txBody>
      </p:sp>
      <p:sp>
        <p:nvSpPr>
          <p:cNvPr id="6" name="Slayt Numarası Yer Tutucusu 5"/>
          <p:cNvSpPr>
            <a:spLocks noGrp="1"/>
          </p:cNvSpPr>
          <p:nvPr>
            <p:ph type="sldNum" sz="quarter" idx="12"/>
          </p:nvPr>
        </p:nvSpPr>
        <p:spPr/>
        <p:txBody>
          <a:bodyPr/>
          <a:lstStyle>
            <a:lvl1pPr>
              <a:defRPr/>
            </a:lvl1pPr>
          </a:lstStyle>
          <a:p>
            <a:fld id="{1DBAD401-35E2-4849-9B4D-138E6E7667C9}" type="slidenum">
              <a:rPr lang="tr-T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lvl1pPr>
              <a:defRPr/>
            </a:lvl1pPr>
          </a:lstStyle>
          <a:p>
            <a:fld id="{BE1088AA-14FF-4C39-BC00-F5F5CDD641FB}" type="datetimeFigureOut">
              <a:rPr lang="tr-TR"/>
              <a:pPr/>
              <a:t>18/12/2017</a:t>
            </a:fld>
            <a:endParaRPr lang="tr-TR"/>
          </a:p>
        </p:txBody>
      </p:sp>
      <p:sp>
        <p:nvSpPr>
          <p:cNvPr id="5" name="Altbilgi Yer Tutucusu 4"/>
          <p:cNvSpPr>
            <a:spLocks noGrp="1"/>
          </p:cNvSpPr>
          <p:nvPr>
            <p:ph type="ftr" sz="quarter" idx="11"/>
          </p:nvPr>
        </p:nvSpPr>
        <p:spPr/>
        <p:txBody>
          <a:bodyPr/>
          <a:lstStyle>
            <a:lvl1pPr>
              <a:defRPr/>
            </a:lvl1pPr>
          </a:lstStyle>
          <a:p>
            <a:endParaRPr lang="tr-TR"/>
          </a:p>
        </p:txBody>
      </p:sp>
      <p:sp>
        <p:nvSpPr>
          <p:cNvPr id="6" name="Slayt Numarası Yer Tutucusu 5"/>
          <p:cNvSpPr>
            <a:spLocks noGrp="1"/>
          </p:cNvSpPr>
          <p:nvPr>
            <p:ph type="sldNum" sz="quarter" idx="12"/>
          </p:nvPr>
        </p:nvSpPr>
        <p:spPr/>
        <p:txBody>
          <a:bodyPr/>
          <a:lstStyle>
            <a:lvl1pPr>
              <a:defRPr/>
            </a:lvl1pPr>
          </a:lstStyle>
          <a:p>
            <a:fld id="{969106D3-6A17-490D-AA3F-520C80701F39}" type="slidenum">
              <a:rPr lang="tr-T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lvl1pPr>
              <a:defRPr/>
            </a:lvl1pPr>
          </a:lstStyle>
          <a:p>
            <a:fld id="{BDA0D16B-956E-41ED-8B9E-C5D73E4B7CE8}" type="datetimeFigureOut">
              <a:rPr lang="tr-TR"/>
              <a:pPr/>
              <a:t>18/12/2017</a:t>
            </a:fld>
            <a:endParaRPr lang="tr-TR"/>
          </a:p>
        </p:txBody>
      </p:sp>
      <p:sp>
        <p:nvSpPr>
          <p:cNvPr id="5" name="Altbilgi Yer Tutucusu 4"/>
          <p:cNvSpPr>
            <a:spLocks noGrp="1"/>
          </p:cNvSpPr>
          <p:nvPr>
            <p:ph type="ftr" sz="quarter" idx="11"/>
          </p:nvPr>
        </p:nvSpPr>
        <p:spPr/>
        <p:txBody>
          <a:bodyPr/>
          <a:lstStyle>
            <a:lvl1pPr>
              <a:defRPr/>
            </a:lvl1pPr>
          </a:lstStyle>
          <a:p>
            <a:endParaRPr lang="tr-TR"/>
          </a:p>
        </p:txBody>
      </p:sp>
      <p:sp>
        <p:nvSpPr>
          <p:cNvPr id="6" name="Slayt Numarası Yer Tutucusu 5"/>
          <p:cNvSpPr>
            <a:spLocks noGrp="1"/>
          </p:cNvSpPr>
          <p:nvPr>
            <p:ph type="sldNum" sz="quarter" idx="12"/>
          </p:nvPr>
        </p:nvSpPr>
        <p:spPr/>
        <p:txBody>
          <a:bodyPr/>
          <a:lstStyle>
            <a:lvl1pPr>
              <a:defRPr/>
            </a:lvl1pPr>
          </a:lstStyle>
          <a:p>
            <a:fld id="{5A108968-56CA-49C1-A781-F3C83866AC5A}" type="slidenum">
              <a:rPr lang="tr-T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lvl1pPr>
              <a:defRPr/>
            </a:lvl1pPr>
          </a:lstStyle>
          <a:p>
            <a:fld id="{129BE6F1-E44B-4295-B5CF-09A44D24E6D2}" type="datetimeFigureOut">
              <a:rPr lang="tr-TR"/>
              <a:pPr/>
              <a:t>18/12/2017</a:t>
            </a:fld>
            <a:endParaRPr lang="tr-TR"/>
          </a:p>
        </p:txBody>
      </p:sp>
      <p:sp>
        <p:nvSpPr>
          <p:cNvPr id="5" name="Altbilgi Yer Tutucusu 4"/>
          <p:cNvSpPr>
            <a:spLocks noGrp="1"/>
          </p:cNvSpPr>
          <p:nvPr>
            <p:ph type="ftr" sz="quarter" idx="11"/>
          </p:nvPr>
        </p:nvSpPr>
        <p:spPr/>
        <p:txBody>
          <a:bodyPr/>
          <a:lstStyle>
            <a:lvl1pPr>
              <a:defRPr/>
            </a:lvl1pPr>
          </a:lstStyle>
          <a:p>
            <a:endParaRPr lang="tr-TR"/>
          </a:p>
        </p:txBody>
      </p:sp>
      <p:sp>
        <p:nvSpPr>
          <p:cNvPr id="6" name="Slayt Numarası Yer Tutucusu 5"/>
          <p:cNvSpPr>
            <a:spLocks noGrp="1"/>
          </p:cNvSpPr>
          <p:nvPr>
            <p:ph type="sldNum" sz="quarter" idx="12"/>
          </p:nvPr>
        </p:nvSpPr>
        <p:spPr/>
        <p:txBody>
          <a:bodyPr/>
          <a:lstStyle>
            <a:lvl1pPr>
              <a:defRPr/>
            </a:lvl1pPr>
          </a:lstStyle>
          <a:p>
            <a:fld id="{CCEA5C5D-1E72-451D-9DE1-833D75CC5547}" type="slidenum">
              <a:rPr lang="tr-T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a:t>Asıl metin stillerini düzenlemek için tıklatın</a:t>
            </a:r>
          </a:p>
        </p:txBody>
      </p:sp>
      <p:sp>
        <p:nvSpPr>
          <p:cNvPr id="4" name="Veri Yer Tutucusu 3"/>
          <p:cNvSpPr>
            <a:spLocks noGrp="1"/>
          </p:cNvSpPr>
          <p:nvPr>
            <p:ph type="dt" sz="half" idx="10"/>
          </p:nvPr>
        </p:nvSpPr>
        <p:spPr/>
        <p:txBody>
          <a:bodyPr/>
          <a:lstStyle>
            <a:lvl1pPr>
              <a:defRPr/>
            </a:lvl1pPr>
          </a:lstStyle>
          <a:p>
            <a:fld id="{5031D255-F933-4CF5-B19F-109AB6EBF908}" type="datetimeFigureOut">
              <a:rPr lang="tr-TR"/>
              <a:pPr/>
              <a:t>18/12/2017</a:t>
            </a:fld>
            <a:endParaRPr lang="tr-TR"/>
          </a:p>
        </p:txBody>
      </p:sp>
      <p:sp>
        <p:nvSpPr>
          <p:cNvPr id="5" name="Altbilgi Yer Tutucusu 4"/>
          <p:cNvSpPr>
            <a:spLocks noGrp="1"/>
          </p:cNvSpPr>
          <p:nvPr>
            <p:ph type="ftr" sz="quarter" idx="11"/>
          </p:nvPr>
        </p:nvSpPr>
        <p:spPr/>
        <p:txBody>
          <a:bodyPr/>
          <a:lstStyle>
            <a:lvl1pPr>
              <a:defRPr/>
            </a:lvl1pPr>
          </a:lstStyle>
          <a:p>
            <a:endParaRPr lang="tr-TR"/>
          </a:p>
        </p:txBody>
      </p:sp>
      <p:sp>
        <p:nvSpPr>
          <p:cNvPr id="6" name="Slayt Numarası Yer Tutucusu 5"/>
          <p:cNvSpPr>
            <a:spLocks noGrp="1"/>
          </p:cNvSpPr>
          <p:nvPr>
            <p:ph type="sldNum" sz="quarter" idx="12"/>
          </p:nvPr>
        </p:nvSpPr>
        <p:spPr/>
        <p:txBody>
          <a:bodyPr/>
          <a:lstStyle>
            <a:lvl1pPr>
              <a:defRPr/>
            </a:lvl1pPr>
          </a:lstStyle>
          <a:p>
            <a:fld id="{82D97317-6297-4A2A-93EB-F87BCC0662E8}" type="slidenum">
              <a:rPr lang="tr-T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lvl1pPr>
              <a:defRPr/>
            </a:lvl1pPr>
          </a:lstStyle>
          <a:p>
            <a:fld id="{FF28BBDE-506D-4936-B84A-087BD517E26C}" type="datetimeFigureOut">
              <a:rPr lang="tr-TR"/>
              <a:pPr/>
              <a:t>18/12/2017</a:t>
            </a:fld>
            <a:endParaRPr lang="tr-TR"/>
          </a:p>
        </p:txBody>
      </p:sp>
      <p:sp>
        <p:nvSpPr>
          <p:cNvPr id="6" name="Altbilgi Yer Tutucusu 5"/>
          <p:cNvSpPr>
            <a:spLocks noGrp="1"/>
          </p:cNvSpPr>
          <p:nvPr>
            <p:ph type="ftr" sz="quarter" idx="11"/>
          </p:nvPr>
        </p:nvSpPr>
        <p:spPr/>
        <p:txBody>
          <a:bodyPr/>
          <a:lstStyle>
            <a:lvl1pPr>
              <a:defRPr/>
            </a:lvl1pPr>
          </a:lstStyle>
          <a:p>
            <a:endParaRPr lang="tr-TR"/>
          </a:p>
        </p:txBody>
      </p:sp>
      <p:sp>
        <p:nvSpPr>
          <p:cNvPr id="7" name="Slayt Numarası Yer Tutucusu 6"/>
          <p:cNvSpPr>
            <a:spLocks noGrp="1"/>
          </p:cNvSpPr>
          <p:nvPr>
            <p:ph type="sldNum" sz="quarter" idx="12"/>
          </p:nvPr>
        </p:nvSpPr>
        <p:spPr/>
        <p:txBody>
          <a:bodyPr/>
          <a:lstStyle>
            <a:lvl1pPr>
              <a:defRPr/>
            </a:lvl1pPr>
          </a:lstStyle>
          <a:p>
            <a:fld id="{25E2BD16-73B5-44E1-8549-E52E814983F7}" type="slidenum">
              <a:rPr lang="tr-T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a:t>Asıl başlık stili için tıklatın</a:t>
            </a: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lvl1pPr>
              <a:defRPr/>
            </a:lvl1pPr>
          </a:lstStyle>
          <a:p>
            <a:fld id="{150CF822-14B0-4ACF-8CA0-C53D00507355}" type="datetimeFigureOut">
              <a:rPr lang="tr-TR"/>
              <a:pPr/>
              <a:t>18/12/2017</a:t>
            </a:fld>
            <a:endParaRPr lang="tr-TR"/>
          </a:p>
        </p:txBody>
      </p:sp>
      <p:sp>
        <p:nvSpPr>
          <p:cNvPr id="8" name="Altbilgi Yer Tutucusu 7"/>
          <p:cNvSpPr>
            <a:spLocks noGrp="1"/>
          </p:cNvSpPr>
          <p:nvPr>
            <p:ph type="ftr" sz="quarter" idx="11"/>
          </p:nvPr>
        </p:nvSpPr>
        <p:spPr/>
        <p:txBody>
          <a:bodyPr/>
          <a:lstStyle>
            <a:lvl1pPr>
              <a:defRPr/>
            </a:lvl1pPr>
          </a:lstStyle>
          <a:p>
            <a:endParaRPr lang="tr-TR"/>
          </a:p>
        </p:txBody>
      </p:sp>
      <p:sp>
        <p:nvSpPr>
          <p:cNvPr id="9" name="Slayt Numarası Yer Tutucusu 8"/>
          <p:cNvSpPr>
            <a:spLocks noGrp="1"/>
          </p:cNvSpPr>
          <p:nvPr>
            <p:ph type="sldNum" sz="quarter" idx="12"/>
          </p:nvPr>
        </p:nvSpPr>
        <p:spPr/>
        <p:txBody>
          <a:bodyPr/>
          <a:lstStyle>
            <a:lvl1pPr>
              <a:defRPr/>
            </a:lvl1pPr>
          </a:lstStyle>
          <a:p>
            <a:fld id="{E69A3331-EE99-4A46-B7FF-C59B9A261FFD}" type="slidenum">
              <a:rPr lang="tr-T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lvl1pPr>
              <a:defRPr/>
            </a:lvl1pPr>
          </a:lstStyle>
          <a:p>
            <a:fld id="{888EFD38-B17A-4A53-8474-8901B27472FF}" type="datetimeFigureOut">
              <a:rPr lang="tr-TR"/>
              <a:pPr/>
              <a:t>18/12/2017</a:t>
            </a:fld>
            <a:endParaRPr lang="tr-TR"/>
          </a:p>
        </p:txBody>
      </p:sp>
      <p:sp>
        <p:nvSpPr>
          <p:cNvPr id="4" name="Altbilgi Yer Tutucusu 3"/>
          <p:cNvSpPr>
            <a:spLocks noGrp="1"/>
          </p:cNvSpPr>
          <p:nvPr>
            <p:ph type="ftr" sz="quarter" idx="11"/>
          </p:nvPr>
        </p:nvSpPr>
        <p:spPr/>
        <p:txBody>
          <a:bodyPr/>
          <a:lstStyle>
            <a:lvl1pPr>
              <a:defRPr/>
            </a:lvl1pPr>
          </a:lstStyle>
          <a:p>
            <a:endParaRPr lang="tr-TR"/>
          </a:p>
        </p:txBody>
      </p:sp>
      <p:sp>
        <p:nvSpPr>
          <p:cNvPr id="5" name="Slayt Numarası Yer Tutucusu 4"/>
          <p:cNvSpPr>
            <a:spLocks noGrp="1"/>
          </p:cNvSpPr>
          <p:nvPr>
            <p:ph type="sldNum" sz="quarter" idx="12"/>
          </p:nvPr>
        </p:nvSpPr>
        <p:spPr/>
        <p:txBody>
          <a:bodyPr/>
          <a:lstStyle>
            <a:lvl1pPr>
              <a:defRPr/>
            </a:lvl1pPr>
          </a:lstStyle>
          <a:p>
            <a:fld id="{0931DD8A-D30B-4579-9CDD-E70093721343}" type="slidenum">
              <a:rPr lang="tr-T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lvl1pPr>
              <a:defRPr/>
            </a:lvl1pPr>
          </a:lstStyle>
          <a:p>
            <a:fld id="{EDC9F700-54C7-4B10-9C1C-8F66CED554E1}" type="datetimeFigureOut">
              <a:rPr lang="tr-TR"/>
              <a:pPr/>
              <a:t>18/12/2017</a:t>
            </a:fld>
            <a:endParaRPr lang="tr-TR"/>
          </a:p>
        </p:txBody>
      </p:sp>
      <p:sp>
        <p:nvSpPr>
          <p:cNvPr id="3" name="Altbilgi Yer Tutucusu 2"/>
          <p:cNvSpPr>
            <a:spLocks noGrp="1"/>
          </p:cNvSpPr>
          <p:nvPr>
            <p:ph type="ftr" sz="quarter" idx="11"/>
          </p:nvPr>
        </p:nvSpPr>
        <p:spPr/>
        <p:txBody>
          <a:bodyPr/>
          <a:lstStyle>
            <a:lvl1pPr>
              <a:defRPr/>
            </a:lvl1pPr>
          </a:lstStyle>
          <a:p>
            <a:endParaRPr lang="tr-TR"/>
          </a:p>
        </p:txBody>
      </p:sp>
      <p:sp>
        <p:nvSpPr>
          <p:cNvPr id="4" name="Slayt Numarası Yer Tutucusu 3"/>
          <p:cNvSpPr>
            <a:spLocks noGrp="1"/>
          </p:cNvSpPr>
          <p:nvPr>
            <p:ph type="sldNum" sz="quarter" idx="12"/>
          </p:nvPr>
        </p:nvSpPr>
        <p:spPr/>
        <p:txBody>
          <a:bodyPr/>
          <a:lstStyle>
            <a:lvl1pPr>
              <a:defRPr/>
            </a:lvl1pPr>
          </a:lstStyle>
          <a:p>
            <a:fld id="{69898B01-75BB-4288-B902-E4511E7D932A}" type="slidenum">
              <a:rPr lang="tr-T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lvl1pPr>
              <a:defRPr/>
            </a:lvl1pPr>
          </a:lstStyle>
          <a:p>
            <a:fld id="{0DCFC159-C935-4228-B102-F11032D42EFA}" type="datetimeFigureOut">
              <a:rPr lang="tr-TR"/>
              <a:pPr/>
              <a:t>18/12/2017</a:t>
            </a:fld>
            <a:endParaRPr lang="tr-TR"/>
          </a:p>
        </p:txBody>
      </p:sp>
      <p:sp>
        <p:nvSpPr>
          <p:cNvPr id="6" name="Altbilgi Yer Tutucusu 5"/>
          <p:cNvSpPr>
            <a:spLocks noGrp="1"/>
          </p:cNvSpPr>
          <p:nvPr>
            <p:ph type="ftr" sz="quarter" idx="11"/>
          </p:nvPr>
        </p:nvSpPr>
        <p:spPr/>
        <p:txBody>
          <a:bodyPr/>
          <a:lstStyle>
            <a:lvl1pPr>
              <a:defRPr/>
            </a:lvl1pPr>
          </a:lstStyle>
          <a:p>
            <a:endParaRPr lang="tr-TR"/>
          </a:p>
        </p:txBody>
      </p:sp>
      <p:sp>
        <p:nvSpPr>
          <p:cNvPr id="7" name="Slayt Numarası Yer Tutucusu 6"/>
          <p:cNvSpPr>
            <a:spLocks noGrp="1"/>
          </p:cNvSpPr>
          <p:nvPr>
            <p:ph type="sldNum" sz="quarter" idx="12"/>
          </p:nvPr>
        </p:nvSpPr>
        <p:spPr/>
        <p:txBody>
          <a:bodyPr/>
          <a:lstStyle>
            <a:lvl1pPr>
              <a:defRPr/>
            </a:lvl1pPr>
          </a:lstStyle>
          <a:p>
            <a:fld id="{A0A73DE7-A51C-40B0-B91F-692EB44BE84B}" type="slidenum">
              <a:rPr lang="tr-T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lvl1pPr>
              <a:defRPr/>
            </a:lvl1pPr>
          </a:lstStyle>
          <a:p>
            <a:fld id="{A4C1C676-C5A5-47B0-ABCD-333C72AF915E}" type="datetimeFigureOut">
              <a:rPr lang="tr-TR"/>
              <a:pPr/>
              <a:t>18/12/2017</a:t>
            </a:fld>
            <a:endParaRPr lang="tr-TR"/>
          </a:p>
        </p:txBody>
      </p:sp>
      <p:sp>
        <p:nvSpPr>
          <p:cNvPr id="6" name="Altbilgi Yer Tutucusu 5"/>
          <p:cNvSpPr>
            <a:spLocks noGrp="1"/>
          </p:cNvSpPr>
          <p:nvPr>
            <p:ph type="ftr" sz="quarter" idx="11"/>
          </p:nvPr>
        </p:nvSpPr>
        <p:spPr/>
        <p:txBody>
          <a:bodyPr/>
          <a:lstStyle>
            <a:lvl1pPr>
              <a:defRPr/>
            </a:lvl1pPr>
          </a:lstStyle>
          <a:p>
            <a:endParaRPr lang="tr-TR"/>
          </a:p>
        </p:txBody>
      </p:sp>
      <p:sp>
        <p:nvSpPr>
          <p:cNvPr id="7" name="Slayt Numarası Yer Tutucusu 6"/>
          <p:cNvSpPr>
            <a:spLocks noGrp="1"/>
          </p:cNvSpPr>
          <p:nvPr>
            <p:ph type="sldNum" sz="quarter" idx="12"/>
          </p:nvPr>
        </p:nvSpPr>
        <p:spPr/>
        <p:txBody>
          <a:bodyPr/>
          <a:lstStyle>
            <a:lvl1pPr>
              <a:defRPr/>
            </a:lvl1pPr>
          </a:lstStyle>
          <a:p>
            <a:fld id="{65E7D575-1CC7-43C9-9441-460833718CD7}" type="slidenum">
              <a:rPr lang="tr-T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3481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3482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9D447C68-F80B-4958-A40A-354C225CBE75}" type="datetimeFigureOut">
              <a:rPr lang="tr-TR"/>
              <a:pPr/>
              <a:t>18/12/2017</a:t>
            </a:fld>
            <a:endParaRPr lang="tr-TR"/>
          </a:p>
        </p:txBody>
      </p:sp>
      <p:sp>
        <p:nvSpPr>
          <p:cNvPr id="3482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tr-TR"/>
          </a:p>
        </p:txBody>
      </p:sp>
      <p:sp>
        <p:nvSpPr>
          <p:cNvPr id="3482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BEB867FC-A6CE-46C5-A03C-476ED7678712}"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ransition spd="slow">
    <p:wedge/>
    <p:sndAc>
      <p:stSnd>
        <p:snd r:embed="rId13" name="cashreg.wav"/>
      </p:stSnd>
    </p:sndAc>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wikipedia.com/" TargetMode="External"/><Relationship Id="rId7" Type="http://schemas.openxmlformats.org/officeDocument/2006/relationships/image" Target="../media/image10.gi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image" Target="../media/image8.gif"/><Relationship Id="rId4" Type="http://schemas.openxmlformats.org/officeDocument/2006/relationships/image" Target="../media/image7.gif"/></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4.gif"/><Relationship Id="rId5" Type="http://schemas.openxmlformats.org/officeDocument/2006/relationships/image" Target="../media/image13.gif"/><Relationship Id="rId4" Type="http://schemas.openxmlformats.org/officeDocument/2006/relationships/image" Target="../media/image12.gif"/></Relationships>
</file>

<file path=ppt/slides/_rels/slide21.xml.rels><?xml version="1.0" encoding="UTF-8" standalone="yes"?>
<Relationships xmlns="http://schemas.openxmlformats.org/package/2006/relationships"><Relationship Id="rId8" Type="http://schemas.openxmlformats.org/officeDocument/2006/relationships/image" Target="../media/image19.gif"/><Relationship Id="rId3" Type="http://schemas.openxmlformats.org/officeDocument/2006/relationships/audio" Target="../media/audio1.wav"/><Relationship Id="rId7" Type="http://schemas.openxmlformats.org/officeDocument/2006/relationships/image" Target="../media/image18.gi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7.gif"/><Relationship Id="rId5" Type="http://schemas.openxmlformats.org/officeDocument/2006/relationships/image" Target="../media/image16.gif"/><Relationship Id="rId4" Type="http://schemas.openxmlformats.org/officeDocument/2006/relationships/image" Target="../media/image15.gif"/></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2" descr="İlgili resim"/>
          <p:cNvPicPr>
            <a:picLocks noChangeAspect="1" noChangeArrowheads="1"/>
          </p:cNvPicPr>
          <p:nvPr/>
        </p:nvPicPr>
        <p:blipFill>
          <a:blip r:embed="rId3" cstate="print"/>
          <a:srcRect/>
          <a:stretch>
            <a:fillRect/>
          </a:stretch>
        </p:blipFill>
        <p:spPr bwMode="auto">
          <a:xfrm>
            <a:off x="0" y="-15875"/>
            <a:ext cx="9144000" cy="6873875"/>
          </a:xfrm>
          <a:prstGeom prst="rect">
            <a:avLst/>
          </a:prstGeom>
          <a:noFill/>
          <a:ln w="9525">
            <a:noFill/>
            <a:miter lim="800000"/>
            <a:headEnd/>
            <a:tailEnd/>
          </a:ln>
        </p:spPr>
      </p:pic>
      <p:sp>
        <p:nvSpPr>
          <p:cNvPr id="3" name="2 Alt Başlık"/>
          <p:cNvSpPr>
            <a:spLocks noGrp="1"/>
          </p:cNvSpPr>
          <p:nvPr>
            <p:ph type="subTitle" idx="4294967295"/>
          </p:nvPr>
        </p:nvSpPr>
        <p:spPr>
          <a:xfrm>
            <a:off x="642938" y="3071813"/>
            <a:ext cx="7858125" cy="2000250"/>
          </a:xfrm>
        </p:spPr>
        <p:style>
          <a:lnRef idx="2">
            <a:schemeClr val="accent2"/>
          </a:lnRef>
          <a:fillRef idx="1">
            <a:schemeClr val="lt1"/>
          </a:fillRef>
          <a:effectRef idx="0">
            <a:schemeClr val="accent2"/>
          </a:effectRef>
          <a:fontRef idx="minor">
            <a:schemeClr val="dk1"/>
          </a:fontRef>
        </p:style>
        <p:txBody>
          <a:bodyPr>
            <a:normAutofit/>
          </a:bodyPr>
          <a:lstStyle/>
          <a:p>
            <a:pPr marL="0" indent="0" algn="ctr">
              <a:lnSpc>
                <a:spcPct val="90000"/>
              </a:lnSpc>
              <a:buFontTx/>
              <a:buNone/>
            </a:pPr>
            <a:r>
              <a:rPr lang="tr-TR" sz="3000">
                <a:solidFill>
                  <a:schemeClr val="tx1"/>
                </a:solidFill>
                <a:latin typeface="Franklin Gothic Medium" pitchFamily="34" charset="0"/>
                <a:sym typeface="Wingdings" pitchFamily="2" charset="2"/>
              </a:rPr>
              <a:t></a:t>
            </a:r>
            <a:r>
              <a:rPr lang="tr-TR" sz="3000">
                <a:solidFill>
                  <a:schemeClr val="tx1"/>
                </a:solidFill>
                <a:latin typeface="Franklin Gothic Medium" pitchFamily="34" charset="0"/>
              </a:rPr>
              <a:t>Atatürk’ün Eğitim Hakkındaki Sözleri</a:t>
            </a:r>
          </a:p>
          <a:p>
            <a:pPr marL="0" indent="0" algn="ctr">
              <a:lnSpc>
                <a:spcPct val="90000"/>
              </a:lnSpc>
              <a:buFontTx/>
              <a:buNone/>
            </a:pPr>
            <a:r>
              <a:rPr lang="tr-TR" sz="3000">
                <a:solidFill>
                  <a:schemeClr val="tx1"/>
                </a:solidFill>
                <a:latin typeface="Franklin Gothic Medium" pitchFamily="34" charset="0"/>
                <a:sym typeface="Wingdings" pitchFamily="2" charset="2"/>
              </a:rPr>
              <a:t>Atatürk’ün Eğitime Verdiği Önemler.</a:t>
            </a:r>
          </a:p>
          <a:p>
            <a:pPr marL="0" indent="0" algn="ctr">
              <a:lnSpc>
                <a:spcPct val="90000"/>
              </a:lnSpc>
              <a:buFontTx/>
              <a:buNone/>
            </a:pPr>
            <a:r>
              <a:rPr lang="tr-TR" sz="3000">
                <a:solidFill>
                  <a:schemeClr val="tx1"/>
                </a:solidFill>
                <a:latin typeface="Franklin Gothic Medium" pitchFamily="34" charset="0"/>
                <a:sym typeface="Wingdings" pitchFamily="2" charset="2"/>
              </a:rPr>
              <a:t>Atatürk İçin Eğitime Verdiği Önem Hakkında Yazılar…</a:t>
            </a:r>
            <a:endParaRPr lang="tr-TR" sz="3000">
              <a:solidFill>
                <a:schemeClr val="tx1"/>
              </a:solidFill>
              <a:latin typeface="Franklin Gothic Medium" pitchFamily="34" charset="0"/>
            </a:endParaRPr>
          </a:p>
        </p:txBody>
      </p:sp>
      <p:sp>
        <p:nvSpPr>
          <p:cNvPr id="4" name="3 Dikdörtgen"/>
          <p:cNvSpPr/>
          <p:nvPr/>
        </p:nvSpPr>
        <p:spPr>
          <a:xfrm>
            <a:off x="857250" y="500063"/>
            <a:ext cx="7286625" cy="1928812"/>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r>
              <a:rPr lang="tr-TR" sz="4000" dirty="0">
                <a:solidFill>
                  <a:schemeClr val="bg1"/>
                </a:solidFill>
              </a:rPr>
              <a:t>--Atatürk--</a:t>
            </a:r>
          </a:p>
          <a:p>
            <a:pPr algn="ctr" fontAlgn="auto">
              <a:spcBef>
                <a:spcPts val="0"/>
              </a:spcBef>
              <a:spcAft>
                <a:spcPts val="0"/>
              </a:spcAft>
              <a:defRPr/>
            </a:pPr>
            <a:r>
              <a:rPr lang="tr-TR" sz="4000" dirty="0">
                <a:solidFill>
                  <a:schemeClr val="bg1"/>
                </a:solidFill>
              </a:rPr>
              <a:t>Eğitime Bakış Açısı </a:t>
            </a:r>
          </a:p>
        </p:txBody>
      </p:sp>
      <p:sp>
        <p:nvSpPr>
          <p:cNvPr id="13316" name="AutoShape 2" descr="Atatürk ile ilgili görsel sonucu"/>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entury Gothic"/>
            </a:endParaRPr>
          </a:p>
        </p:txBody>
      </p:sp>
      <p:sp>
        <p:nvSpPr>
          <p:cNvPr id="13317" name="AutoShape 4" descr="Atatürk ile ilgili görsel sonucu"/>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entury Gothic"/>
            </a:endParaRPr>
          </a:p>
        </p:txBody>
      </p:sp>
      <p:sp>
        <p:nvSpPr>
          <p:cNvPr id="13318" name="AutoShape 6" descr="Atatürk ile ilgili görsel sonucu"/>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entury Gothic"/>
            </a:endParaRPr>
          </a:p>
        </p:txBody>
      </p:sp>
      <p:sp>
        <p:nvSpPr>
          <p:cNvPr id="13319" name="AutoShape 8" descr="Atatürk ile ilgili görsel sonucu"/>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entury Gothic"/>
            </a:endParaRPr>
          </a:p>
        </p:txBody>
      </p:sp>
      <p:sp>
        <p:nvSpPr>
          <p:cNvPr id="13320" name="AutoShape 10" descr="Atatürk ile ilgili görsel sonucu"/>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entury Gothic"/>
            </a:endParaRPr>
          </a:p>
        </p:txBody>
      </p:sp>
      <p:sp>
        <p:nvSpPr>
          <p:cNvPr id="13324" name="WordArt 12"/>
          <p:cNvSpPr>
            <a:spLocks noChangeArrowheads="1" noChangeShapeType="1" noTextEdit="1"/>
          </p:cNvSpPr>
          <p:nvPr/>
        </p:nvSpPr>
        <p:spPr bwMode="auto">
          <a:xfrm>
            <a:off x="827088" y="5445125"/>
            <a:ext cx="7286625" cy="1193800"/>
          </a:xfrm>
          <a:prstGeom prst="rect">
            <a:avLst/>
          </a:prstGeom>
        </p:spPr>
        <p:txBody>
          <a:bodyPr wrap="none" fromWordArt="1">
            <a:prstTxWarp prst="textTriangle">
              <a:avLst>
                <a:gd name="adj" fmla="val 50000"/>
              </a:avLst>
            </a:prstTxWarp>
          </a:bodyPr>
          <a:lstStyle/>
          <a:p>
            <a:pPr algn="ctr"/>
            <a:r>
              <a:rPr lang="tr-TR" sz="7200" kern="10" spc="-720">
                <a:ln w="12700">
                  <a:solidFill>
                    <a:srgbClr val="000099"/>
                  </a:solidFill>
                  <a:round/>
                  <a:headEnd/>
                  <a:tailEnd/>
                </a:ln>
                <a:solidFill>
                  <a:srgbClr val="33CCFF"/>
                </a:solidFill>
                <a:effectLst>
                  <a:outerShdw dist="125724" dir="18900000" algn="ctr" rotWithShape="0">
                    <a:srgbClr val="000099"/>
                  </a:outerShdw>
                </a:effectLst>
                <a:latin typeface="Georgia"/>
              </a:rPr>
              <a:t>Atatürk Ve Eğitim</a:t>
            </a:r>
          </a:p>
        </p:txBody>
      </p:sp>
    </p:spTree>
  </p:cSld>
  <p:clrMapOvr>
    <a:masterClrMapping/>
  </p:clrMapOvr>
  <p:transition spd="slow">
    <p:wedge/>
    <p:sndAc>
      <p:stSnd>
        <p:snd r:embed="rId2" name="cashreg.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p:txBody>
          <a:bodyPr>
            <a:normAutofit fontScale="90000"/>
          </a:bodyPr>
          <a:lstStyle/>
          <a:p>
            <a:r>
              <a:rPr lang="tr-TR" sz="4000">
                <a:solidFill>
                  <a:srgbClr val="00B050"/>
                </a:solidFill>
              </a:rPr>
              <a:t>Atatürk’ün Eğitim İçin Koyduğu Kurallar ;</a:t>
            </a:r>
          </a:p>
        </p:txBody>
      </p:sp>
      <p:sp>
        <p:nvSpPr>
          <p:cNvPr id="3" name="2 İçerik Yer Tutucusu"/>
          <p:cNvSpPr>
            <a:spLocks noGrp="1"/>
          </p:cNvSpPr>
          <p:nvPr>
            <p:ph idx="4294967295"/>
          </p:nvPr>
        </p:nvSpPr>
        <p:spPr>
          <a:xfrm>
            <a:off x="457200" y="1600200"/>
            <a:ext cx="8229600" cy="5257800"/>
          </a:xfrm>
        </p:spPr>
        <p:txBody>
          <a:bodyPr>
            <a:normAutofit/>
          </a:bodyPr>
          <a:lstStyle/>
          <a:p>
            <a:pPr>
              <a:lnSpc>
                <a:spcPct val="80000"/>
              </a:lnSpc>
            </a:pPr>
            <a:r>
              <a:rPr lang="tr-TR" sz="2500">
                <a:latin typeface="Franklin Gothic Medium" pitchFamily="34" charset="0"/>
              </a:rPr>
              <a:t>a) Geleneksel eğitim bilimsellikden uzaktır. Çağın gereklerine ve toplumun ihtiyaçlarına cevap verebilecek durumda değildir. Hayattan kopuktur.</a:t>
            </a:r>
          </a:p>
          <a:p>
            <a:pPr>
              <a:lnSpc>
                <a:spcPct val="80000"/>
              </a:lnSpc>
            </a:pPr>
            <a:r>
              <a:rPr lang="tr-TR" sz="2500">
                <a:latin typeface="Franklin Gothic Medium" pitchFamily="34" charset="0"/>
              </a:rPr>
              <a:t>b) Bu eğitim millî değildir. Millî kültürün gelişmesini engellemektedir. Milli benlik duygusunu zayıflatmaktadır.</a:t>
            </a:r>
          </a:p>
          <a:p>
            <a:pPr>
              <a:lnSpc>
                <a:spcPct val="80000"/>
              </a:lnSpc>
            </a:pPr>
            <a:r>
              <a:rPr lang="tr-TR" sz="2500">
                <a:latin typeface="Franklin Gothic Medium" pitchFamily="34" charset="0"/>
              </a:rPr>
              <a:t>c) Geleneksel eğitim metodları, yaratıcılığa değil, ezberciliğe dönüktür.436 Nazari ve nakilcidir.</a:t>
            </a:r>
          </a:p>
          <a:p>
            <a:pPr>
              <a:lnSpc>
                <a:spcPct val="80000"/>
              </a:lnSpc>
            </a:pPr>
            <a:r>
              <a:rPr lang="tr-TR" sz="2500">
                <a:latin typeface="Franklin Gothic Medium" pitchFamily="34" charset="0"/>
              </a:rPr>
              <a:t>d) Toplumumuzda yaygın bir cehalet vardır. Cehaleti yok etmenin yolu, her seviyeden okul açmaktan geçmektedir.</a:t>
            </a:r>
          </a:p>
          <a:p>
            <a:pPr>
              <a:lnSpc>
                <a:spcPct val="80000"/>
              </a:lnSpc>
            </a:pPr>
            <a:r>
              <a:rPr lang="tr-TR" sz="2500">
                <a:latin typeface="Franklin Gothic Medium" pitchFamily="34" charset="0"/>
              </a:rPr>
              <a:t>e) İstikrarlı bir eğitim politikası yoktur. Her Millî Eğitim Bakanı’na göre değişik program uygulanmaktadır.</a:t>
            </a:r>
          </a:p>
          <a:p>
            <a:pPr>
              <a:lnSpc>
                <a:spcPct val="80000"/>
              </a:lnSpc>
              <a:buFontTx/>
              <a:buNone/>
            </a:pPr>
            <a:endParaRPr lang="tr-TR" sz="2500">
              <a:latin typeface="Franklin Gothic Medium" pitchFamily="34" charset="0"/>
            </a:endParaRPr>
          </a:p>
          <a:p>
            <a:pPr>
              <a:lnSpc>
                <a:spcPct val="80000"/>
              </a:lnSpc>
            </a:pPr>
            <a:endParaRPr lang="tr-TR" sz="2500">
              <a:latin typeface="Franklin Gothic Medium" pitchFamily="34" charset="0"/>
            </a:endParaRPr>
          </a:p>
        </p:txBody>
      </p:sp>
    </p:spTree>
  </p:cSld>
  <p:clrMapOvr>
    <a:masterClrMapping/>
  </p:clrMapOvr>
  <p:transition spd="slow">
    <p:wedge/>
    <p:sndAc>
      <p:stSnd>
        <p:snd r:embed="rId2" name="cashreg.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p:txBody>
          <a:bodyPr>
            <a:normAutofit fontScale="90000"/>
          </a:bodyPr>
          <a:lstStyle/>
          <a:p>
            <a:r>
              <a:rPr lang="tr-TR" sz="4000">
                <a:solidFill>
                  <a:srgbClr val="E46C0A"/>
                </a:solidFill>
              </a:rPr>
              <a:t>Atatürk’ün Eğitim İçin Koyduğu Kurallar ;</a:t>
            </a:r>
          </a:p>
        </p:txBody>
      </p:sp>
      <p:sp>
        <p:nvSpPr>
          <p:cNvPr id="3" name="2 İçerik Yer Tutucusu"/>
          <p:cNvSpPr>
            <a:spLocks noGrp="1"/>
          </p:cNvSpPr>
          <p:nvPr>
            <p:ph idx="4294967295"/>
          </p:nvPr>
        </p:nvSpPr>
        <p:spPr>
          <a:xfrm>
            <a:off x="0" y="1600200"/>
            <a:ext cx="9144000" cy="5257800"/>
          </a:xfrm>
        </p:spPr>
        <p:txBody>
          <a:bodyPr>
            <a:normAutofit/>
          </a:bodyPr>
          <a:lstStyle/>
          <a:p>
            <a:pPr>
              <a:lnSpc>
                <a:spcPct val="80000"/>
              </a:lnSpc>
            </a:pPr>
            <a:r>
              <a:rPr lang="tr-TR" sz="1800">
                <a:latin typeface="Franklin Gothic Medium" pitchFamily="34" charset="0"/>
              </a:rPr>
              <a:t>a) Atatürk’e göre eğitim, her şeyden önce millî olmalı, Cumhuriyetçi nesiller yetiştirmelidir.</a:t>
            </a:r>
          </a:p>
          <a:p>
            <a:pPr>
              <a:lnSpc>
                <a:spcPct val="80000"/>
              </a:lnSpc>
            </a:pPr>
            <a:r>
              <a:rPr lang="tr-TR" sz="1800">
                <a:latin typeface="Franklin Gothic Medium" pitchFamily="34" charset="0"/>
              </a:rPr>
              <a:t>b) Eğitim laik olmalıdır. Ancak dini etkilerden uzak bir eğitim Türkiye’yi çağdaş medeniyete taşıyabilecektir.</a:t>
            </a:r>
          </a:p>
          <a:p>
            <a:pPr>
              <a:lnSpc>
                <a:spcPct val="80000"/>
              </a:lnSpc>
            </a:pPr>
            <a:r>
              <a:rPr lang="tr-TR" sz="1800">
                <a:latin typeface="Franklin Gothic Medium" pitchFamily="34" charset="0"/>
              </a:rPr>
              <a:t>c) Öğretim bilim ve tekniğe dayanılmalıdır. Öğretimde tek rehber bilimdir, fendir.</a:t>
            </a:r>
          </a:p>
          <a:p>
            <a:pPr>
              <a:lnSpc>
                <a:spcPct val="80000"/>
              </a:lnSpc>
            </a:pPr>
            <a:r>
              <a:rPr lang="tr-TR" sz="1800">
                <a:latin typeface="Franklin Gothic Medium" pitchFamily="34" charset="0"/>
              </a:rPr>
              <a:t>d) Millî Eğitimde öğretim birliği olmalıdır. 3 Mart Öğretim Birliği Yasası bunun için çıkarılmış, böylece vatandaşlar arasında ülkü birliği, kültür birliği sağlanmıştır. Mektepli, medreseli ayrılığı kaldırılmıştır. </a:t>
            </a:r>
          </a:p>
          <a:p>
            <a:pPr>
              <a:lnSpc>
                <a:spcPct val="80000"/>
              </a:lnSpc>
            </a:pPr>
            <a:r>
              <a:rPr lang="tr-TR" sz="1800">
                <a:latin typeface="Franklin Gothic Medium" pitchFamily="34" charset="0"/>
              </a:rPr>
              <a:t>h) Eğitimin başarılı olması için Öğretmenlik mesleği çekici olmalıdır. Nitekim Atatürk öğretmenlerin “dünyanın her tarafında toplumun en saygıdeğer ve fedakâr unsurları olduklarını vurgulamış”, “sizin başarınız cumhuriyetin başarısı olacaktır” sözleriyle bu mesleğe verdiği değeri ifade etmiş, öğretmenlik mesleğinin çekiciliğini artıracak maddî ve manevî önlemlerin alınmasını istemiştir.</a:t>
            </a:r>
          </a:p>
          <a:p>
            <a:pPr>
              <a:lnSpc>
                <a:spcPct val="80000"/>
              </a:lnSpc>
            </a:pPr>
            <a:r>
              <a:rPr lang="tr-TR" sz="1800">
                <a:latin typeface="Franklin Gothic Medium" pitchFamily="34" charset="0"/>
              </a:rPr>
              <a:t>i) Eğitim öğrenciye fazilet, düzen ve disiplin, kendine ve milletimizin geleceğine güven duygusu vermelidir.437</a:t>
            </a:r>
          </a:p>
          <a:p>
            <a:pPr>
              <a:lnSpc>
                <a:spcPct val="80000"/>
              </a:lnSpc>
            </a:pPr>
            <a:r>
              <a:rPr lang="tr-TR" sz="1800">
                <a:latin typeface="Franklin Gothic Medium" pitchFamily="34" charset="0"/>
              </a:rPr>
              <a:t>Kısaca özetlenen bu ilkelerden de anlaşılacağı gibi Atatürkçü eğitimin amacı, Cumhuriyetçi, akılcı, hür düşünceli, özbenliğinden ve kültüründen kopmamış, pozitif bilimi ve millî bütünlüğü benimsemiş, fikren bedenen gelişmiş nesiller yetiştirmektir.</a:t>
            </a:r>
          </a:p>
          <a:p>
            <a:pPr>
              <a:lnSpc>
                <a:spcPct val="80000"/>
              </a:lnSpc>
            </a:pPr>
            <a:endParaRPr lang="tr-TR" sz="1800">
              <a:latin typeface="Franklin Gothic Medium" pitchFamily="34" charset="0"/>
            </a:endParaRPr>
          </a:p>
        </p:txBody>
      </p:sp>
    </p:spTree>
  </p:cSld>
  <p:clrMapOvr>
    <a:masterClrMapping/>
  </p:clrMapOvr>
  <p:transition spd="slow">
    <p:wedge/>
    <p:sndAc>
      <p:stSnd>
        <p:snd r:embed="rId2" name="cashreg.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1 Başlık"/>
          <p:cNvSpPr>
            <a:spLocks noGrp="1"/>
          </p:cNvSpPr>
          <p:nvPr>
            <p:ph type="title" idx="4294967295"/>
          </p:nvPr>
        </p:nvSpPr>
        <p:spPr/>
        <p:txBody>
          <a:bodyPr/>
          <a:lstStyle/>
          <a:p>
            <a:endParaRPr lang="tr-TR"/>
          </a:p>
        </p:txBody>
      </p:sp>
      <p:sp>
        <p:nvSpPr>
          <p:cNvPr id="23554" name="2 İçerik Yer Tutucusu"/>
          <p:cNvSpPr>
            <a:spLocks noGrp="1"/>
          </p:cNvSpPr>
          <p:nvPr>
            <p:ph idx="4294967295"/>
          </p:nvPr>
        </p:nvSpPr>
        <p:spPr/>
        <p:txBody>
          <a:bodyPr/>
          <a:lstStyle/>
          <a:p>
            <a:endParaRPr lang="tr-TR"/>
          </a:p>
        </p:txBody>
      </p:sp>
      <p:sp>
        <p:nvSpPr>
          <p:cNvPr id="23555" name="AutoShape 2" descr="atatürkün eğitime bakış açısı ile ilgili sözler ile ilgili görsel sonucu"/>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entury Gothic"/>
            </a:endParaRPr>
          </a:p>
        </p:txBody>
      </p:sp>
      <p:sp>
        <p:nvSpPr>
          <p:cNvPr id="23556" name="AutoShape 4" descr="atatürkün eğitime bakış açısı ile ilgili sözler ile ilgili görsel sonucu"/>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entury Gothic"/>
            </a:endParaRPr>
          </a:p>
        </p:txBody>
      </p:sp>
      <p:sp>
        <p:nvSpPr>
          <p:cNvPr id="23557" name="AutoShape 6" descr="https://www.secdem.net/wp-content/uploads/2017/02/ter.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entury Gothic"/>
            </a:endParaRPr>
          </a:p>
        </p:txBody>
      </p:sp>
      <p:pic>
        <p:nvPicPr>
          <p:cNvPr id="23558" name="Picture 7" descr="C:\Documents and Settings\Administrator\Belgelerim\Downloads\ter.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wedge/>
    <p:sndAc>
      <p:stSnd>
        <p:snd r:embed="rId2" name="cashreg.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p:txBody>
          <a:bodyPr>
            <a:normAutofit/>
          </a:bodyPr>
          <a:lstStyle/>
          <a:p>
            <a:r>
              <a:rPr lang="tr-TR" sz="4000">
                <a:solidFill>
                  <a:srgbClr val="002060"/>
                </a:solidFill>
              </a:rPr>
              <a:t>Atatürk’ün Eğitim İle İlgili Sözleri</a:t>
            </a:r>
          </a:p>
        </p:txBody>
      </p:sp>
      <p:sp>
        <p:nvSpPr>
          <p:cNvPr id="3" name="2 İçerik Yer Tutucusu"/>
          <p:cNvSpPr>
            <a:spLocks noGrp="1"/>
          </p:cNvSpPr>
          <p:nvPr>
            <p:ph idx="4294967295"/>
          </p:nvPr>
        </p:nvSpPr>
        <p:spPr>
          <a:xfrm>
            <a:off x="0" y="1600200"/>
            <a:ext cx="9144000" cy="5257800"/>
          </a:xfrm>
        </p:spPr>
        <p:txBody>
          <a:bodyPr>
            <a:normAutofit/>
          </a:bodyPr>
          <a:lstStyle/>
          <a:p>
            <a:pPr>
              <a:lnSpc>
                <a:spcPct val="80000"/>
              </a:lnSpc>
            </a:pPr>
            <a:r>
              <a:rPr lang="tr-TR" sz="2200">
                <a:latin typeface="Franklin Gothic Medium" pitchFamily="34" charset="0"/>
              </a:rPr>
              <a:t>Atatürk bir ulusun yaşamında eğitimin önemini belki de en iyi anlamış, anlatmış devlet kurucusu ve Cumhurbaşkanı idi.</a:t>
            </a:r>
          </a:p>
          <a:p>
            <a:pPr>
              <a:lnSpc>
                <a:spcPct val="80000"/>
              </a:lnSpc>
            </a:pPr>
            <a:r>
              <a:rPr lang="tr-TR" sz="2200">
                <a:latin typeface="Franklin Gothic Medium" pitchFamily="34" charset="0"/>
              </a:rPr>
              <a:t>Hayatının en son anına kadar ülkesine hizmet etmiş olan bu büyük insan; “Benden sonra beni benimsemek isteyenler bu temel mihver üzerinde akıl ve ilmin rehberliğini kabul ederlerse, manevi mirasçılarım olurlar” demek suretiyle kurduğu cumhuriyete sahip olunmasını ve çok çalışılarak bilimde ileri bir seviyeye çıkılmasını arzu ve temenni etmiştir.</a:t>
            </a:r>
          </a:p>
          <a:p>
            <a:pPr>
              <a:lnSpc>
                <a:spcPct val="80000"/>
              </a:lnSpc>
            </a:pPr>
            <a:r>
              <a:rPr lang="tr-TR" sz="2200">
                <a:latin typeface="Franklin Gothic Medium" pitchFamily="34" charset="0"/>
              </a:rPr>
              <a:t>İşte, 10 Kasım’lar bu yüzden milletçe tuttuğumuz yasa rağmen; Atatürk’ün fikirlerinin daha iyi anlaşılarak tatbik edileceği günler olmalıdır. Bugün bizler onu her zamankinden daha iyi anlayarak, düşüncelerinden daha iyi istifade ederek, bilimin ışığında ülkemiz ve milletimiz için daha iyi neler yapabiliriz onu düşünmeli ve zaman geçirmeden işe koyulmalıyız.</a:t>
            </a:r>
          </a:p>
          <a:p>
            <a:pPr>
              <a:lnSpc>
                <a:spcPct val="80000"/>
              </a:lnSpc>
            </a:pPr>
            <a:r>
              <a:rPr lang="tr-TR" sz="2200">
                <a:latin typeface="Franklin Gothic Medium" pitchFamily="34" charset="0"/>
              </a:rPr>
              <a:t>Atatürk’e göre, ekonomide, sağlıkta, sanatta, sporda nerede bir problem varsa onun temelinde eğitim yatmaktadır.</a:t>
            </a:r>
          </a:p>
          <a:p>
            <a:pPr>
              <a:lnSpc>
                <a:spcPct val="80000"/>
              </a:lnSpc>
            </a:pPr>
            <a:endParaRPr lang="tr-TR" sz="2200">
              <a:latin typeface="Franklin Gothic Medium" pitchFamily="34" charset="0"/>
            </a:endParaRPr>
          </a:p>
        </p:txBody>
      </p:sp>
    </p:spTree>
  </p:cSld>
  <p:clrMapOvr>
    <a:masterClrMapping/>
  </p:clrMapOvr>
  <p:transition spd="slow">
    <p:wedge/>
    <p:sndAc>
      <p:stSnd>
        <p:snd r:embed="rId2" name="cashreg.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1 Başlık"/>
          <p:cNvSpPr>
            <a:spLocks noGrp="1"/>
          </p:cNvSpPr>
          <p:nvPr>
            <p:ph type="title" idx="4294967295"/>
          </p:nvPr>
        </p:nvSpPr>
        <p:spPr/>
        <p:txBody>
          <a:bodyPr/>
          <a:lstStyle/>
          <a:p>
            <a:r>
              <a:rPr lang="tr-TR">
                <a:solidFill>
                  <a:srgbClr val="FFC000"/>
                </a:solidFill>
              </a:rPr>
              <a:t>Atatürk’ün En Önemli Sözü :</a:t>
            </a:r>
          </a:p>
        </p:txBody>
      </p:sp>
      <p:sp>
        <p:nvSpPr>
          <p:cNvPr id="25602" name="2 İçerik Yer Tutucusu"/>
          <p:cNvSpPr>
            <a:spLocks noGrp="1"/>
          </p:cNvSpPr>
          <p:nvPr>
            <p:ph idx="4294967295"/>
          </p:nvPr>
        </p:nvSpPr>
        <p:spPr/>
        <p:txBody>
          <a:bodyPr/>
          <a:lstStyle/>
          <a:p>
            <a:r>
              <a:rPr lang="tr-TR"/>
              <a:t>Eğer Cumhurbaşkanı olmasam, Eğitim Bakanlığı’nı almak isterdim.</a:t>
            </a:r>
          </a:p>
          <a:p>
            <a:endParaRPr lang="tr-TR"/>
          </a:p>
        </p:txBody>
      </p:sp>
      <p:pic>
        <p:nvPicPr>
          <p:cNvPr id="25603" name="Picture 2" descr="http://cdn-egitim.sozcu.com.tr/2013/10/ataturk-egitim1.jpg"/>
          <p:cNvPicPr>
            <a:picLocks noChangeAspect="1" noChangeArrowheads="1"/>
          </p:cNvPicPr>
          <p:nvPr/>
        </p:nvPicPr>
        <p:blipFill>
          <a:blip r:embed="rId3" cstate="print"/>
          <a:srcRect/>
          <a:stretch>
            <a:fillRect/>
          </a:stretch>
        </p:blipFill>
        <p:spPr bwMode="auto">
          <a:xfrm>
            <a:off x="0" y="2686050"/>
            <a:ext cx="9144000" cy="4171950"/>
          </a:xfrm>
          <a:prstGeom prst="rect">
            <a:avLst/>
          </a:prstGeom>
          <a:noFill/>
          <a:ln w="9525">
            <a:noFill/>
            <a:miter lim="800000"/>
            <a:headEnd/>
            <a:tailEnd/>
          </a:ln>
        </p:spPr>
      </p:pic>
    </p:spTree>
  </p:cSld>
  <p:clrMapOvr>
    <a:masterClrMapping/>
  </p:clrMapOvr>
  <p:transition spd="slow">
    <p:wedge/>
    <p:sndAc>
      <p:stSnd>
        <p:snd r:embed="rId2" name="cashreg.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p:txBody>
          <a:bodyPr>
            <a:normAutofit/>
          </a:bodyPr>
          <a:lstStyle/>
          <a:p>
            <a:r>
              <a:rPr lang="tr-TR" sz="4000">
                <a:solidFill>
                  <a:srgbClr val="558ED5"/>
                </a:solidFill>
              </a:rPr>
              <a:t>Atatürk’ün Eğitim İle İlgili Sözleri :</a:t>
            </a:r>
          </a:p>
        </p:txBody>
      </p:sp>
      <p:sp>
        <p:nvSpPr>
          <p:cNvPr id="3" name="2 İçerik Yer Tutucusu"/>
          <p:cNvSpPr>
            <a:spLocks noGrp="1"/>
          </p:cNvSpPr>
          <p:nvPr>
            <p:ph idx="4294967295"/>
          </p:nvPr>
        </p:nvSpPr>
        <p:spPr>
          <a:xfrm>
            <a:off x="0" y="1600200"/>
            <a:ext cx="9144000" cy="5257800"/>
          </a:xfrm>
        </p:spPr>
        <p:txBody>
          <a:bodyPr>
            <a:normAutofit/>
          </a:bodyPr>
          <a:lstStyle/>
          <a:p>
            <a:pPr>
              <a:lnSpc>
                <a:spcPct val="80000"/>
              </a:lnSpc>
            </a:pPr>
            <a:r>
              <a:rPr lang="tr-TR" sz="2200">
                <a:latin typeface="Franklin Gothic Medium" pitchFamily="34" charset="0"/>
              </a:rPr>
              <a:t>Milli eğitim ışığının memleketin en derin köşelerine kadar ulaşmasına, yayılmasına özellikle dikkat ediyoruz.</a:t>
            </a:r>
          </a:p>
          <a:p>
            <a:pPr>
              <a:lnSpc>
                <a:spcPct val="80000"/>
              </a:lnSpc>
            </a:pPr>
            <a:r>
              <a:rPr lang="tr-TR" sz="2200">
                <a:latin typeface="Franklin Gothic Medium" pitchFamily="34" charset="0"/>
              </a:rPr>
              <a:t>Yeni nesil, en büyük Cumhuriyetçilik dersini bugünkü öğretmenler topluluğundan ve onların yetiştirecekleri öğretmenlerden alacaktır.</a:t>
            </a:r>
          </a:p>
          <a:p>
            <a:pPr>
              <a:lnSpc>
                <a:spcPct val="80000"/>
              </a:lnSpc>
            </a:pPr>
            <a:r>
              <a:rPr lang="tr-TR" sz="2200">
                <a:latin typeface="Franklin Gothic Medium" pitchFamily="34" charset="0"/>
              </a:rPr>
              <a:t>İlk ve orta öğretim mutlaka insanlığın ve medeniyetin gerektirdiği ilmi ve fenni versin, fakat o kadar pratik bir şekilde versin ki, çocuk okuldan çıktığı zaman aç kalmaya mahkûm olmadığına emin olsun.</a:t>
            </a:r>
          </a:p>
          <a:p>
            <a:pPr>
              <a:lnSpc>
                <a:spcPct val="80000"/>
              </a:lnSpc>
            </a:pPr>
            <a:r>
              <a:rPr lang="tr-TR" sz="2200">
                <a:latin typeface="Franklin Gothic Medium" pitchFamily="34" charset="0"/>
              </a:rPr>
              <a:t>Öğretmenler her fırsattan yararlanarak halka koşmalı, halk ile beraber olmalı ve halk, öğretmenin çocuğa yalnız alfabe okutan bir varlıktan ibaret olmayacağını anlamalıdır.</a:t>
            </a:r>
          </a:p>
          <a:p>
            <a:pPr>
              <a:lnSpc>
                <a:spcPct val="80000"/>
              </a:lnSpc>
            </a:pPr>
            <a:r>
              <a:rPr lang="tr-TR" sz="2200">
                <a:latin typeface="Franklin Gothic Medium" pitchFamily="34" charset="0"/>
              </a:rPr>
              <a:t>Bir millet irfan ordusuna sahip olmadıkça, muharebe meydanlarında ne kadar parlak zaferler elde ederse etsin, o zaferlerin kalıcı sonuçlar vermesi ancak irfan ordusuna bağlıdır.</a:t>
            </a:r>
          </a:p>
          <a:p>
            <a:pPr>
              <a:lnSpc>
                <a:spcPct val="80000"/>
              </a:lnSpc>
            </a:pPr>
            <a:endParaRPr lang="tr-TR" sz="2200">
              <a:latin typeface="Franklin Gothic Medium" pitchFamily="34" charset="0"/>
            </a:endParaRPr>
          </a:p>
        </p:txBody>
      </p:sp>
    </p:spTree>
  </p:cSld>
  <p:clrMapOvr>
    <a:masterClrMapping/>
  </p:clrMapOvr>
  <p:transition spd="slow">
    <p:wedge/>
    <p:sndAc>
      <p:stSnd>
        <p:snd r:embed="rId2" name="cashreg.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p:txBody>
          <a:bodyPr>
            <a:normAutofit/>
          </a:bodyPr>
          <a:lstStyle/>
          <a:p>
            <a:r>
              <a:rPr lang="tr-TR" sz="4000">
                <a:solidFill>
                  <a:srgbClr val="7030A0"/>
                </a:solidFill>
              </a:rPr>
              <a:t>Atatürk’ün Eğitim İle İlgili Sözleri :</a:t>
            </a:r>
          </a:p>
        </p:txBody>
      </p:sp>
      <p:sp>
        <p:nvSpPr>
          <p:cNvPr id="3" name="2 İçerik Yer Tutucusu"/>
          <p:cNvSpPr>
            <a:spLocks noGrp="1"/>
          </p:cNvSpPr>
          <p:nvPr>
            <p:ph idx="4294967295"/>
          </p:nvPr>
        </p:nvSpPr>
        <p:spPr>
          <a:xfrm>
            <a:off x="0" y="1600200"/>
            <a:ext cx="9144000" cy="5257800"/>
          </a:xfrm>
        </p:spPr>
        <p:txBody>
          <a:bodyPr>
            <a:normAutofit/>
          </a:bodyPr>
          <a:lstStyle/>
          <a:p>
            <a:pPr>
              <a:lnSpc>
                <a:spcPct val="80000"/>
              </a:lnSpc>
            </a:pPr>
            <a:r>
              <a:rPr lang="tr-TR" sz="2000">
                <a:latin typeface="Franklin Gothic Medium" pitchFamily="34" charset="0"/>
              </a:rPr>
              <a:t>Öğretmenler! Yeni nesli, cumhuriyetin fedakâr öğretmen ve eğitimcileri, sizler yetiştireceksiniz. Ve yeni nesil, sizin eseriniz olacaktır. Eserin kıymeti, sizin maharetiniz ve fedakârlığınız derecesiyle orantılı bulunacaktır. Cumhuriyet; fikren, ilmen, fennen, bedenen kuvvetli ve yüksek karakterli koruyucular ister! Yeni nesli, bu özellik ve kabiliyette yetiştirmek sizin elinizdedir… Sizin başarınız, Cumhuriyetin başarısı olacaktır.</a:t>
            </a:r>
          </a:p>
          <a:p>
            <a:pPr>
              <a:lnSpc>
                <a:spcPct val="80000"/>
              </a:lnSpc>
            </a:pPr>
            <a:r>
              <a:rPr lang="tr-TR" sz="2000">
                <a:latin typeface="Franklin Gothic Medium" pitchFamily="34" charset="0"/>
              </a:rPr>
              <a:t>Eserinin üzerinde imzası olmayan yegane sanatkar öğretmendir.</a:t>
            </a:r>
          </a:p>
          <a:p>
            <a:pPr>
              <a:lnSpc>
                <a:spcPct val="80000"/>
              </a:lnSpc>
            </a:pPr>
            <a:r>
              <a:rPr lang="tr-TR" sz="2000">
                <a:latin typeface="Franklin Gothic Medium" pitchFamily="34" charset="0"/>
              </a:rPr>
              <a:t>Geleceğin güvencesi sağlam temellere dayalı bir eğitime, eğitim ise öğretmene dayalıdır.</a:t>
            </a:r>
          </a:p>
          <a:p>
            <a:pPr>
              <a:lnSpc>
                <a:spcPct val="80000"/>
              </a:lnSpc>
            </a:pPr>
            <a:r>
              <a:rPr lang="tr-TR" sz="2000">
                <a:latin typeface="Franklin Gothic Medium" pitchFamily="34" charset="0"/>
              </a:rPr>
              <a:t>Milli Eğitim programımızın, Milli Eğitim siyasetimizin temel taşı, cahilliğin yok edilmesidir. Cahillik yok edilmedikçe, yerimizdeyiz…</a:t>
            </a:r>
          </a:p>
          <a:p>
            <a:pPr>
              <a:lnSpc>
                <a:spcPct val="80000"/>
              </a:lnSpc>
            </a:pPr>
            <a:r>
              <a:rPr lang="tr-TR" sz="2000">
                <a:latin typeface="Franklin Gothic Medium" pitchFamily="34" charset="0"/>
              </a:rPr>
              <a:t>Milli Eğitim’in gayesi yalnız hükümete memur yetiştirmek değil, daha çok memlekete ahlâklı, karakterli, cumhuriyetçi, inkılâpçı, olumlu, atılgan, başladığı işleri başarabilecek kabiliyette, dürüst, düşünceli, iradeli, hayatta rastlayacağı engelleri aşmaya kudretli, karakter sahibi genç yetiştirmektir. Bunun için de öğretim programları ve sistemleri ona göre düzenlenmelidir.</a:t>
            </a:r>
          </a:p>
          <a:p>
            <a:pPr>
              <a:lnSpc>
                <a:spcPct val="80000"/>
              </a:lnSpc>
            </a:pPr>
            <a:endParaRPr lang="tr-TR" sz="2000">
              <a:latin typeface="Franklin Gothic Medium" pitchFamily="34" charset="0"/>
            </a:endParaRPr>
          </a:p>
        </p:txBody>
      </p:sp>
    </p:spTree>
  </p:cSld>
  <p:clrMapOvr>
    <a:masterClrMapping/>
  </p:clrMapOvr>
  <p:transition spd="slow">
    <p:wedge/>
    <p:sndAc>
      <p:stSnd>
        <p:snd r:embed="rId2" name="cashreg.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p:txBody>
          <a:bodyPr>
            <a:normAutofit/>
          </a:bodyPr>
          <a:lstStyle/>
          <a:p>
            <a:r>
              <a:rPr lang="tr-TR" sz="4000">
                <a:solidFill>
                  <a:srgbClr val="C00000"/>
                </a:solidFill>
              </a:rPr>
              <a:t>Atatürk’ün Eğitim İle İlgili Sözleri :</a:t>
            </a:r>
          </a:p>
        </p:txBody>
      </p:sp>
      <p:sp>
        <p:nvSpPr>
          <p:cNvPr id="3" name="2 İçerik Yer Tutucusu"/>
          <p:cNvSpPr>
            <a:spLocks noGrp="1"/>
          </p:cNvSpPr>
          <p:nvPr>
            <p:ph idx="4294967295"/>
          </p:nvPr>
        </p:nvSpPr>
        <p:spPr>
          <a:xfrm>
            <a:off x="0" y="1600200"/>
            <a:ext cx="9144000" cy="5257800"/>
          </a:xfrm>
        </p:spPr>
        <p:txBody>
          <a:bodyPr>
            <a:normAutofit/>
          </a:bodyPr>
          <a:lstStyle/>
          <a:p>
            <a:pPr>
              <a:lnSpc>
                <a:spcPct val="80000"/>
              </a:lnSpc>
            </a:pPr>
            <a:r>
              <a:rPr lang="tr-TR" sz="1800">
                <a:latin typeface="Franklin Gothic Medium" pitchFamily="34" charset="0"/>
              </a:rPr>
              <a:t>En önemli ve verimli vazifelerimiz milli eğitim işleridir. Milli eğitim işlerinde kesinlikle zafere ulaşmak lazımdır. Bir milletin gerçek kurtuluşu ancak bu şekilde olur.</a:t>
            </a:r>
          </a:p>
          <a:p>
            <a:pPr>
              <a:lnSpc>
                <a:spcPct val="80000"/>
              </a:lnSpc>
            </a:pPr>
            <a:r>
              <a:rPr lang="tr-TR" sz="1800">
                <a:latin typeface="Franklin Gothic Medium" pitchFamily="34" charset="0"/>
              </a:rPr>
              <a:t>Hayatta en hakiki mürşit ilimdir.</a:t>
            </a:r>
          </a:p>
          <a:p>
            <a:pPr>
              <a:lnSpc>
                <a:spcPct val="80000"/>
              </a:lnSpc>
            </a:pPr>
            <a:r>
              <a:rPr lang="tr-TR" sz="1800">
                <a:latin typeface="Franklin Gothic Medium" pitchFamily="34" charset="0"/>
              </a:rPr>
              <a:t>Milli eğitimde süratle yüksek bir seviyeye çıkacak olan bir milletin, hayat mücadelesinde maddi ve manevi bütün kudretlerinin artacağı muhakkaktır.</a:t>
            </a:r>
          </a:p>
          <a:p>
            <a:pPr>
              <a:lnSpc>
                <a:spcPct val="80000"/>
              </a:lnSpc>
            </a:pPr>
            <a:r>
              <a:rPr lang="tr-TR" sz="1800">
                <a:latin typeface="Franklin Gothic Medium" pitchFamily="34" charset="0"/>
              </a:rPr>
              <a:t>Eğitimdir ki, bir milleti ya özgür, bağımsız, şanlı, yüksek bir topluluk halinde yaşatır; ya da esaret ve sefalete terk eder.</a:t>
            </a:r>
          </a:p>
          <a:p>
            <a:pPr>
              <a:lnSpc>
                <a:spcPct val="80000"/>
              </a:lnSpc>
            </a:pPr>
            <a:r>
              <a:rPr lang="tr-TR" sz="1800">
                <a:latin typeface="Franklin Gothic Medium" pitchFamily="34" charset="0"/>
              </a:rPr>
              <a:t>Milletleri kurtaranlar yalnız ve ancak öğretmenlerdir. Öğretmenden, eğiticiden yoksun bir millet henüz millet adını almak kabiliyetini kazanmamıştır. Ona basit bir kitle denir, millet denemez. Bir kitle millet olabilmek için mutlaka eğiticilere, öğretmenlere muhtaçtır.</a:t>
            </a:r>
          </a:p>
          <a:p>
            <a:pPr>
              <a:lnSpc>
                <a:spcPct val="80000"/>
              </a:lnSpc>
            </a:pPr>
            <a:r>
              <a:rPr lang="tr-TR" sz="1800">
                <a:latin typeface="Franklin Gothic Medium" pitchFamily="34" charset="0"/>
              </a:rPr>
              <a:t>Milli eğitim ışığının memleketin en derin köşelerine kadar ulaşmasına, yayılmasına özellikle dikkat ediyoruz.</a:t>
            </a:r>
          </a:p>
          <a:p>
            <a:pPr>
              <a:lnSpc>
                <a:spcPct val="80000"/>
              </a:lnSpc>
            </a:pPr>
            <a:r>
              <a:rPr lang="tr-TR" sz="1800">
                <a:latin typeface="Franklin Gothic Medium" pitchFamily="34" charset="0"/>
              </a:rPr>
              <a:t>Okul genç beyinlere; insanlığa hürmeti, millet ve memleket sevgisini, şerefi, bağımsızlığı öğretir. Bağımsızlık tehlikeye düştüğü zaman onu kurtarmak için takip edilecek en uygun, en güvenli yolu öğretir. Memleket ve milleti kurtarmaya çalışanların aynı zamanda mesleklerinde birer namuslu uzman ve birer bilgin olmaları lazımdır. Bunu sağlayan okuldur.</a:t>
            </a:r>
          </a:p>
          <a:p>
            <a:pPr>
              <a:lnSpc>
                <a:spcPct val="80000"/>
              </a:lnSpc>
            </a:pPr>
            <a:endParaRPr lang="tr-TR" sz="1800">
              <a:latin typeface="Franklin Gothic Medium" pitchFamily="34" charset="0"/>
            </a:endParaRPr>
          </a:p>
        </p:txBody>
      </p:sp>
    </p:spTree>
  </p:cSld>
  <p:clrMapOvr>
    <a:masterClrMapping/>
  </p:clrMapOvr>
  <p:transition spd="slow">
    <p:wedge/>
    <p:sndAc>
      <p:stSnd>
        <p:snd r:embed="rId2" name="cashreg.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WordArt 4"/>
          <p:cNvSpPr>
            <a:spLocks noChangeArrowheads="1" noChangeShapeType="1" noTextEdit="1"/>
          </p:cNvSpPr>
          <p:nvPr/>
        </p:nvSpPr>
        <p:spPr bwMode="auto">
          <a:xfrm>
            <a:off x="3563938" y="765175"/>
            <a:ext cx="1857375" cy="1390650"/>
          </a:xfrm>
          <a:prstGeom prst="rect">
            <a:avLst/>
          </a:prstGeom>
        </p:spPr>
        <p:txBody>
          <a:bodyPr spcFirstLastPara="1" wrap="none" fromWordArt="1">
            <a:prstTxWarp prst="textArchUp">
              <a:avLst>
                <a:gd name="adj" fmla="val 10800000"/>
              </a:avLst>
            </a:prstTxWarp>
          </a:bodyPr>
          <a:lstStyle/>
          <a:p>
            <a:pPr algn="ctr"/>
            <a:r>
              <a:rPr lang="tr-TR" sz="9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Modern"/>
              </a:rPr>
              <a:t>SON</a:t>
            </a:r>
          </a:p>
        </p:txBody>
      </p:sp>
      <p:sp>
        <p:nvSpPr>
          <p:cNvPr id="3" name="2 İçerik Yer Tutucusu"/>
          <p:cNvSpPr>
            <a:spLocks/>
          </p:cNvSpPr>
          <p:nvPr/>
        </p:nvSpPr>
        <p:spPr bwMode="auto">
          <a:xfrm>
            <a:off x="0" y="1600200"/>
            <a:ext cx="9144000" cy="5257800"/>
          </a:xfrm>
          <a:prstGeom prst="rect">
            <a:avLst/>
          </a:prstGeom>
          <a:noFill/>
          <a:ln w="9525">
            <a:noFill/>
            <a:miter lim="800000"/>
            <a:headEnd/>
            <a:tailEnd/>
          </a:ln>
          <a:effectLst/>
        </p:spPr>
        <p:txBody>
          <a:bodyPr/>
          <a:lstStyle/>
          <a:p>
            <a:pPr marL="342900" indent="-342900">
              <a:lnSpc>
                <a:spcPct val="80000"/>
              </a:lnSpc>
              <a:spcBef>
                <a:spcPct val="20000"/>
              </a:spcBef>
            </a:pPr>
            <a:endParaRPr lang="tr-TR" sz="2000">
              <a:latin typeface="Franklin Gothic Medium" pitchFamily="34" charset="0"/>
            </a:endParaRPr>
          </a:p>
        </p:txBody>
      </p:sp>
      <p:sp>
        <p:nvSpPr>
          <p:cNvPr id="2" name="2 İçerik Yer Tutucusu"/>
          <p:cNvSpPr>
            <a:spLocks/>
          </p:cNvSpPr>
          <p:nvPr/>
        </p:nvSpPr>
        <p:spPr bwMode="auto">
          <a:xfrm>
            <a:off x="0" y="1600200"/>
            <a:ext cx="9144000" cy="5257800"/>
          </a:xfrm>
          <a:prstGeom prst="rect">
            <a:avLst/>
          </a:prstGeom>
          <a:noFill/>
          <a:ln w="9525">
            <a:noFill/>
            <a:miter lim="800000"/>
            <a:headEnd/>
            <a:tailEnd/>
          </a:ln>
          <a:effectLst/>
        </p:spPr>
        <p:txBody>
          <a:bodyPr/>
          <a:lstStyle/>
          <a:p>
            <a:pPr marL="342900" indent="-342900">
              <a:lnSpc>
                <a:spcPct val="80000"/>
              </a:lnSpc>
              <a:spcBef>
                <a:spcPct val="20000"/>
              </a:spcBef>
              <a:buFontTx/>
              <a:buChar char="•"/>
            </a:pPr>
            <a:r>
              <a:rPr lang="tr-TR" sz="4400" b="1">
                <a:latin typeface="Franklin Gothic Medium" pitchFamily="34" charset="0"/>
              </a:rPr>
              <a:t>Hazırlayan : </a:t>
            </a:r>
            <a:r>
              <a:rPr lang="tr-TR" sz="4400">
                <a:solidFill>
                  <a:schemeClr val="accent2"/>
                </a:solidFill>
                <a:latin typeface="Franklin Gothic Medium" pitchFamily="34" charset="0"/>
              </a:rPr>
              <a:t>Mustafacan Aslan</a:t>
            </a:r>
          </a:p>
          <a:p>
            <a:pPr marL="342900" indent="-342900">
              <a:lnSpc>
                <a:spcPct val="80000"/>
              </a:lnSpc>
              <a:spcBef>
                <a:spcPct val="20000"/>
              </a:spcBef>
              <a:buFontTx/>
              <a:buChar char="•"/>
            </a:pPr>
            <a:r>
              <a:rPr lang="tr-TR" sz="4400" b="1">
                <a:latin typeface="Franklin Gothic Medium" pitchFamily="34" charset="0"/>
              </a:rPr>
              <a:t>Şube : </a:t>
            </a:r>
            <a:r>
              <a:rPr lang="tr-TR" sz="4400">
                <a:solidFill>
                  <a:schemeClr val="accent2"/>
                </a:solidFill>
                <a:latin typeface="Franklin Gothic Medium" pitchFamily="34" charset="0"/>
              </a:rPr>
              <a:t>8/H</a:t>
            </a:r>
            <a:endParaRPr lang="tr-TR" sz="4400" b="1">
              <a:latin typeface="Franklin Gothic Medium" pitchFamily="34" charset="0"/>
            </a:endParaRPr>
          </a:p>
          <a:p>
            <a:pPr marL="342900" indent="-342900">
              <a:lnSpc>
                <a:spcPct val="80000"/>
              </a:lnSpc>
              <a:spcBef>
                <a:spcPct val="20000"/>
              </a:spcBef>
              <a:buFontTx/>
              <a:buChar char="•"/>
            </a:pPr>
            <a:r>
              <a:rPr lang="tr-TR" sz="4400" b="1">
                <a:latin typeface="Franklin Gothic Medium" pitchFamily="34" charset="0"/>
              </a:rPr>
              <a:t>Konu : </a:t>
            </a:r>
            <a:r>
              <a:rPr lang="tr-TR" sz="4400">
                <a:solidFill>
                  <a:schemeClr val="accent2"/>
                </a:solidFill>
                <a:latin typeface="Franklin Gothic Medium" pitchFamily="34" charset="0"/>
              </a:rPr>
              <a:t>Atatürk ve Eğitim</a:t>
            </a:r>
          </a:p>
          <a:p>
            <a:pPr marL="342900" indent="-342900">
              <a:lnSpc>
                <a:spcPct val="80000"/>
              </a:lnSpc>
              <a:spcBef>
                <a:spcPct val="20000"/>
              </a:spcBef>
              <a:buFontTx/>
              <a:buChar char="•"/>
            </a:pPr>
            <a:r>
              <a:rPr lang="tr-TR" sz="4400" b="1">
                <a:latin typeface="Franklin Gothic Medium" pitchFamily="34" charset="0"/>
              </a:rPr>
              <a:t>Kaynak : </a:t>
            </a:r>
            <a:r>
              <a:rPr lang="tr-TR" sz="4400">
                <a:solidFill>
                  <a:schemeClr val="accent2"/>
                </a:solidFill>
                <a:latin typeface="Franklin Gothic Medium" pitchFamily="34" charset="0"/>
              </a:rPr>
              <a:t>Sözcü Gazetesi (Web)</a:t>
            </a:r>
            <a:endParaRPr lang="tr-TR" sz="4400" b="1">
              <a:latin typeface="Franklin Gothic Medium" pitchFamily="34" charset="0"/>
            </a:endParaRPr>
          </a:p>
          <a:p>
            <a:pPr marL="342900" indent="-342900">
              <a:lnSpc>
                <a:spcPct val="80000"/>
              </a:lnSpc>
              <a:spcBef>
                <a:spcPct val="20000"/>
              </a:spcBef>
              <a:buFontTx/>
              <a:buChar char="•"/>
            </a:pPr>
            <a:r>
              <a:rPr lang="tr-TR" sz="4400" b="1">
                <a:latin typeface="Franklin Gothic Medium" pitchFamily="34" charset="0"/>
              </a:rPr>
              <a:t>Resimler : </a:t>
            </a:r>
            <a:r>
              <a:rPr lang="tr-TR" sz="4400">
                <a:solidFill>
                  <a:schemeClr val="accent2"/>
                </a:solidFill>
                <a:latin typeface="Franklin Gothic Medium" pitchFamily="34" charset="0"/>
              </a:rPr>
              <a:t>Sözcü Gazetesi (Web)</a:t>
            </a:r>
            <a:endParaRPr lang="tr-TR" sz="4400" b="1">
              <a:latin typeface="Franklin Gothic Medium" pitchFamily="34" charset="0"/>
            </a:endParaRPr>
          </a:p>
          <a:p>
            <a:pPr marL="342900" indent="-342900">
              <a:lnSpc>
                <a:spcPct val="80000"/>
              </a:lnSpc>
              <a:spcBef>
                <a:spcPct val="20000"/>
              </a:spcBef>
              <a:buFontTx/>
              <a:buChar char="•"/>
            </a:pPr>
            <a:r>
              <a:rPr lang="tr-TR" sz="4400" b="1">
                <a:latin typeface="Franklin Gothic Medium" pitchFamily="34" charset="0"/>
              </a:rPr>
              <a:t>Videolar : </a:t>
            </a:r>
            <a:r>
              <a:rPr lang="tr-TR" sz="4400">
                <a:solidFill>
                  <a:schemeClr val="accent2"/>
                </a:solidFill>
                <a:latin typeface="Franklin Gothic Medium" pitchFamily="34" charset="0"/>
              </a:rPr>
              <a:t>Sözcü Gazetesi (Web)</a:t>
            </a:r>
          </a:p>
          <a:p>
            <a:pPr marL="342900" indent="-342900">
              <a:lnSpc>
                <a:spcPct val="80000"/>
              </a:lnSpc>
              <a:spcBef>
                <a:spcPct val="20000"/>
              </a:spcBef>
              <a:buFontTx/>
              <a:buChar char="•"/>
            </a:pPr>
            <a:r>
              <a:rPr lang="tr-TR" sz="4400" u="sng">
                <a:solidFill>
                  <a:srgbClr val="FF0000"/>
                </a:solidFill>
                <a:latin typeface="Franklin Gothic Medium" pitchFamily="34" charset="0"/>
              </a:rPr>
              <a:t>İzlediğiniz İçin Teşekkürler </a:t>
            </a:r>
            <a:r>
              <a:rPr lang="tr-TR" sz="4400" u="sng">
                <a:solidFill>
                  <a:srgbClr val="FF0000"/>
                </a:solidFill>
                <a:latin typeface="Franklin Gothic Medium" pitchFamily="34" charset="0"/>
                <a:sym typeface="Wingdings" pitchFamily="2" charset="2"/>
              </a:rPr>
              <a:t></a:t>
            </a:r>
            <a:endParaRPr lang="tr-TR" sz="4400" u="sng">
              <a:solidFill>
                <a:srgbClr val="FF0000"/>
              </a:solidFill>
              <a:latin typeface="Franklin Gothic Medium" pitchFamily="34" charset="0"/>
            </a:endParaRPr>
          </a:p>
          <a:p>
            <a:pPr marL="342900" indent="-342900">
              <a:lnSpc>
                <a:spcPct val="80000"/>
              </a:lnSpc>
              <a:spcBef>
                <a:spcPct val="20000"/>
              </a:spcBef>
              <a:buFontTx/>
              <a:buChar char="•"/>
            </a:pPr>
            <a:endParaRPr lang="tr-TR" sz="4400" b="1">
              <a:latin typeface="Franklin Gothic Medium" pitchFamily="34" charset="0"/>
            </a:endParaRPr>
          </a:p>
        </p:txBody>
      </p:sp>
    </p:spTree>
  </p:cSld>
  <p:clrMapOvr>
    <a:masterClrMapping/>
  </p:clrMapOvr>
  <p:transition spd="slow">
    <p:wedge/>
    <p:sndAc>
      <p:stSnd>
        <p:snd r:embed="rId2" name="cashreg.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tr-TR" sz="9600" b="1" u="sng">
                <a:solidFill>
                  <a:srgbClr val="FF0000"/>
                </a:solidFill>
              </a:rPr>
              <a:t>Son </a:t>
            </a:r>
            <a:r>
              <a:rPr lang="tr-TR" sz="9600" b="1" u="sng">
                <a:solidFill>
                  <a:srgbClr val="FF0000"/>
                </a:solidFill>
                <a:sym typeface="Wingdings" pitchFamily="2" charset="2"/>
              </a:rPr>
              <a:t></a:t>
            </a:r>
            <a:endParaRPr lang="tr-TR" sz="9600" b="1" u="sng">
              <a:solidFill>
                <a:srgbClr val="FF0000"/>
              </a:solidFill>
            </a:endParaRPr>
          </a:p>
        </p:txBody>
      </p:sp>
      <p:sp>
        <p:nvSpPr>
          <p:cNvPr id="38915" name="Rectangle 3"/>
          <p:cNvSpPr>
            <a:spLocks noGrp="1" noChangeArrowheads="1"/>
          </p:cNvSpPr>
          <p:nvPr>
            <p:ph type="body" idx="1"/>
          </p:nvPr>
        </p:nvSpPr>
        <p:spPr/>
        <p:txBody>
          <a:bodyPr/>
          <a:lstStyle/>
          <a:p>
            <a:r>
              <a:rPr lang="tr-TR" b="1">
                <a:solidFill>
                  <a:schemeClr val="accent2"/>
                </a:solidFill>
              </a:rPr>
              <a:t>Hazırlayan : </a:t>
            </a:r>
            <a:r>
              <a:rPr lang="tr-TR" b="1"/>
              <a:t>Mustafacan Aslan</a:t>
            </a:r>
            <a:endParaRPr lang="tr-TR" b="1">
              <a:solidFill>
                <a:schemeClr val="accent2"/>
              </a:solidFill>
            </a:endParaRPr>
          </a:p>
          <a:p>
            <a:r>
              <a:rPr lang="tr-TR" b="1">
                <a:solidFill>
                  <a:schemeClr val="accent2"/>
                </a:solidFill>
              </a:rPr>
              <a:t>Kümedeki Kişiler : </a:t>
            </a:r>
            <a:r>
              <a:rPr lang="tr-TR" b="1"/>
              <a:t>Nazlıcan Matras,Rüya İpek,Ezgi Beyazgül,Sinem Davutoğlu,Kerem Baş</a:t>
            </a:r>
            <a:endParaRPr lang="tr-TR" b="1">
              <a:solidFill>
                <a:schemeClr val="accent2"/>
              </a:solidFill>
            </a:endParaRPr>
          </a:p>
          <a:p>
            <a:r>
              <a:rPr lang="tr-TR" b="1">
                <a:solidFill>
                  <a:schemeClr val="accent2"/>
                </a:solidFill>
              </a:rPr>
              <a:t>Kaynaklar : </a:t>
            </a:r>
            <a:r>
              <a:rPr lang="tr-TR" b="1">
                <a:solidFill>
                  <a:schemeClr val="accent2"/>
                </a:solidFill>
                <a:hlinkClick r:id="rId3"/>
              </a:rPr>
              <a:t>www.wikipedia.com</a:t>
            </a:r>
            <a:r>
              <a:rPr lang="tr-TR" b="1">
                <a:solidFill>
                  <a:schemeClr val="accent2"/>
                </a:solidFill>
              </a:rPr>
              <a:t> </a:t>
            </a:r>
            <a:r>
              <a:rPr lang="tr-TR" b="1"/>
              <a:t>ve Fen Bilimleri Kitabı</a:t>
            </a:r>
          </a:p>
          <a:p>
            <a:r>
              <a:rPr lang="tr-TR" b="1">
                <a:solidFill>
                  <a:schemeClr val="accent2"/>
                </a:solidFill>
              </a:rPr>
              <a:t>Konu : </a:t>
            </a:r>
            <a:r>
              <a:rPr lang="tr-TR" b="1"/>
              <a:t>Güneş Sistemi ve Ötesi</a:t>
            </a:r>
            <a:endParaRPr lang="tr-TR" b="1">
              <a:solidFill>
                <a:schemeClr val="accent2"/>
              </a:solidFill>
            </a:endParaRPr>
          </a:p>
        </p:txBody>
      </p:sp>
      <p:sp>
        <p:nvSpPr>
          <p:cNvPr id="38916" name="Rectangle 4"/>
          <p:cNvSpPr>
            <a:spLocks noChangeArrowheads="1"/>
          </p:cNvSpPr>
          <p:nvPr/>
        </p:nvSpPr>
        <p:spPr bwMode="auto">
          <a:xfrm>
            <a:off x="304800" y="1752600"/>
            <a:ext cx="8305800" cy="4724400"/>
          </a:xfrm>
          <a:prstGeom prst="rect">
            <a:avLst/>
          </a:prstGeom>
          <a:solidFill>
            <a:schemeClr val="tx1"/>
          </a:solidFill>
          <a:ln w="533400">
            <a:solidFill>
              <a:schemeClr val="bg1"/>
            </a:solidFill>
            <a:miter lim="800000"/>
            <a:headEnd/>
            <a:tailEnd/>
          </a:ln>
          <a:effectLst/>
        </p:spPr>
        <p:txBody>
          <a:bodyPr wrap="none" anchor="ctr"/>
          <a:lstStyle/>
          <a:p>
            <a:pPr algn="ctr"/>
            <a:r>
              <a:rPr lang="tr-TR" sz="4800" b="1">
                <a:solidFill>
                  <a:schemeClr val="bg1"/>
                </a:solidFill>
              </a:rPr>
              <a:t>İzlediğiniz İçin Teşekkürler</a:t>
            </a:r>
          </a:p>
          <a:p>
            <a:pPr algn="ctr"/>
            <a:r>
              <a:rPr lang="tr-TR" sz="4800" b="1">
                <a:solidFill>
                  <a:schemeClr val="bg1"/>
                </a:solidFill>
                <a:sym typeface="Wingdings" pitchFamily="2" charset="2"/>
              </a:rPr>
              <a:t>          </a:t>
            </a:r>
            <a:endParaRPr lang="tr-TR" sz="4800" b="1">
              <a:solidFill>
                <a:schemeClr val="bg1"/>
              </a:solidFill>
            </a:endParaRPr>
          </a:p>
        </p:txBody>
      </p:sp>
      <p:pic>
        <p:nvPicPr>
          <p:cNvPr id="38917" name="Picture 5" descr="İlgili resim"/>
          <p:cNvPicPr>
            <a:picLocks noChangeAspect="1" noChangeArrowheads="1" noCrop="1"/>
          </p:cNvPicPr>
          <p:nvPr/>
        </p:nvPicPr>
        <p:blipFill>
          <a:blip r:embed="rId4" cstate="print"/>
          <a:srcRect/>
          <a:stretch>
            <a:fillRect/>
          </a:stretch>
        </p:blipFill>
        <p:spPr bwMode="auto">
          <a:xfrm>
            <a:off x="0" y="0"/>
            <a:ext cx="4572000" cy="3429000"/>
          </a:xfrm>
          <a:prstGeom prst="rect">
            <a:avLst/>
          </a:prstGeom>
          <a:noFill/>
        </p:spPr>
      </p:pic>
      <p:pic>
        <p:nvPicPr>
          <p:cNvPr id="38918" name="Picture 6" descr="gif ile ilgili görsel sonucu"/>
          <p:cNvPicPr>
            <a:picLocks noChangeAspect="1" noChangeArrowheads="1" noCrop="1"/>
          </p:cNvPicPr>
          <p:nvPr/>
        </p:nvPicPr>
        <p:blipFill>
          <a:blip r:embed="rId5" cstate="print"/>
          <a:srcRect/>
          <a:stretch>
            <a:fillRect/>
          </a:stretch>
        </p:blipFill>
        <p:spPr bwMode="auto">
          <a:xfrm>
            <a:off x="4572000" y="0"/>
            <a:ext cx="4572000" cy="3429000"/>
          </a:xfrm>
          <a:prstGeom prst="rect">
            <a:avLst/>
          </a:prstGeom>
          <a:noFill/>
        </p:spPr>
      </p:pic>
      <p:pic>
        <p:nvPicPr>
          <p:cNvPr id="38919" name="Picture 7" descr="gif ile ilgili görsel sonucu"/>
          <p:cNvPicPr>
            <a:picLocks noChangeAspect="1" noChangeArrowheads="1" noCrop="1"/>
          </p:cNvPicPr>
          <p:nvPr/>
        </p:nvPicPr>
        <p:blipFill>
          <a:blip r:embed="rId6" cstate="print"/>
          <a:srcRect/>
          <a:stretch>
            <a:fillRect/>
          </a:stretch>
        </p:blipFill>
        <p:spPr bwMode="auto">
          <a:xfrm>
            <a:off x="0" y="3352800"/>
            <a:ext cx="4572000" cy="3505200"/>
          </a:xfrm>
          <a:prstGeom prst="rect">
            <a:avLst/>
          </a:prstGeom>
          <a:noFill/>
        </p:spPr>
      </p:pic>
      <p:pic>
        <p:nvPicPr>
          <p:cNvPr id="38920" name="Picture 8" descr="İlgili resim"/>
          <p:cNvPicPr>
            <a:picLocks noChangeAspect="1" noChangeArrowheads="1" noCrop="1"/>
          </p:cNvPicPr>
          <p:nvPr/>
        </p:nvPicPr>
        <p:blipFill>
          <a:blip r:embed="rId7" cstate="print"/>
          <a:srcRect/>
          <a:stretch>
            <a:fillRect/>
          </a:stretch>
        </p:blipFill>
        <p:spPr bwMode="auto">
          <a:xfrm>
            <a:off x="4572000" y="3352800"/>
            <a:ext cx="4572000" cy="3505200"/>
          </a:xfrm>
          <a:prstGeom prst="rect">
            <a:avLst/>
          </a:prstGeom>
          <a:noFill/>
        </p:spPr>
      </p:pic>
    </p:spTree>
  </p:cSld>
  <p:clrMapOvr>
    <a:masterClrMapping/>
  </p:clrMapOvr>
  <p:transition spd="slow">
    <p:wedge/>
    <p:sndAc>
      <p:stSnd>
        <p:snd r:embed="rId2" name="cashreg.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strips(downLeft)">
                                      <p:cBhvr>
                                        <p:cTn id="7" dur="500"/>
                                        <p:tgtEl>
                                          <p:spTgt spid="38915">
                                            <p:txEl>
                                              <p:pRg st="0" end="0"/>
                                            </p:txEl>
                                          </p:spTgt>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38915">
                                            <p:txEl>
                                              <p:pRg st="1" end="1"/>
                                            </p:txEl>
                                          </p:spTgt>
                                        </p:tgtEl>
                                        <p:attrNameLst>
                                          <p:attrName>style.visibility</p:attrName>
                                        </p:attrNameLst>
                                      </p:cBhvr>
                                      <p:to>
                                        <p:strVal val="visible"/>
                                      </p:to>
                                    </p:set>
                                    <p:animEffect transition="in" filter="strips(downLeft)">
                                      <p:cBhvr>
                                        <p:cTn id="11" dur="500"/>
                                        <p:tgtEl>
                                          <p:spTgt spid="38915">
                                            <p:txEl>
                                              <p:pRg st="1" end="1"/>
                                            </p:txEl>
                                          </p:spTgt>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8915">
                                            <p:txEl>
                                              <p:pRg st="2" end="2"/>
                                            </p:txEl>
                                          </p:spTgt>
                                        </p:tgtEl>
                                        <p:attrNameLst>
                                          <p:attrName>style.visibility</p:attrName>
                                        </p:attrNameLst>
                                      </p:cBhvr>
                                      <p:to>
                                        <p:strVal val="visible"/>
                                      </p:to>
                                    </p:set>
                                    <p:animEffect transition="in" filter="strips(downLeft)">
                                      <p:cBhvr>
                                        <p:cTn id="15" dur="500"/>
                                        <p:tgtEl>
                                          <p:spTgt spid="38915">
                                            <p:txEl>
                                              <p:pRg st="2" end="2"/>
                                            </p:txEl>
                                          </p:spTgt>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38915">
                                            <p:txEl>
                                              <p:pRg st="3" end="3"/>
                                            </p:txEl>
                                          </p:spTgt>
                                        </p:tgtEl>
                                        <p:attrNameLst>
                                          <p:attrName>style.visibility</p:attrName>
                                        </p:attrNameLst>
                                      </p:cBhvr>
                                      <p:to>
                                        <p:strVal val="visible"/>
                                      </p:to>
                                    </p:set>
                                    <p:animEffect transition="in" filter="strips(downLeft)">
                                      <p:cBhvr>
                                        <p:cTn id="19" dur="500"/>
                                        <p:tgtEl>
                                          <p:spTgt spid="38915">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8914"/>
                                        </p:tgtEl>
                                        <p:attrNameLst>
                                          <p:attrName>style.visibility</p:attrName>
                                        </p:attrNameLst>
                                      </p:cBhvr>
                                      <p:to>
                                        <p:strVal val="visible"/>
                                      </p:to>
                                    </p:set>
                                    <p:animEffect transition="in" filter="fade">
                                      <p:cBhvr>
                                        <p:cTn id="24" dur="2000"/>
                                        <p:tgtEl>
                                          <p:spTgt spid="38914"/>
                                        </p:tgtEl>
                                      </p:cBhvr>
                                    </p:animEffect>
                                  </p:childTnLst>
                                </p:cTn>
                              </p:par>
                              <p:par>
                                <p:cTn id="25" presetID="43" presetClass="entr" presetSubtype="0" fill="hold" grpId="0" nodeType="withEffect">
                                  <p:stCondLst>
                                    <p:cond delay="0"/>
                                  </p:stCondLst>
                                  <p:childTnLst>
                                    <p:set>
                                      <p:cBhvr>
                                        <p:cTn id="26" dur="1" fill="hold">
                                          <p:stCondLst>
                                            <p:cond delay="0"/>
                                          </p:stCondLst>
                                        </p:cTn>
                                        <p:tgtEl>
                                          <p:spTgt spid="38916"/>
                                        </p:tgtEl>
                                        <p:attrNameLst>
                                          <p:attrName>style.visibility</p:attrName>
                                        </p:attrNameLst>
                                      </p:cBhvr>
                                      <p:to>
                                        <p:strVal val="visible"/>
                                      </p:to>
                                    </p:set>
                                    <p:animEffect transition="in" filter="fade">
                                      <p:cBhvr>
                                        <p:cTn id="27" dur="100"/>
                                        <p:tgtEl>
                                          <p:spTgt spid="38916"/>
                                        </p:tgtEl>
                                      </p:cBhvr>
                                    </p:animEffect>
                                    <p:anim calcmode="lin" valueType="num">
                                      <p:cBhvr>
                                        <p:cTn id="28" dur="400" fill="hold"/>
                                        <p:tgtEl>
                                          <p:spTgt spid="38916"/>
                                        </p:tgtEl>
                                        <p:attrNameLst>
                                          <p:attrName>ppt_x</p:attrName>
                                        </p:attrNameLst>
                                      </p:cBhvr>
                                      <p:tavLst>
                                        <p:tav tm="0">
                                          <p:val>
                                            <p:strVal val="#ppt_x"/>
                                          </p:val>
                                        </p:tav>
                                        <p:tav tm="100000">
                                          <p:val>
                                            <p:strVal val="#ppt_x"/>
                                          </p:val>
                                        </p:tav>
                                      </p:tavLst>
                                    </p:anim>
                                    <p:anim calcmode="lin" valueType="num">
                                      <p:cBhvr>
                                        <p:cTn id="29" dur="400" fill="hold"/>
                                        <p:tgtEl>
                                          <p:spTgt spid="38916"/>
                                        </p:tgtEl>
                                        <p:attrNameLst>
                                          <p:attrName>ppt_y</p:attrName>
                                        </p:attrNameLst>
                                      </p:cBhvr>
                                      <p:tavLst>
                                        <p:tav tm="0">
                                          <p:val>
                                            <p:strVal val="#ppt_y+0.31"/>
                                          </p:val>
                                        </p:tav>
                                        <p:tav tm="100000">
                                          <p:val>
                                            <p:strVal val="#ppt_y+0.31"/>
                                          </p:val>
                                        </p:tav>
                                      </p:tavLst>
                                    </p:anim>
                                    <p:anim calcmode="lin" valueType="num">
                                      <p:cBhvr>
                                        <p:cTn id="30" dur="600" decel="50000" fill="hold">
                                          <p:stCondLst>
                                            <p:cond delay="400"/>
                                          </p:stCondLst>
                                        </p:cTn>
                                        <p:tgtEl>
                                          <p:spTgt spid="3891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1" dur="600" decel="50000" fill="hold">
                                          <p:stCondLst>
                                            <p:cond delay="400"/>
                                          </p:stCondLst>
                                        </p:cTn>
                                        <p:tgtEl>
                                          <p:spTgt spid="3891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5" presetClass="exit" presetSubtype="0" fill="hold" grpId="1" nodeType="clickEffect">
                                  <p:stCondLst>
                                    <p:cond delay="0"/>
                                  </p:stCondLst>
                                  <p:childTnLst>
                                    <p:animEffect transition="out" filter="fade">
                                      <p:cBhvr>
                                        <p:cTn id="35" dur="2000"/>
                                        <p:tgtEl>
                                          <p:spTgt spid="38914"/>
                                        </p:tgtEl>
                                      </p:cBhvr>
                                    </p:animEffect>
                                    <p:anim calcmode="lin" valueType="num">
                                      <p:cBhvr>
                                        <p:cTn id="36" dur="2000"/>
                                        <p:tgtEl>
                                          <p:spTgt spid="38914"/>
                                        </p:tgtEl>
                                        <p:attrNameLst>
                                          <p:attrName>style.rotation</p:attrName>
                                        </p:attrNameLst>
                                      </p:cBhvr>
                                      <p:tavLst>
                                        <p:tav tm="0">
                                          <p:val>
                                            <p:fltVal val="0"/>
                                          </p:val>
                                        </p:tav>
                                        <p:tav tm="100000">
                                          <p:val>
                                            <p:fltVal val="720"/>
                                          </p:val>
                                        </p:tav>
                                      </p:tavLst>
                                    </p:anim>
                                    <p:anim calcmode="lin" valueType="num">
                                      <p:cBhvr>
                                        <p:cTn id="37" dur="2000"/>
                                        <p:tgtEl>
                                          <p:spTgt spid="38914"/>
                                        </p:tgtEl>
                                        <p:attrNameLst>
                                          <p:attrName>ppt_h</p:attrName>
                                        </p:attrNameLst>
                                      </p:cBhvr>
                                      <p:tavLst>
                                        <p:tav tm="0">
                                          <p:val>
                                            <p:strVal val="ppt_h"/>
                                          </p:val>
                                        </p:tav>
                                        <p:tav tm="100000">
                                          <p:val>
                                            <p:fltVal val="0"/>
                                          </p:val>
                                        </p:tav>
                                      </p:tavLst>
                                    </p:anim>
                                    <p:anim calcmode="lin" valueType="num">
                                      <p:cBhvr>
                                        <p:cTn id="38" dur="2000"/>
                                        <p:tgtEl>
                                          <p:spTgt spid="38914"/>
                                        </p:tgtEl>
                                        <p:attrNameLst>
                                          <p:attrName>ppt_w</p:attrName>
                                        </p:attrNameLst>
                                      </p:cBhvr>
                                      <p:tavLst>
                                        <p:tav tm="0">
                                          <p:val>
                                            <p:strVal val="ppt_w"/>
                                          </p:val>
                                        </p:tav>
                                        <p:tav tm="100000">
                                          <p:val>
                                            <p:fltVal val="0"/>
                                          </p:val>
                                        </p:tav>
                                      </p:tavLst>
                                    </p:anim>
                                    <p:set>
                                      <p:cBhvr>
                                        <p:cTn id="39" dur="1" fill="hold">
                                          <p:stCondLst>
                                            <p:cond delay="1999"/>
                                          </p:stCondLst>
                                        </p:cTn>
                                        <p:tgtEl>
                                          <p:spTgt spid="38914"/>
                                        </p:tgtEl>
                                        <p:attrNameLst>
                                          <p:attrName>style.visibility</p:attrName>
                                        </p:attrNameLst>
                                      </p:cBhvr>
                                      <p:to>
                                        <p:strVal val="hidden"/>
                                      </p:to>
                                    </p:set>
                                  </p:childTnLst>
                                </p:cTn>
                              </p:par>
                            </p:childTnLst>
                          </p:cTn>
                        </p:par>
                        <p:par>
                          <p:cTn id="40" fill="hold">
                            <p:stCondLst>
                              <p:cond delay="2000"/>
                            </p:stCondLst>
                            <p:childTnLst>
                              <p:par>
                                <p:cTn id="41" presetID="2" presetClass="exit" presetSubtype="4" fill="hold" grpId="1" nodeType="afterEffect">
                                  <p:stCondLst>
                                    <p:cond delay="0"/>
                                  </p:stCondLst>
                                  <p:childTnLst>
                                    <p:anim calcmode="lin" valueType="num">
                                      <p:cBhvr additive="base">
                                        <p:cTn id="42" dur="500"/>
                                        <p:tgtEl>
                                          <p:spTgt spid="38916"/>
                                        </p:tgtEl>
                                        <p:attrNameLst>
                                          <p:attrName>ppt_x</p:attrName>
                                        </p:attrNameLst>
                                      </p:cBhvr>
                                      <p:tavLst>
                                        <p:tav tm="0">
                                          <p:val>
                                            <p:strVal val="ppt_x"/>
                                          </p:val>
                                        </p:tav>
                                        <p:tav tm="100000">
                                          <p:val>
                                            <p:strVal val="ppt_x"/>
                                          </p:val>
                                        </p:tav>
                                      </p:tavLst>
                                    </p:anim>
                                    <p:anim calcmode="lin" valueType="num">
                                      <p:cBhvr additive="base">
                                        <p:cTn id="43" dur="500"/>
                                        <p:tgtEl>
                                          <p:spTgt spid="38916"/>
                                        </p:tgtEl>
                                        <p:attrNameLst>
                                          <p:attrName>ppt_y</p:attrName>
                                        </p:attrNameLst>
                                      </p:cBhvr>
                                      <p:tavLst>
                                        <p:tav tm="0">
                                          <p:val>
                                            <p:strVal val="ppt_y"/>
                                          </p:val>
                                        </p:tav>
                                        <p:tav tm="100000">
                                          <p:val>
                                            <p:strVal val="1+ppt_h/2"/>
                                          </p:val>
                                        </p:tav>
                                      </p:tavLst>
                                    </p:anim>
                                    <p:set>
                                      <p:cBhvr>
                                        <p:cTn id="44" dur="1" fill="hold">
                                          <p:stCondLst>
                                            <p:cond delay="499"/>
                                          </p:stCondLst>
                                        </p:cTn>
                                        <p:tgtEl>
                                          <p:spTgt spid="38916"/>
                                        </p:tgtEl>
                                        <p:attrNameLst>
                                          <p:attrName>style.visibility</p:attrName>
                                        </p:attrNameLst>
                                      </p:cBhvr>
                                      <p:to>
                                        <p:strVal val="hidden"/>
                                      </p:to>
                                    </p:set>
                                  </p:childTnLst>
                                </p:cTn>
                              </p:par>
                            </p:childTnLst>
                          </p:cTn>
                        </p:par>
                        <p:par>
                          <p:cTn id="45" fill="hold">
                            <p:stCondLst>
                              <p:cond delay="2500"/>
                            </p:stCondLst>
                            <p:childTnLst>
                              <p:par>
                                <p:cTn id="46" presetID="3" presetClass="exit" presetSubtype="10" fill="hold" grpId="1" nodeType="afterEffect">
                                  <p:stCondLst>
                                    <p:cond delay="0"/>
                                  </p:stCondLst>
                                  <p:childTnLst>
                                    <p:animEffect transition="out" filter="blinds(horizontal)">
                                      <p:cBhvr>
                                        <p:cTn id="47" dur="500"/>
                                        <p:tgtEl>
                                          <p:spTgt spid="38915">
                                            <p:txEl>
                                              <p:pRg st="0" end="0"/>
                                            </p:txEl>
                                          </p:spTgt>
                                        </p:tgtEl>
                                      </p:cBhvr>
                                    </p:animEffect>
                                    <p:set>
                                      <p:cBhvr>
                                        <p:cTn id="48" dur="1" fill="hold">
                                          <p:stCondLst>
                                            <p:cond delay="499"/>
                                          </p:stCondLst>
                                        </p:cTn>
                                        <p:tgtEl>
                                          <p:spTgt spid="38915">
                                            <p:txEl>
                                              <p:pRg st="0" end="0"/>
                                            </p:txEl>
                                          </p:spTgt>
                                        </p:tgtEl>
                                        <p:attrNameLst>
                                          <p:attrName>style.visibility</p:attrName>
                                        </p:attrNameLst>
                                      </p:cBhvr>
                                      <p:to>
                                        <p:strVal val="hidden"/>
                                      </p:to>
                                    </p:set>
                                  </p:childTnLst>
                                </p:cTn>
                              </p:par>
                            </p:childTnLst>
                          </p:cTn>
                        </p:par>
                        <p:par>
                          <p:cTn id="49" fill="hold">
                            <p:stCondLst>
                              <p:cond delay="3000"/>
                            </p:stCondLst>
                            <p:childTnLst>
                              <p:par>
                                <p:cTn id="50" presetID="3" presetClass="exit" presetSubtype="10" fill="hold" grpId="1" nodeType="afterEffect">
                                  <p:stCondLst>
                                    <p:cond delay="0"/>
                                  </p:stCondLst>
                                  <p:childTnLst>
                                    <p:animEffect transition="out" filter="blinds(horizontal)">
                                      <p:cBhvr>
                                        <p:cTn id="51" dur="500"/>
                                        <p:tgtEl>
                                          <p:spTgt spid="38915">
                                            <p:txEl>
                                              <p:pRg st="1" end="1"/>
                                            </p:txEl>
                                          </p:spTgt>
                                        </p:tgtEl>
                                      </p:cBhvr>
                                    </p:animEffect>
                                    <p:set>
                                      <p:cBhvr>
                                        <p:cTn id="52" dur="1" fill="hold">
                                          <p:stCondLst>
                                            <p:cond delay="499"/>
                                          </p:stCondLst>
                                        </p:cTn>
                                        <p:tgtEl>
                                          <p:spTgt spid="38915">
                                            <p:txEl>
                                              <p:pRg st="1" end="1"/>
                                            </p:txEl>
                                          </p:spTgt>
                                        </p:tgtEl>
                                        <p:attrNameLst>
                                          <p:attrName>style.visibility</p:attrName>
                                        </p:attrNameLst>
                                      </p:cBhvr>
                                      <p:to>
                                        <p:strVal val="hidden"/>
                                      </p:to>
                                    </p:set>
                                  </p:childTnLst>
                                </p:cTn>
                              </p:par>
                            </p:childTnLst>
                          </p:cTn>
                        </p:par>
                        <p:par>
                          <p:cTn id="53" fill="hold">
                            <p:stCondLst>
                              <p:cond delay="3500"/>
                            </p:stCondLst>
                            <p:childTnLst>
                              <p:par>
                                <p:cTn id="54" presetID="3" presetClass="exit" presetSubtype="10" fill="hold" grpId="1" nodeType="afterEffect">
                                  <p:stCondLst>
                                    <p:cond delay="0"/>
                                  </p:stCondLst>
                                  <p:childTnLst>
                                    <p:animEffect transition="out" filter="blinds(horizontal)">
                                      <p:cBhvr>
                                        <p:cTn id="55" dur="500"/>
                                        <p:tgtEl>
                                          <p:spTgt spid="38915">
                                            <p:txEl>
                                              <p:pRg st="2" end="2"/>
                                            </p:txEl>
                                          </p:spTgt>
                                        </p:tgtEl>
                                      </p:cBhvr>
                                    </p:animEffect>
                                    <p:set>
                                      <p:cBhvr>
                                        <p:cTn id="56" dur="1" fill="hold">
                                          <p:stCondLst>
                                            <p:cond delay="499"/>
                                          </p:stCondLst>
                                        </p:cTn>
                                        <p:tgtEl>
                                          <p:spTgt spid="38915">
                                            <p:txEl>
                                              <p:pRg st="2" end="2"/>
                                            </p:txEl>
                                          </p:spTgt>
                                        </p:tgtEl>
                                        <p:attrNameLst>
                                          <p:attrName>style.visibility</p:attrName>
                                        </p:attrNameLst>
                                      </p:cBhvr>
                                      <p:to>
                                        <p:strVal val="hidden"/>
                                      </p:to>
                                    </p:set>
                                  </p:childTnLst>
                                </p:cTn>
                              </p:par>
                            </p:childTnLst>
                          </p:cTn>
                        </p:par>
                        <p:par>
                          <p:cTn id="57" fill="hold">
                            <p:stCondLst>
                              <p:cond delay="4000"/>
                            </p:stCondLst>
                            <p:childTnLst>
                              <p:par>
                                <p:cTn id="58" presetID="3" presetClass="exit" presetSubtype="10" fill="hold" grpId="1" nodeType="afterEffect">
                                  <p:stCondLst>
                                    <p:cond delay="0"/>
                                  </p:stCondLst>
                                  <p:childTnLst>
                                    <p:animEffect transition="out" filter="blinds(horizontal)">
                                      <p:cBhvr>
                                        <p:cTn id="59" dur="500"/>
                                        <p:tgtEl>
                                          <p:spTgt spid="38915">
                                            <p:txEl>
                                              <p:pRg st="3" end="3"/>
                                            </p:txEl>
                                          </p:spTgt>
                                        </p:tgtEl>
                                      </p:cBhvr>
                                    </p:animEffect>
                                    <p:set>
                                      <p:cBhvr>
                                        <p:cTn id="60" dur="1" fill="hold">
                                          <p:stCondLst>
                                            <p:cond delay="499"/>
                                          </p:stCondLst>
                                        </p:cTn>
                                        <p:tgtEl>
                                          <p:spTgt spid="38915">
                                            <p:txEl>
                                              <p:pRg st="3" end="3"/>
                                            </p:txEl>
                                          </p:spTgt>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8917"/>
                                        </p:tgtEl>
                                        <p:attrNameLst>
                                          <p:attrName>style.visibility</p:attrName>
                                        </p:attrNameLst>
                                      </p:cBhvr>
                                      <p:to>
                                        <p:strVal val="visible"/>
                                      </p:to>
                                    </p:set>
                                    <p:animEffect transition="in" filter="fade">
                                      <p:cBhvr>
                                        <p:cTn id="65" dur="2000"/>
                                        <p:tgtEl>
                                          <p:spTgt spid="38917"/>
                                        </p:tgtEl>
                                      </p:cBhvr>
                                    </p:animEffect>
                                  </p:childTnLst>
                                </p:cTn>
                              </p:par>
                              <p:par>
                                <p:cTn id="66" presetID="10" presetClass="entr" presetSubtype="0" fill="hold" nodeType="withEffect">
                                  <p:stCondLst>
                                    <p:cond delay="0"/>
                                  </p:stCondLst>
                                  <p:childTnLst>
                                    <p:set>
                                      <p:cBhvr>
                                        <p:cTn id="67" dur="1" fill="hold">
                                          <p:stCondLst>
                                            <p:cond delay="0"/>
                                          </p:stCondLst>
                                        </p:cTn>
                                        <p:tgtEl>
                                          <p:spTgt spid="38918"/>
                                        </p:tgtEl>
                                        <p:attrNameLst>
                                          <p:attrName>style.visibility</p:attrName>
                                        </p:attrNameLst>
                                      </p:cBhvr>
                                      <p:to>
                                        <p:strVal val="visible"/>
                                      </p:to>
                                    </p:set>
                                    <p:animEffect transition="in" filter="fade">
                                      <p:cBhvr>
                                        <p:cTn id="68" dur="2000"/>
                                        <p:tgtEl>
                                          <p:spTgt spid="38918"/>
                                        </p:tgtEl>
                                      </p:cBhvr>
                                    </p:animEffect>
                                  </p:childTnLst>
                                </p:cTn>
                              </p:par>
                              <p:par>
                                <p:cTn id="69" presetID="10" presetClass="entr" presetSubtype="0" fill="hold" nodeType="withEffect">
                                  <p:stCondLst>
                                    <p:cond delay="0"/>
                                  </p:stCondLst>
                                  <p:childTnLst>
                                    <p:set>
                                      <p:cBhvr>
                                        <p:cTn id="70" dur="1" fill="hold">
                                          <p:stCondLst>
                                            <p:cond delay="0"/>
                                          </p:stCondLst>
                                        </p:cTn>
                                        <p:tgtEl>
                                          <p:spTgt spid="38919"/>
                                        </p:tgtEl>
                                        <p:attrNameLst>
                                          <p:attrName>style.visibility</p:attrName>
                                        </p:attrNameLst>
                                      </p:cBhvr>
                                      <p:to>
                                        <p:strVal val="visible"/>
                                      </p:to>
                                    </p:set>
                                    <p:animEffect transition="in" filter="fade">
                                      <p:cBhvr>
                                        <p:cTn id="71" dur="2000"/>
                                        <p:tgtEl>
                                          <p:spTgt spid="38919"/>
                                        </p:tgtEl>
                                      </p:cBhvr>
                                    </p:animEffect>
                                  </p:childTnLst>
                                </p:cTn>
                              </p:par>
                              <p:par>
                                <p:cTn id="72" presetID="10" presetClass="entr" presetSubtype="0" fill="hold" nodeType="withEffect">
                                  <p:stCondLst>
                                    <p:cond delay="0"/>
                                  </p:stCondLst>
                                  <p:childTnLst>
                                    <p:set>
                                      <p:cBhvr>
                                        <p:cTn id="73" dur="1" fill="hold">
                                          <p:stCondLst>
                                            <p:cond delay="0"/>
                                          </p:stCondLst>
                                        </p:cTn>
                                        <p:tgtEl>
                                          <p:spTgt spid="38920"/>
                                        </p:tgtEl>
                                        <p:attrNameLst>
                                          <p:attrName>style.visibility</p:attrName>
                                        </p:attrNameLst>
                                      </p:cBhvr>
                                      <p:to>
                                        <p:strVal val="visible"/>
                                      </p:to>
                                    </p:set>
                                    <p:animEffect transition="in" filter="fade">
                                      <p:cBhvr>
                                        <p:cTn id="74" dur="20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4" grpId="1"/>
      <p:bldP spid="38915" grpId="0" build="p"/>
      <p:bldP spid="38915" grpId="1" build="p"/>
      <p:bldP spid="38916" grpId="0" animBg="1"/>
      <p:bldP spid="38916"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tr-TR" sz="4000">
                <a:solidFill>
                  <a:srgbClr val="99CC00"/>
                </a:solidFill>
              </a:rPr>
              <a:t>Atatürk’ün Eğitime Verdiği Önem ;</a:t>
            </a:r>
          </a:p>
        </p:txBody>
      </p:sp>
      <p:sp>
        <p:nvSpPr>
          <p:cNvPr id="36867" name="Rectangle 3"/>
          <p:cNvSpPr>
            <a:spLocks noGrp="1" noChangeArrowheads="1"/>
          </p:cNvSpPr>
          <p:nvPr>
            <p:ph type="body" idx="1"/>
          </p:nvPr>
        </p:nvSpPr>
        <p:spPr/>
        <p:txBody>
          <a:bodyPr/>
          <a:lstStyle/>
          <a:p>
            <a:r>
              <a:rPr lang="tr-TR">
                <a:latin typeface="Franklin Gothic Medium" pitchFamily="34" charset="0"/>
              </a:rPr>
              <a:t>Atatürk Eğitimi Çok Seven Ve Önemini En İyi Şekilde Bilen Bir Kişiydi Bu Doğduğu Kent Selanik’te Eğitim Durumu Sayesinde Eğitime Önem Veren Bir BAŞÖĞRETMEN’dir.</a:t>
            </a:r>
          </a:p>
          <a:p>
            <a:r>
              <a:rPr lang="tr-TR">
                <a:latin typeface="Franklin Gothic Medium" pitchFamily="34" charset="0"/>
              </a:rPr>
              <a:t>Latin Alfabesini Bizzat Kendisi Halka Göstermeye Çalışmıştır.Çok Yönlülüğün Göstergesidir.Atatürk Hem İyi Bir Cumhurbaşkanı Ve İyi Bir Öğretmendir.</a:t>
            </a:r>
          </a:p>
        </p:txBody>
      </p:sp>
    </p:spTree>
  </p:cSld>
  <p:clrMapOvr>
    <a:masterClrMapping/>
  </p:clrMapOvr>
  <p:transition spd="slow">
    <p:wedge/>
    <p:sndAc>
      <p:stSnd>
        <p:snd r:embed="rId2" name="cashreg.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endParaRPr lang="tr-TR"/>
          </a:p>
        </p:txBody>
      </p:sp>
      <p:sp>
        <p:nvSpPr>
          <p:cNvPr id="39939" name="Rectangle 3"/>
          <p:cNvSpPr>
            <a:spLocks noGrp="1" noChangeArrowheads="1"/>
          </p:cNvSpPr>
          <p:nvPr>
            <p:ph type="body" idx="1"/>
          </p:nvPr>
        </p:nvSpPr>
        <p:spPr/>
        <p:txBody>
          <a:bodyPr/>
          <a:lstStyle/>
          <a:p>
            <a:endParaRPr lang="tr-TR"/>
          </a:p>
        </p:txBody>
      </p:sp>
      <p:pic>
        <p:nvPicPr>
          <p:cNvPr id="39940" name="Picture 4" descr="1467830836GOT_ep_2_Hodor"/>
          <p:cNvPicPr>
            <a:picLocks noChangeAspect="1" noChangeArrowheads="1" noCrop="1"/>
          </p:cNvPicPr>
          <p:nvPr/>
        </p:nvPicPr>
        <p:blipFill>
          <a:blip r:embed="rId3" cstate="print"/>
          <a:srcRect/>
          <a:stretch>
            <a:fillRect/>
          </a:stretch>
        </p:blipFill>
        <p:spPr bwMode="auto">
          <a:xfrm>
            <a:off x="0" y="0"/>
            <a:ext cx="4572000" cy="3657600"/>
          </a:xfrm>
          <a:prstGeom prst="rect">
            <a:avLst/>
          </a:prstGeom>
          <a:noFill/>
        </p:spPr>
      </p:pic>
      <p:pic>
        <p:nvPicPr>
          <p:cNvPr id="39941" name="Picture 5" descr="giphy"/>
          <p:cNvPicPr>
            <a:picLocks noChangeAspect="1" noChangeArrowheads="1" noCrop="1"/>
          </p:cNvPicPr>
          <p:nvPr/>
        </p:nvPicPr>
        <p:blipFill>
          <a:blip r:embed="rId4" cstate="print"/>
          <a:srcRect/>
          <a:stretch>
            <a:fillRect/>
          </a:stretch>
        </p:blipFill>
        <p:spPr bwMode="auto">
          <a:xfrm>
            <a:off x="4495800" y="0"/>
            <a:ext cx="4648200" cy="3657600"/>
          </a:xfrm>
          <a:prstGeom prst="rect">
            <a:avLst/>
          </a:prstGeom>
          <a:noFill/>
        </p:spPr>
      </p:pic>
      <p:pic>
        <p:nvPicPr>
          <p:cNvPr id="39942" name="Picture 6" descr="the-hound_big_2_"/>
          <p:cNvPicPr>
            <a:picLocks noChangeAspect="1" noChangeArrowheads="1" noCrop="1"/>
          </p:cNvPicPr>
          <p:nvPr/>
        </p:nvPicPr>
        <p:blipFill>
          <a:blip r:embed="rId5" cstate="print"/>
          <a:srcRect/>
          <a:stretch>
            <a:fillRect/>
          </a:stretch>
        </p:blipFill>
        <p:spPr bwMode="auto">
          <a:xfrm>
            <a:off x="0" y="3657600"/>
            <a:ext cx="4495800" cy="3200400"/>
          </a:xfrm>
          <a:prstGeom prst="rect">
            <a:avLst/>
          </a:prstGeom>
          <a:noFill/>
        </p:spPr>
      </p:pic>
      <p:pic>
        <p:nvPicPr>
          <p:cNvPr id="39943" name="Picture 7" descr="giphy"/>
          <p:cNvPicPr>
            <a:picLocks noChangeAspect="1" noChangeArrowheads="1" noCrop="1"/>
          </p:cNvPicPr>
          <p:nvPr/>
        </p:nvPicPr>
        <p:blipFill>
          <a:blip r:embed="rId6" cstate="print"/>
          <a:srcRect/>
          <a:stretch>
            <a:fillRect/>
          </a:stretch>
        </p:blipFill>
        <p:spPr bwMode="auto">
          <a:xfrm>
            <a:off x="4495800" y="3581400"/>
            <a:ext cx="4648200" cy="3276600"/>
          </a:xfrm>
          <a:prstGeom prst="rect">
            <a:avLst/>
          </a:prstGeom>
          <a:noFill/>
        </p:spPr>
      </p:pic>
    </p:spTree>
  </p:cSld>
  <p:clrMapOvr>
    <a:masterClrMapping/>
  </p:clrMapOvr>
  <p:transition spd="slow">
    <p:wedge/>
    <p:sndAc>
      <p:stSnd>
        <p:snd r:embed="rId2" name="cashreg.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descr="gif ile ilgili görsel sonucu"/>
          <p:cNvSpPr>
            <a:spLocks noChangeAspect="1" noChangeArrowheads="1"/>
          </p:cNvSpPr>
          <p:nvPr/>
        </p:nvSpPr>
        <p:spPr bwMode="auto">
          <a:xfrm>
            <a:off x="155575" y="46038"/>
            <a:ext cx="304800" cy="304800"/>
          </a:xfrm>
          <a:prstGeom prst="rect">
            <a:avLst/>
          </a:prstGeom>
          <a:noFill/>
        </p:spPr>
        <p:txBody>
          <a:bodyPr/>
          <a:lstStyle/>
          <a:p>
            <a:endParaRPr lang="tr-TR"/>
          </a:p>
        </p:txBody>
      </p:sp>
      <p:sp>
        <p:nvSpPr>
          <p:cNvPr id="40963" name="AutoShape 3" descr="gif ile ilgili görsel sonucu"/>
          <p:cNvSpPr>
            <a:spLocks noChangeAspect="1" noChangeArrowheads="1"/>
          </p:cNvSpPr>
          <p:nvPr/>
        </p:nvSpPr>
        <p:spPr bwMode="auto">
          <a:xfrm>
            <a:off x="4419600" y="3276600"/>
            <a:ext cx="304800" cy="304800"/>
          </a:xfrm>
          <a:prstGeom prst="rect">
            <a:avLst/>
          </a:prstGeom>
          <a:noFill/>
        </p:spPr>
        <p:txBody>
          <a:bodyPr/>
          <a:lstStyle/>
          <a:p>
            <a:endParaRPr lang="tr-TR"/>
          </a:p>
        </p:txBody>
      </p:sp>
      <p:pic>
        <p:nvPicPr>
          <p:cNvPr id="40964" name="Picture 4" descr="gif ile ilgili görsel sonucu"/>
          <p:cNvPicPr>
            <a:picLocks noChangeAspect="1" noChangeArrowheads="1" noCrop="1"/>
          </p:cNvPicPr>
          <p:nvPr/>
        </p:nvPicPr>
        <p:blipFill>
          <a:blip r:embed="rId4" cstate="print"/>
          <a:srcRect/>
          <a:stretch>
            <a:fillRect/>
          </a:stretch>
        </p:blipFill>
        <p:spPr bwMode="auto">
          <a:xfrm>
            <a:off x="0" y="2819400"/>
            <a:ext cx="2819400" cy="4038600"/>
          </a:xfrm>
          <a:prstGeom prst="rect">
            <a:avLst/>
          </a:prstGeom>
          <a:noFill/>
        </p:spPr>
      </p:pic>
      <p:sp>
        <p:nvSpPr>
          <p:cNvPr id="40965" name="AutoShape 5" descr="gif ile ilgili görsel sonucu"/>
          <p:cNvSpPr>
            <a:spLocks noChangeAspect="1" noChangeArrowheads="1"/>
          </p:cNvSpPr>
          <p:nvPr/>
        </p:nvSpPr>
        <p:spPr bwMode="auto">
          <a:xfrm>
            <a:off x="4419600" y="3276600"/>
            <a:ext cx="304800" cy="304800"/>
          </a:xfrm>
          <a:prstGeom prst="rect">
            <a:avLst/>
          </a:prstGeom>
          <a:noFill/>
        </p:spPr>
        <p:txBody>
          <a:bodyPr/>
          <a:lstStyle/>
          <a:p>
            <a:endParaRPr lang="tr-TR"/>
          </a:p>
        </p:txBody>
      </p:sp>
      <p:sp>
        <p:nvSpPr>
          <p:cNvPr id="40966" name="AutoShape 6" descr="gif ile ilgili görsel sonucu"/>
          <p:cNvSpPr>
            <a:spLocks noChangeAspect="1" noChangeArrowheads="1"/>
          </p:cNvSpPr>
          <p:nvPr/>
        </p:nvSpPr>
        <p:spPr bwMode="auto">
          <a:xfrm>
            <a:off x="4419600" y="3276600"/>
            <a:ext cx="304800" cy="304800"/>
          </a:xfrm>
          <a:prstGeom prst="rect">
            <a:avLst/>
          </a:prstGeom>
          <a:noFill/>
        </p:spPr>
        <p:txBody>
          <a:bodyPr/>
          <a:lstStyle/>
          <a:p>
            <a:endParaRPr lang="tr-TR"/>
          </a:p>
        </p:txBody>
      </p:sp>
      <p:sp>
        <p:nvSpPr>
          <p:cNvPr id="40967" name="AutoShape 7" descr="gif ile ilgili görsel sonucu"/>
          <p:cNvSpPr>
            <a:spLocks noChangeAspect="1" noChangeArrowheads="1"/>
          </p:cNvSpPr>
          <p:nvPr/>
        </p:nvSpPr>
        <p:spPr bwMode="auto">
          <a:xfrm>
            <a:off x="4419600" y="3276600"/>
            <a:ext cx="304800" cy="304800"/>
          </a:xfrm>
          <a:prstGeom prst="rect">
            <a:avLst/>
          </a:prstGeom>
          <a:noFill/>
        </p:spPr>
        <p:txBody>
          <a:bodyPr/>
          <a:lstStyle/>
          <a:p>
            <a:endParaRPr lang="tr-TR"/>
          </a:p>
        </p:txBody>
      </p:sp>
      <p:sp>
        <p:nvSpPr>
          <p:cNvPr id="40968" name="AutoShape 8" descr="gif ile ilgili görsel sonucu"/>
          <p:cNvSpPr>
            <a:spLocks noChangeAspect="1" noChangeArrowheads="1"/>
          </p:cNvSpPr>
          <p:nvPr/>
        </p:nvSpPr>
        <p:spPr bwMode="auto">
          <a:xfrm>
            <a:off x="4419600" y="3276600"/>
            <a:ext cx="304800" cy="304800"/>
          </a:xfrm>
          <a:prstGeom prst="rect">
            <a:avLst/>
          </a:prstGeom>
          <a:noFill/>
        </p:spPr>
        <p:txBody>
          <a:bodyPr/>
          <a:lstStyle/>
          <a:p>
            <a:endParaRPr lang="tr-TR"/>
          </a:p>
        </p:txBody>
      </p:sp>
      <p:sp>
        <p:nvSpPr>
          <p:cNvPr id="40969" name="AutoShape 9" descr="gif ile ilgili görsel sonucu"/>
          <p:cNvSpPr>
            <a:spLocks noChangeAspect="1" noChangeArrowheads="1"/>
          </p:cNvSpPr>
          <p:nvPr/>
        </p:nvSpPr>
        <p:spPr bwMode="auto">
          <a:xfrm>
            <a:off x="4419600" y="3276600"/>
            <a:ext cx="304800" cy="304800"/>
          </a:xfrm>
          <a:prstGeom prst="rect">
            <a:avLst/>
          </a:prstGeom>
          <a:noFill/>
        </p:spPr>
        <p:txBody>
          <a:bodyPr/>
          <a:lstStyle/>
          <a:p>
            <a:endParaRPr lang="tr-TR"/>
          </a:p>
        </p:txBody>
      </p:sp>
      <p:pic>
        <p:nvPicPr>
          <p:cNvPr id="40970" name="Picture 10" descr="safe_image"/>
          <p:cNvPicPr>
            <a:picLocks noChangeAspect="1" noChangeArrowheads="1" noCrop="1"/>
          </p:cNvPicPr>
          <p:nvPr/>
        </p:nvPicPr>
        <p:blipFill>
          <a:blip r:embed="rId5" cstate="print"/>
          <a:srcRect/>
          <a:stretch>
            <a:fillRect/>
          </a:stretch>
        </p:blipFill>
        <p:spPr bwMode="auto">
          <a:xfrm>
            <a:off x="0" y="0"/>
            <a:ext cx="4572000" cy="2971800"/>
          </a:xfrm>
          <a:prstGeom prst="rect">
            <a:avLst/>
          </a:prstGeom>
          <a:noFill/>
        </p:spPr>
      </p:pic>
      <p:pic>
        <p:nvPicPr>
          <p:cNvPr id="40971" name="Picture 11" descr="giphy"/>
          <p:cNvPicPr>
            <a:picLocks noChangeAspect="1" noChangeArrowheads="1" noCrop="1"/>
          </p:cNvPicPr>
          <p:nvPr/>
        </p:nvPicPr>
        <p:blipFill>
          <a:blip r:embed="rId6" cstate="print"/>
          <a:srcRect/>
          <a:stretch>
            <a:fillRect/>
          </a:stretch>
        </p:blipFill>
        <p:spPr bwMode="auto">
          <a:xfrm>
            <a:off x="4572000" y="0"/>
            <a:ext cx="4572000" cy="2971800"/>
          </a:xfrm>
          <a:prstGeom prst="rect">
            <a:avLst/>
          </a:prstGeom>
          <a:noFill/>
        </p:spPr>
      </p:pic>
      <p:pic>
        <p:nvPicPr>
          <p:cNvPr id="40972" name="Picture 12" descr="gif ile ilgili görsel sonucu"/>
          <p:cNvPicPr>
            <a:picLocks noChangeAspect="1" noChangeArrowheads="1" noCrop="1"/>
          </p:cNvPicPr>
          <p:nvPr/>
        </p:nvPicPr>
        <p:blipFill>
          <a:blip r:embed="rId7" cstate="print"/>
          <a:srcRect/>
          <a:stretch>
            <a:fillRect/>
          </a:stretch>
        </p:blipFill>
        <p:spPr bwMode="auto">
          <a:xfrm>
            <a:off x="5867400" y="2971800"/>
            <a:ext cx="3276600" cy="3886200"/>
          </a:xfrm>
          <a:prstGeom prst="rect">
            <a:avLst/>
          </a:prstGeom>
          <a:noFill/>
        </p:spPr>
      </p:pic>
      <p:pic>
        <p:nvPicPr>
          <p:cNvPr id="40973" name="Picture 13" descr="İlgili resim"/>
          <p:cNvPicPr>
            <a:picLocks noChangeAspect="1" noChangeArrowheads="1" noCrop="1"/>
          </p:cNvPicPr>
          <p:nvPr/>
        </p:nvPicPr>
        <p:blipFill>
          <a:blip r:embed="rId8" cstate="print"/>
          <a:srcRect/>
          <a:stretch>
            <a:fillRect/>
          </a:stretch>
        </p:blipFill>
        <p:spPr bwMode="auto">
          <a:xfrm>
            <a:off x="2819400" y="2971800"/>
            <a:ext cx="3048000" cy="3886200"/>
          </a:xfrm>
          <a:prstGeom prst="rect">
            <a:avLst/>
          </a:prstGeom>
          <a:noFill/>
        </p:spPr>
      </p:pic>
    </p:spTree>
  </p:cSld>
  <p:clrMapOvr>
    <a:masterClrMapping/>
  </p:clrMapOvr>
  <p:transition spd="slow">
    <p:wedge/>
    <p:sndAc>
      <p:stSnd>
        <p:snd r:embed="rId3" name="cashreg.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p:txBody>
          <a:bodyPr>
            <a:normAutofit/>
          </a:bodyPr>
          <a:lstStyle/>
          <a:p>
            <a:r>
              <a:rPr lang="tr-TR" sz="4000">
                <a:solidFill>
                  <a:schemeClr val="accent2"/>
                </a:solidFill>
              </a:rPr>
              <a:t>Atatürk’ün Eğitime Verdiği Önem ;</a:t>
            </a:r>
          </a:p>
        </p:txBody>
      </p:sp>
      <p:sp>
        <p:nvSpPr>
          <p:cNvPr id="3" name="2 İçerik Yer Tutucusu"/>
          <p:cNvSpPr>
            <a:spLocks noGrp="1"/>
          </p:cNvSpPr>
          <p:nvPr>
            <p:ph idx="4294967295"/>
          </p:nvPr>
        </p:nvSpPr>
        <p:spPr/>
        <p:style>
          <a:lnRef idx="2">
            <a:schemeClr val="accent1"/>
          </a:lnRef>
          <a:fillRef idx="1">
            <a:schemeClr val="lt1"/>
          </a:fillRef>
          <a:effectRef idx="0">
            <a:schemeClr val="accent1"/>
          </a:effectRef>
          <a:fontRef idx="minor">
            <a:schemeClr val="dk1"/>
          </a:fontRef>
        </p:style>
        <p:txBody>
          <a:bodyPr>
            <a:normAutofit/>
          </a:bodyPr>
          <a:lstStyle/>
          <a:p>
            <a:r>
              <a:rPr lang="tr-TR">
                <a:solidFill>
                  <a:srgbClr val="000000"/>
                </a:solidFill>
                <a:latin typeface="Franklin Gothic Medium" pitchFamily="34" charset="0"/>
              </a:rPr>
              <a:t>Atatürk’ün eğitime ilgi göstermesinin iki temel nedeni; eğitimin kalkınma hareketindeki yeri ve cumhuriyeti koruyacak yeni nesilleri yetiştirme gereğiydi.</a:t>
            </a:r>
          </a:p>
          <a:p>
            <a:endParaRPr lang="tr-TR">
              <a:solidFill>
                <a:srgbClr val="000000"/>
              </a:solidFill>
              <a:latin typeface="Franklin Gothic Medium" pitchFamily="34" charset="0"/>
            </a:endParaRPr>
          </a:p>
        </p:txBody>
      </p:sp>
    </p:spTree>
  </p:cSld>
  <p:clrMapOvr>
    <a:masterClrMapping/>
  </p:clrMapOvr>
  <p:transition spd="slow">
    <p:wedge/>
    <p:sndAc>
      <p:stSnd>
        <p:snd r:embed="rId2" name="cashreg.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p:txBody>
          <a:bodyPr>
            <a:normAutofit/>
          </a:bodyPr>
          <a:lstStyle/>
          <a:p>
            <a:r>
              <a:rPr lang="tr-TR" sz="4000">
                <a:solidFill>
                  <a:srgbClr val="00B0F0"/>
                </a:solidFill>
              </a:rPr>
              <a:t>Atatürk’ün Eğitime Verdiği Önem ;</a:t>
            </a:r>
          </a:p>
        </p:txBody>
      </p:sp>
      <p:sp>
        <p:nvSpPr>
          <p:cNvPr id="3" name="2 İçerik Yer Tutucusu"/>
          <p:cNvSpPr>
            <a:spLocks noGrp="1"/>
          </p:cNvSpPr>
          <p:nvPr>
            <p:ph idx="4294967295"/>
          </p:nvPr>
        </p:nvSpPr>
        <p:spPr>
          <a:solidFill>
            <a:schemeClr val="bg1">
              <a:lumMod val="95000"/>
              <a:lumOff val="5000"/>
            </a:schemeClr>
          </a:solidFill>
          <a:ln>
            <a:solidFill>
              <a:srgbClr val="FFFF00"/>
            </a:solidFill>
          </a:ln>
        </p:spPr>
        <p:txBody>
          <a:bodyPr>
            <a:normAutofit/>
          </a:bodyPr>
          <a:lstStyle/>
          <a:p>
            <a:pPr>
              <a:lnSpc>
                <a:spcPct val="80000"/>
              </a:lnSpc>
            </a:pPr>
            <a:r>
              <a:rPr lang="tr-TR" sz="2500">
                <a:latin typeface="Franklin Gothic Medium" pitchFamily="34" charset="0"/>
              </a:rPr>
              <a:t>Daha Millî Mücadele devam ederken, Sakarya Meydan Muharebesi’nin en kritik günlerinde Maarif Kongresi’nin toplayan Atatürk, zaferden sonra da eğitimin yaygınlaşması için inkılâplar yapmıştır.</a:t>
            </a:r>
          </a:p>
          <a:p>
            <a:pPr>
              <a:lnSpc>
                <a:spcPct val="80000"/>
              </a:lnSpc>
            </a:pPr>
            <a:r>
              <a:rPr lang="tr-TR" sz="2500">
                <a:latin typeface="Franklin Gothic Medium" pitchFamily="34" charset="0"/>
              </a:rPr>
              <a:t>Atatürk’ün himayesinde ve Başvekil İsmet Paşa’nın başkanlığında 31 Ocak 1928</a:t>
            </a:r>
            <a:br>
              <a:rPr lang="tr-TR" sz="2500">
                <a:latin typeface="Franklin Gothic Medium" pitchFamily="34" charset="0"/>
              </a:rPr>
            </a:br>
            <a:r>
              <a:rPr lang="tr-TR" sz="2500">
                <a:latin typeface="Franklin Gothic Medium" pitchFamily="34" charset="0"/>
              </a:rPr>
              <a:t>tarihinde Ankara’da kurulan Türk Maarif Cemiyeti’nin amacı genel olarak eğitimin</a:t>
            </a:r>
            <a:br>
              <a:rPr lang="tr-TR" sz="2500">
                <a:latin typeface="Franklin Gothic Medium" pitchFamily="34" charset="0"/>
              </a:rPr>
            </a:br>
            <a:r>
              <a:rPr lang="tr-TR" sz="2500">
                <a:latin typeface="Franklin Gothic Medium" pitchFamily="34" charset="0"/>
              </a:rPr>
              <a:t>yaygınlaşmasını sağlamaktır. Bunu gerçekleştirmek için cemiyet; eğitim imkanı bulamayan fakir öğrencileri ücretsiz olarak okutmuş, yurtlar açmış ve yabancı okulların etkinliğini azaltmıştır.</a:t>
            </a:r>
          </a:p>
          <a:p>
            <a:pPr>
              <a:lnSpc>
                <a:spcPct val="80000"/>
              </a:lnSpc>
            </a:pPr>
            <a:endParaRPr lang="tr-TR" sz="2500">
              <a:latin typeface="Franklin Gothic Medium" pitchFamily="34" charset="0"/>
            </a:endParaRPr>
          </a:p>
        </p:txBody>
      </p:sp>
    </p:spTree>
  </p:cSld>
  <p:clrMapOvr>
    <a:masterClrMapping/>
  </p:clrMapOvr>
  <p:transition spd="slow">
    <p:wedge/>
    <p:sndAc>
      <p:stSnd>
        <p:snd r:embed="rId2" name="cashreg.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p:txBody>
          <a:bodyPr>
            <a:normAutofit fontScale="90000"/>
          </a:bodyPr>
          <a:lstStyle/>
          <a:p>
            <a:r>
              <a:rPr lang="tr-TR" sz="4000">
                <a:solidFill>
                  <a:srgbClr val="B3A2C7"/>
                </a:solidFill>
              </a:rPr>
              <a:t>Atatürk’ün Eğitim İçin Verdiği Önem ;</a:t>
            </a:r>
          </a:p>
        </p:txBody>
      </p:sp>
      <p:sp>
        <p:nvSpPr>
          <p:cNvPr id="3" name="2 İçerik Yer Tutucusu"/>
          <p:cNvSpPr>
            <a:spLocks noGrp="1"/>
          </p:cNvSpPr>
          <p:nvPr>
            <p:ph idx="4294967295"/>
          </p:nvPr>
        </p:nvSpPr>
        <p:spPr/>
        <p:txBody>
          <a:bodyPr>
            <a:normAutofit/>
          </a:bodyPr>
          <a:lstStyle/>
          <a:p>
            <a:pPr>
              <a:lnSpc>
                <a:spcPct val="80000"/>
              </a:lnSpc>
            </a:pPr>
            <a:r>
              <a:rPr lang="tr-TR" sz="2500">
                <a:latin typeface="Franklin Gothic Medium" pitchFamily="34" charset="0"/>
              </a:rPr>
              <a:t>Gittiği yurt gezilerinde orada bulunan eğitim kurumlarını ziyaret etmesi</a:t>
            </a:r>
            <a:br>
              <a:rPr lang="tr-TR" sz="2500">
                <a:latin typeface="Franklin Gothic Medium" pitchFamily="34" charset="0"/>
              </a:rPr>
            </a:br>
            <a:r>
              <a:rPr lang="tr-TR" sz="2500">
                <a:latin typeface="Franklin Gothic Medium" pitchFamily="34" charset="0"/>
              </a:rPr>
              <a:t> Atatürk’ün eğitime ve genç nesillere verdiği önemin göstergesidir. Sınıftaki öğretmenin yerine değil de öğrenciler arasına oturması onun eğitime ve öğretmene ne kadar çok değer verdiğini göstermektedir. Genç bir öğretmenin bilgilerinden istifade etmek istediğini söylemesi bilgiye karşı olan yaklaşımını ve orada bulunanlara öğrenmenin yaşının olmadığını göstermesi bakımından önemlidir. Sınıfta cumhurbaşkanlığının öğretmenden sonra geldiğini söylemesi eğitimin ve öğretmenin kutsallığı göstermektedir.</a:t>
            </a:r>
          </a:p>
        </p:txBody>
      </p:sp>
    </p:spTree>
  </p:cSld>
  <p:clrMapOvr>
    <a:masterClrMapping/>
  </p:clrMapOvr>
  <p:transition spd="slow">
    <p:wedge/>
    <p:sndAc>
      <p:stSnd>
        <p:snd r:embed="rId2" name="cashreg.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Başlık"/>
          <p:cNvSpPr>
            <a:spLocks noGrp="1"/>
          </p:cNvSpPr>
          <p:nvPr>
            <p:ph type="title" idx="4294967295"/>
          </p:nvPr>
        </p:nvSpPr>
        <p:spPr/>
        <p:txBody>
          <a:bodyPr/>
          <a:lstStyle/>
          <a:p>
            <a:endParaRPr lang="tr-TR"/>
          </a:p>
        </p:txBody>
      </p:sp>
      <p:sp>
        <p:nvSpPr>
          <p:cNvPr id="17410" name="2 İçerik Yer Tutucusu"/>
          <p:cNvSpPr>
            <a:spLocks noGrp="1"/>
          </p:cNvSpPr>
          <p:nvPr>
            <p:ph idx="4294967295"/>
          </p:nvPr>
        </p:nvSpPr>
        <p:spPr/>
        <p:txBody>
          <a:bodyPr/>
          <a:lstStyle/>
          <a:p>
            <a:endParaRPr lang="tr-TR"/>
          </a:p>
        </p:txBody>
      </p:sp>
      <p:pic>
        <p:nvPicPr>
          <p:cNvPr id="17411" name="Picture 2" descr="atatürk-eğitim"/>
          <p:cNvPicPr>
            <a:picLocks noChangeAspect="1" noChangeArrowheads="1"/>
          </p:cNvPicPr>
          <p:nvPr/>
        </p:nvPicPr>
        <p:blipFill>
          <a:blip r:embed="rId3" cstate="print"/>
          <a:srcRect/>
          <a:stretch>
            <a:fillRect/>
          </a:stretch>
        </p:blipFill>
        <p:spPr bwMode="auto">
          <a:xfrm>
            <a:off x="0" y="0"/>
            <a:ext cx="9161463" cy="6858000"/>
          </a:xfrm>
          <a:prstGeom prst="rect">
            <a:avLst/>
          </a:prstGeom>
          <a:noFill/>
          <a:ln w="9525">
            <a:noFill/>
            <a:miter lim="800000"/>
            <a:headEnd/>
            <a:tailEnd/>
          </a:ln>
        </p:spPr>
      </p:pic>
    </p:spTree>
  </p:cSld>
  <p:clrMapOvr>
    <a:masterClrMapping/>
  </p:clrMapOvr>
  <p:transition spd="slow">
    <p:wedge/>
    <p:sndAc>
      <p:stSnd>
        <p:snd r:embed="rId2" name="cashreg.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Başlık"/>
          <p:cNvSpPr>
            <a:spLocks noGrp="1"/>
          </p:cNvSpPr>
          <p:nvPr>
            <p:ph type="title" idx="4294967295"/>
          </p:nvPr>
        </p:nvSpPr>
        <p:spPr/>
        <p:txBody>
          <a:bodyPr/>
          <a:lstStyle/>
          <a:p>
            <a:endParaRPr lang="tr-TR"/>
          </a:p>
        </p:txBody>
      </p:sp>
      <p:sp>
        <p:nvSpPr>
          <p:cNvPr id="18434" name="2 İçerik Yer Tutucusu"/>
          <p:cNvSpPr>
            <a:spLocks noGrp="1"/>
          </p:cNvSpPr>
          <p:nvPr>
            <p:ph idx="4294967295"/>
          </p:nvPr>
        </p:nvSpPr>
        <p:spPr/>
        <p:txBody>
          <a:bodyPr/>
          <a:lstStyle/>
          <a:p>
            <a:endParaRPr lang="tr-TR"/>
          </a:p>
        </p:txBody>
      </p:sp>
      <p:pic>
        <p:nvPicPr>
          <p:cNvPr id="18435" name="Picture 2" descr="atatürkün eğitime bakış açısı ile ilgili görsel sonucu"/>
          <p:cNvPicPr>
            <a:picLocks noChangeAspect="1" noChangeArrowheads="1"/>
          </p:cNvPicPr>
          <p:nvPr/>
        </p:nvPicPr>
        <p:blipFill>
          <a:blip r:embed="rId3" cstate="print"/>
          <a:srcRect/>
          <a:stretch>
            <a:fillRect/>
          </a:stretch>
        </p:blipFill>
        <p:spPr bwMode="auto">
          <a:xfrm>
            <a:off x="0" y="0"/>
            <a:ext cx="9858375" cy="6858000"/>
          </a:xfrm>
          <a:prstGeom prst="rect">
            <a:avLst/>
          </a:prstGeom>
          <a:noFill/>
          <a:ln w="9525">
            <a:noFill/>
            <a:miter lim="800000"/>
            <a:headEnd/>
            <a:tailEnd/>
          </a:ln>
        </p:spPr>
      </p:pic>
    </p:spTree>
  </p:cSld>
  <p:clrMapOvr>
    <a:masterClrMapping/>
  </p:clrMapOvr>
  <p:transition spd="slow">
    <p:wedge/>
    <p:sndAc>
      <p:stSnd>
        <p:snd r:embed="rId2" name="cashreg.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1 Başlık"/>
          <p:cNvSpPr>
            <a:spLocks noGrp="1"/>
          </p:cNvSpPr>
          <p:nvPr>
            <p:ph type="title" idx="4294967295"/>
          </p:nvPr>
        </p:nvSpPr>
        <p:spPr/>
        <p:txBody>
          <a:bodyPr/>
          <a:lstStyle/>
          <a:p>
            <a:endParaRPr lang="tr-TR"/>
          </a:p>
        </p:txBody>
      </p:sp>
      <p:sp>
        <p:nvSpPr>
          <p:cNvPr id="19458" name="2 İçerik Yer Tutucusu"/>
          <p:cNvSpPr>
            <a:spLocks noGrp="1"/>
          </p:cNvSpPr>
          <p:nvPr>
            <p:ph idx="4294967295"/>
          </p:nvPr>
        </p:nvSpPr>
        <p:spPr/>
        <p:txBody>
          <a:bodyPr/>
          <a:lstStyle/>
          <a:p>
            <a:endParaRPr lang="tr-TR"/>
          </a:p>
        </p:txBody>
      </p:sp>
      <p:pic>
        <p:nvPicPr>
          <p:cNvPr id="19459" name="Picture 2" descr="atatürkün eğitime bakış açısı ile ilgili görsel sonucu"/>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wedge/>
    <p:sndAc>
      <p:stSnd>
        <p:snd r:embed="rId2" name="cashreg.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p:txBody>
          <a:bodyPr>
            <a:normAutofit/>
          </a:bodyPr>
          <a:lstStyle/>
          <a:p>
            <a:r>
              <a:rPr lang="tr-TR" sz="4000">
                <a:solidFill>
                  <a:schemeClr val="accent2"/>
                </a:solidFill>
              </a:rPr>
              <a:t>Atatürk’ün Köy Okulunu Ziyareti</a:t>
            </a:r>
          </a:p>
        </p:txBody>
      </p:sp>
      <p:sp>
        <p:nvSpPr>
          <p:cNvPr id="3" name="2 İçerik Yer Tutucusu"/>
          <p:cNvSpPr>
            <a:spLocks noGrp="1"/>
          </p:cNvSpPr>
          <p:nvPr>
            <p:ph idx="4294967295"/>
          </p:nvPr>
        </p:nvSpPr>
        <p:spPr/>
        <p:txBody>
          <a:bodyPr>
            <a:normAutofit/>
          </a:bodyPr>
          <a:lstStyle/>
          <a:p>
            <a:pPr>
              <a:lnSpc>
                <a:spcPct val="80000"/>
              </a:lnSpc>
            </a:pPr>
            <a:r>
              <a:rPr lang="tr-TR" sz="2500" b="1"/>
              <a:t>Atatürk’ün Köy Okulu Ziyareti:</a:t>
            </a:r>
            <a:endParaRPr lang="tr-TR" sz="2500"/>
          </a:p>
          <a:p>
            <a:pPr>
              <a:lnSpc>
                <a:spcPct val="80000"/>
              </a:lnSpc>
            </a:pPr>
            <a:r>
              <a:rPr lang="tr-TR" sz="2500">
                <a:latin typeface="Franklin Gothic Medium" pitchFamily="34" charset="0"/>
              </a:rPr>
              <a:t>Gittiği yurt gezilerinde orada bulunan eğitim kurumlarını ziyaret etmesi Atatürk’ün eğitime ve genç nesillere verdiği önemin göstergesidir. Sınıftaki öğretmenin yerine değil de öğrenciler arasına oturması onun eğitime ve öğretmene ne kadar çok değer verdiğini göstermektedir. Genç bir öğretmenin bilgilerinden istifade etmek istediğini söylemesi bilgiye karşı olan yaklaşımını ve orada bulunanlara öğrenmenin yaşının olmadığını göstermesi bakımından önemlidir. Sınıfta cumhurbaşkanlığının öğretmenden sonra geldiğini söylemesi eğitimin ve öğretmenin kutsallığı göstermektedir.</a:t>
            </a:r>
          </a:p>
          <a:p>
            <a:pPr>
              <a:lnSpc>
                <a:spcPct val="80000"/>
              </a:lnSpc>
            </a:pPr>
            <a:endParaRPr lang="tr-TR" sz="2500">
              <a:latin typeface="Franklin Gothic Medium" pitchFamily="34" charset="0"/>
            </a:endParaRPr>
          </a:p>
        </p:txBody>
      </p:sp>
    </p:spTree>
  </p:cSld>
  <p:clrMapOvr>
    <a:masterClrMapping/>
  </p:clrMapOvr>
  <p:transition spd="slow">
    <p:wedge/>
    <p:sndAc>
      <p:stSnd>
        <p:snd r:embed="rId2" name="cashreg.wav"/>
      </p:stSnd>
    </p:sndAc>
  </p:transition>
</p:sld>
</file>

<file path=ppt/theme/theme1.xml><?xml version="1.0" encoding="utf-8"?>
<a:theme xmlns:a="http://schemas.openxmlformats.org/drawingml/2006/main" name="Varsayılan Tasarım">
  <a:themeElements>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TotalTime>
  <Words>1187</Words>
  <PresentationFormat>Ekran Gösterisi (4:3)</PresentationFormat>
  <Paragraphs>76</Paragraphs>
  <Slides>21</Slides>
  <Notes>1</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Varsayılan Tasarım</vt:lpstr>
      <vt:lpstr>Slayt 1</vt:lpstr>
      <vt:lpstr>Atatürk’ün Eğitime Verdiği Önem ;</vt:lpstr>
      <vt:lpstr>Atatürk’ün Eğitime Verdiği Önem ;</vt:lpstr>
      <vt:lpstr>Atatürk’ün Eğitime Verdiği Önem ;</vt:lpstr>
      <vt:lpstr>Atatürk’ün Eğitim İçin Verdiği Önem ;</vt:lpstr>
      <vt:lpstr>Slayt 6</vt:lpstr>
      <vt:lpstr>Slayt 7</vt:lpstr>
      <vt:lpstr>Slayt 8</vt:lpstr>
      <vt:lpstr>Atatürk’ün Köy Okulunu Ziyareti</vt:lpstr>
      <vt:lpstr>Atatürk’ün Eğitim İçin Koyduğu Kurallar ;</vt:lpstr>
      <vt:lpstr>Atatürk’ün Eğitim İçin Koyduğu Kurallar ;</vt:lpstr>
      <vt:lpstr>Slayt 12</vt:lpstr>
      <vt:lpstr>Atatürk’ün Eğitim İle İlgili Sözleri</vt:lpstr>
      <vt:lpstr>Atatürk’ün En Önemli Sözü :</vt:lpstr>
      <vt:lpstr>Atatürk’ün Eğitim İle İlgili Sözleri :</vt:lpstr>
      <vt:lpstr>Atatürk’ün Eğitim İle İlgili Sözleri :</vt:lpstr>
      <vt:lpstr>Atatürk’ün Eğitim İle İlgili Sözleri :</vt:lpstr>
      <vt:lpstr>Slayt 18</vt:lpstr>
      <vt:lpstr>Son </vt:lpstr>
      <vt:lpstr>Slayt 20</vt:lpstr>
      <vt:lpstr>Slayt 21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2017-12-18T13:51:34Z</dcterms:modified>
  <cp:category>www.sorubak.com</cp:category>
</cp:coreProperties>
</file>