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90" autoAdjust="0"/>
  </p:normalViewPr>
  <p:slideViewPr>
    <p:cSldViewPr>
      <p:cViewPr varScale="1">
        <p:scale>
          <a:sx n="110" d="100"/>
          <a:sy n="110" d="100"/>
        </p:scale>
        <p:origin x="-1632" y="-90"/>
      </p:cViewPr>
      <p:guideLst>
        <p:guide orient="horz" pos="2160"/>
        <p:guide pos="2880"/>
      </p:guideLst>
    </p:cSldViewPr>
  </p:slideViewPr>
  <p:outlineViewPr>
    <p:cViewPr>
      <p:scale>
        <a:sx n="33" d="100"/>
        <a:sy n="33" d="100"/>
      </p:scale>
      <p:origin x="48" y="2076"/>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48F7E732-5B65-4018-8B15-A11D62C206B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0277AB7E-DA4C-4BA7-AE57-3351010920B1}" type="datetimeFigureOut">
              <a:rPr lang="tr-TR" smtClean="0"/>
              <a:pPr/>
              <a:t>10/12/2017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48F7E732-5B65-4018-8B15-A11D62C206B3}"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277AB7E-DA4C-4BA7-AE57-3351010920B1}" type="datetimeFigureOut">
              <a:rPr lang="tr-TR" smtClean="0"/>
              <a:pPr/>
              <a:t>10/12/2017</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8F7E732-5B65-4018-8B15-A11D62C206B3}"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3" Type="http://schemas.openxmlformats.org/officeDocument/2006/relationships/hyperlink" Target="http://www.turkdilbilgisi.com/fiiller/fiil-nedir-is-olus-durum-fiilleri.html" TargetMode="External"/><Relationship Id="rId2" Type="http://schemas.openxmlformats.org/officeDocument/2006/relationships/hyperlink" Target="http://www.turkdilbilgisi.com/fiilimsiler/fiilimsiler.html" TargetMode="External"/><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hyperlink" Target="http://www.turkdilbilgisi.com/sozcuk-turleri/zarflar" TargetMode="External"/><Relationship Id="rId4" Type="http://schemas.openxmlformats.org/officeDocument/2006/relationships/hyperlink" Target="http://www.turkdilbilgisi.com/sozcuk-turleri/isim-ad-nedir.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pPr algn="ctr"/>
            <a:r>
              <a:rPr lang="tr-TR" dirty="0" smtClean="0">
                <a:solidFill>
                  <a:schemeClr val="accent2">
                    <a:lumMod val="75000"/>
                  </a:schemeClr>
                </a:solidFill>
                <a:latin typeface="MV Boli" pitchFamily="2" charset="0"/>
                <a:cs typeface="MV Boli" pitchFamily="2" charset="0"/>
              </a:rPr>
              <a:t>FİİLİMSİLER</a:t>
            </a:r>
            <a:endParaRPr lang="tr-TR" dirty="0">
              <a:solidFill>
                <a:schemeClr val="accent2">
                  <a:lumMod val="75000"/>
                </a:schemeClr>
              </a:solidFill>
              <a:latin typeface="MV Boli" pitchFamily="2" charset="0"/>
              <a:cs typeface="MV Boli" pitchFamily="2" charset="0"/>
            </a:endParaRPr>
          </a:p>
        </p:txBody>
      </p:sp>
      <p:sp>
        <p:nvSpPr>
          <p:cNvPr id="3" name="2 Alt Başlık"/>
          <p:cNvSpPr>
            <a:spLocks noGrp="1"/>
          </p:cNvSpPr>
          <p:nvPr>
            <p:ph type="subTitle" idx="1"/>
          </p:nvPr>
        </p:nvSpPr>
        <p:spPr/>
        <p:txBody>
          <a:bodyPr/>
          <a:lstStyle/>
          <a:p>
            <a:pPr algn="ctr"/>
            <a:r>
              <a:rPr lang="tr-TR" dirty="0" smtClean="0">
                <a:solidFill>
                  <a:schemeClr val="accent1">
                    <a:lumMod val="75000"/>
                  </a:schemeClr>
                </a:solidFill>
                <a:latin typeface="MV Boli" pitchFamily="2" charset="0"/>
                <a:cs typeface="MV Boli" pitchFamily="2" charset="0"/>
              </a:rPr>
              <a:t>FİİLİMSİLER(EYLEMSİLER)</a:t>
            </a:r>
            <a:endParaRPr lang="tr-TR" dirty="0">
              <a:solidFill>
                <a:schemeClr val="accent1">
                  <a:lumMod val="75000"/>
                </a:schemeClr>
              </a:solidFill>
              <a:latin typeface="MV Boli" pitchFamily="2" charset="0"/>
              <a:cs typeface="MV Boli" pitchFamily="2"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548680"/>
            <a:ext cx="8229600" cy="1224136"/>
          </a:xfrm>
        </p:spPr>
        <p:txBody>
          <a:bodyPr>
            <a:normAutofit fontScale="90000"/>
          </a:bodyPr>
          <a:lstStyle/>
          <a:p>
            <a:r>
              <a:rPr lang="tr-TR" dirty="0" smtClean="0"/>
              <a:t/>
            </a:r>
            <a:br>
              <a:rPr lang="tr-TR" dirty="0" smtClean="0"/>
            </a:br>
            <a:r>
              <a:rPr lang="tr-TR" dirty="0" smtClean="0">
                <a:latin typeface="Comic Sans MS" pitchFamily="66" charset="0"/>
              </a:rPr>
              <a:t>3.ZARF FİİL/BAĞ FİİL(ULAÇ)</a:t>
            </a:r>
            <a:endParaRPr lang="tr-TR" dirty="0"/>
          </a:p>
        </p:txBody>
      </p:sp>
      <p:sp>
        <p:nvSpPr>
          <p:cNvPr id="3" name="2 İçerik Yer Tutucusu"/>
          <p:cNvSpPr>
            <a:spLocks noGrp="1"/>
          </p:cNvSpPr>
          <p:nvPr>
            <p:ph idx="1"/>
          </p:nvPr>
        </p:nvSpPr>
        <p:spPr>
          <a:xfrm>
            <a:off x="457200" y="1935480"/>
            <a:ext cx="8229600" cy="3509744"/>
          </a:xfrm>
        </p:spPr>
        <p:txBody>
          <a:bodyPr>
            <a:normAutofit/>
          </a:bodyPr>
          <a:lstStyle/>
          <a:p>
            <a:r>
              <a:rPr lang="tr-TR" dirty="0" smtClean="0">
                <a:latin typeface="Comic Sans MS" pitchFamily="66" charset="0"/>
              </a:rPr>
              <a:t>Fiillere getirilen “</a:t>
            </a:r>
            <a:r>
              <a:rPr lang="tr-TR" b="1" dirty="0" smtClean="0">
                <a:latin typeface="Comic Sans MS" pitchFamily="66" charset="0"/>
              </a:rPr>
              <a:t>-ken, -alı, -madan, -ince, -ip, -arak, -dıkça, -e….-e, -r…..-maz, -casına, -meksizin, -dığında</a:t>
            </a:r>
            <a:r>
              <a:rPr lang="tr-TR" dirty="0" smtClean="0">
                <a:latin typeface="Comic Sans MS" pitchFamily="66" charset="0"/>
              </a:rPr>
              <a:t>” ekleri ile yapılır. Fiili zarf yapma görevi üstlenen bu eklerin diğer ekler gibi ünlü uyumlarına göre değişkenlik gösterdiğini bilmeliyiz. Ezberlemek için biraz fazla ek olduğu için yine aşağıdaki gibi şifrelendirmek mümkündür. Kendiniz de istediğiniz şekilde değiştirebilirsiniz.</a:t>
            </a:r>
          </a:p>
          <a:p>
            <a:pPr>
              <a:buNone/>
            </a:pPr>
            <a:endParaRPr lang="tr-TR" dirty="0"/>
          </a:p>
        </p:txBody>
      </p:sp>
      <p:pic>
        <p:nvPicPr>
          <p:cNvPr id="4" name="3 Resim" descr="Hareketli+Komik+Resimler+(49).gif"/>
          <p:cNvPicPr>
            <a:picLocks noChangeAspect="1"/>
          </p:cNvPicPr>
          <p:nvPr/>
        </p:nvPicPr>
        <p:blipFill>
          <a:blip r:embed="rId2" cstate="print"/>
          <a:stretch>
            <a:fillRect/>
          </a:stretch>
        </p:blipFill>
        <p:spPr>
          <a:xfrm>
            <a:off x="7596336" y="0"/>
            <a:ext cx="1368152" cy="1967880"/>
          </a:xfrm>
          <a:prstGeom prst="rect">
            <a:avLst/>
          </a:prstGeom>
        </p:spPr>
      </p:pic>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476672"/>
            <a:ext cx="8229600" cy="1143000"/>
          </a:xfrm>
        </p:spPr>
        <p:txBody>
          <a:bodyPr>
            <a:normAutofit fontScale="90000"/>
          </a:bodyPr>
          <a:lstStyle/>
          <a:p>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3.ZARF FİİL/BAĞ FİİL(ULAÇ)ÖRNEKLERİ</a:t>
            </a:r>
            <a:endParaRPr lang="tr-TR" dirty="0"/>
          </a:p>
        </p:txBody>
      </p:sp>
      <p:sp>
        <p:nvSpPr>
          <p:cNvPr id="3" name="2 İçerik Yer Tutucusu"/>
          <p:cNvSpPr>
            <a:spLocks noGrp="1"/>
          </p:cNvSpPr>
          <p:nvPr>
            <p:ph idx="1"/>
          </p:nvPr>
        </p:nvSpPr>
        <p:spPr/>
        <p:txBody>
          <a:bodyPr>
            <a:normAutofit fontScale="55000" lnSpcReduction="20000"/>
          </a:bodyPr>
          <a:lstStyle/>
          <a:p>
            <a:r>
              <a:rPr lang="tr-TR" dirty="0" smtClean="0">
                <a:latin typeface="Comic Sans MS" pitchFamily="66" charset="0"/>
              </a:rPr>
              <a:t>Yatarken ışıkları söndürmeyi unutma. (-kan eki yoktur sadece -ken şekli var)</a:t>
            </a:r>
          </a:p>
          <a:p>
            <a:r>
              <a:rPr lang="tr-TR" dirty="0" smtClean="0">
                <a:latin typeface="Comic Sans MS" pitchFamily="66" charset="0"/>
              </a:rPr>
              <a:t>Bu dünyaya geleli yüzü bir kez olsun gülmedi.</a:t>
            </a:r>
          </a:p>
          <a:p>
            <a:r>
              <a:rPr lang="tr-TR" dirty="0" smtClean="0">
                <a:latin typeface="Comic Sans MS" pitchFamily="66" charset="0"/>
              </a:rPr>
              <a:t>Saati kuralı çok olmamıştı.</a:t>
            </a:r>
          </a:p>
          <a:p>
            <a:r>
              <a:rPr lang="tr-TR" dirty="0" smtClean="0">
                <a:latin typeface="Comic Sans MS" pitchFamily="66" charset="0"/>
              </a:rPr>
              <a:t>Görünmeden kimseye gel gizli gizli.</a:t>
            </a:r>
          </a:p>
          <a:p>
            <a:r>
              <a:rPr lang="tr-TR" dirty="0" smtClean="0">
                <a:latin typeface="Comic Sans MS" pitchFamily="66" charset="0"/>
              </a:rPr>
              <a:t>Kapanmadan kazan yarışmasına katılmak istiyorum.</a:t>
            </a:r>
          </a:p>
          <a:p>
            <a:r>
              <a:rPr lang="tr-TR" dirty="0" smtClean="0">
                <a:latin typeface="Comic Sans MS" pitchFamily="66" charset="0"/>
              </a:rPr>
              <a:t>Masadaki tabaklar kırılınca ne yapacağını bilemedi.</a:t>
            </a:r>
          </a:p>
          <a:p>
            <a:r>
              <a:rPr lang="tr-TR" dirty="0" smtClean="0">
                <a:latin typeface="Comic Sans MS" pitchFamily="66" charset="0"/>
              </a:rPr>
              <a:t>Sen gidince hiçbir şeyin tadı kalmamıştı.</a:t>
            </a:r>
          </a:p>
          <a:p>
            <a:r>
              <a:rPr lang="tr-TR" dirty="0" smtClean="0">
                <a:latin typeface="Comic Sans MS" pitchFamily="66" charset="0"/>
              </a:rPr>
              <a:t>Olanları duyunca birden gözleri doldu.</a:t>
            </a:r>
          </a:p>
          <a:p>
            <a:r>
              <a:rPr lang="tr-TR" dirty="0" smtClean="0">
                <a:latin typeface="Comic Sans MS" pitchFamily="66" charset="0"/>
              </a:rPr>
              <a:t>Seni görünce ellerim titriyor.</a:t>
            </a:r>
          </a:p>
          <a:p>
            <a:r>
              <a:rPr lang="tr-TR" dirty="0" smtClean="0">
                <a:latin typeface="Comic Sans MS" pitchFamily="66" charset="0"/>
              </a:rPr>
              <a:t>Bütün her şeyi unutup yeni bir hayata başlamak istiyordu.</a:t>
            </a:r>
          </a:p>
          <a:p>
            <a:r>
              <a:rPr lang="tr-TR" dirty="0" smtClean="0">
                <a:latin typeface="Comic Sans MS" pitchFamily="66" charset="0"/>
              </a:rPr>
              <a:t>Para biriktirip bilgisayar alacağını söyledi annesine.</a:t>
            </a:r>
          </a:p>
          <a:p>
            <a:r>
              <a:rPr lang="tr-TR" dirty="0" smtClean="0">
                <a:latin typeface="Comic Sans MS" pitchFamily="66" charset="0"/>
              </a:rPr>
              <a:t>Fiilimsiler ile ek fiillere çalışarak sınavdan seksen almayı başardı.</a:t>
            </a:r>
          </a:p>
          <a:p>
            <a:r>
              <a:rPr lang="tr-TR" dirty="0" smtClean="0">
                <a:latin typeface="Comic Sans MS" pitchFamily="66" charset="0"/>
              </a:rPr>
              <a:t>Çırpındıkça daha da batacağını anlamıştı.</a:t>
            </a:r>
          </a:p>
          <a:p>
            <a:r>
              <a:rPr lang="tr-TR" dirty="0" smtClean="0">
                <a:latin typeface="Comic Sans MS" pitchFamily="66" charset="0"/>
              </a:rPr>
              <a:t>Koşa koşa yanına gitti.</a:t>
            </a:r>
          </a:p>
          <a:p>
            <a:r>
              <a:rPr lang="tr-TR" dirty="0" smtClean="0">
                <a:latin typeface="Comic Sans MS" pitchFamily="66" charset="0"/>
              </a:rPr>
              <a:t>Ağlaya ağlaya gözleri kan çanağına dönmüş.</a:t>
            </a:r>
          </a:p>
          <a:p>
            <a:r>
              <a:rPr lang="tr-TR" dirty="0" smtClean="0">
                <a:latin typeface="Comic Sans MS" pitchFamily="66" charset="0"/>
              </a:rPr>
              <a:t>Gelir gelmez yatağa uzandı.</a:t>
            </a:r>
          </a:p>
          <a:p>
            <a:r>
              <a:rPr lang="tr-TR" dirty="0" smtClean="0">
                <a:latin typeface="Comic Sans MS" pitchFamily="66" charset="0"/>
              </a:rPr>
              <a:t>Yatar yatmaz uyudu.</a:t>
            </a:r>
          </a:p>
          <a:p>
            <a:r>
              <a:rPr lang="tr-TR" dirty="0" smtClean="0">
                <a:latin typeface="Comic Sans MS" pitchFamily="66" charset="0"/>
              </a:rPr>
              <a:t>Ölürcesine sevdiği için her dediğini yapıyordu.</a:t>
            </a:r>
          </a:p>
          <a:p>
            <a:r>
              <a:rPr lang="tr-TR" dirty="0" smtClean="0">
                <a:latin typeface="Comic Sans MS" pitchFamily="66" charset="0"/>
              </a:rPr>
              <a:t> </a:t>
            </a:r>
          </a:p>
          <a:p>
            <a:endParaRPr lang="tr-TR" dirty="0"/>
          </a:p>
        </p:txBody>
      </p:sp>
      <p:sp>
        <p:nvSpPr>
          <p:cNvPr id="4" name="3 Dikdörtgen"/>
          <p:cNvSpPr/>
          <p:nvPr/>
        </p:nvSpPr>
        <p:spPr>
          <a:xfrm>
            <a:off x="2803727" y="3244334"/>
            <a:ext cx="269626" cy="369332"/>
          </a:xfrm>
          <a:prstGeom prst="rect">
            <a:avLst/>
          </a:prstGeom>
        </p:spPr>
        <p:txBody>
          <a:bodyPr wrap="none">
            <a:spAutoFit/>
          </a:bodyPr>
          <a:lstStyle/>
          <a:p>
            <a:r>
              <a:rPr lang="tr-TR" dirty="0" smtClean="0">
                <a:latin typeface="Comic Sans MS" pitchFamily="66" charset="0"/>
              </a:rPr>
              <a:t>)</a:t>
            </a:r>
            <a:endParaRPr lang="tr-TR" dirty="0"/>
          </a:p>
        </p:txBody>
      </p:sp>
    </p:spTree>
  </p:cSld>
  <p:clrMapOvr>
    <a:masterClrMapping/>
  </p:clrMapOvr>
  <p:transition>
    <p:push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Comic Sans MS" pitchFamily="66" charset="0"/>
              </a:rPr>
              <a:t>ÖZETLE:</a:t>
            </a:r>
            <a:endParaRPr lang="tr-TR" dirty="0">
              <a:latin typeface="Comic Sans MS" pitchFamily="66" charset="0"/>
            </a:endParaRPr>
          </a:p>
        </p:txBody>
      </p:sp>
      <p:sp>
        <p:nvSpPr>
          <p:cNvPr id="3" name="2 İçerik Yer Tutucusu"/>
          <p:cNvSpPr>
            <a:spLocks noGrp="1"/>
          </p:cNvSpPr>
          <p:nvPr>
            <p:ph idx="1"/>
          </p:nvPr>
        </p:nvSpPr>
        <p:spPr/>
        <p:txBody>
          <a:bodyPr>
            <a:normAutofit fontScale="92500"/>
          </a:bodyPr>
          <a:lstStyle/>
          <a:p>
            <a:pPr>
              <a:buNone/>
            </a:pPr>
            <a:r>
              <a:rPr lang="tr-TR" dirty="0" smtClean="0">
                <a:latin typeface="Comic Sans MS" pitchFamily="66" charset="0"/>
              </a:rPr>
              <a:t>   *Fiilimsiler, fiil değil; ancak fiile benzer sözcüklerdir.</a:t>
            </a:r>
            <a:br>
              <a:rPr lang="tr-TR" dirty="0" smtClean="0">
                <a:latin typeface="Comic Sans MS" pitchFamily="66" charset="0"/>
              </a:rPr>
            </a:br>
            <a:r>
              <a:rPr lang="tr-TR" dirty="0" smtClean="0">
                <a:latin typeface="Comic Sans MS" pitchFamily="66" charset="0"/>
              </a:rPr>
              <a:t>*Fiil gibi çekimlenemez; ancak olumsuzları yapılabilir.</a:t>
            </a:r>
            <a:br>
              <a:rPr lang="tr-TR" dirty="0" smtClean="0">
                <a:latin typeface="Comic Sans MS" pitchFamily="66" charset="0"/>
              </a:rPr>
            </a:br>
            <a:r>
              <a:rPr lang="tr-TR" dirty="0" smtClean="0">
                <a:latin typeface="Comic Sans MS" pitchFamily="66" charset="0"/>
              </a:rPr>
              <a:t>*İsim fiil, sıfat fiil ve zarf fiil olmak üzere üçe ayrılır.</a:t>
            </a:r>
            <a:br>
              <a:rPr lang="tr-TR" dirty="0" smtClean="0">
                <a:latin typeface="Comic Sans MS" pitchFamily="66" charset="0"/>
              </a:rPr>
            </a:br>
            <a:r>
              <a:rPr lang="tr-TR" dirty="0" smtClean="0">
                <a:latin typeface="Comic Sans MS" pitchFamily="66" charset="0"/>
              </a:rPr>
              <a:t>*Bunların her biri için ayrı ayrı fiilimsi ekleri vardır.</a:t>
            </a:r>
            <a:br>
              <a:rPr lang="tr-TR" dirty="0" smtClean="0">
                <a:latin typeface="Comic Sans MS" pitchFamily="66" charset="0"/>
              </a:rPr>
            </a:br>
            <a:r>
              <a:rPr lang="tr-TR" dirty="0" smtClean="0">
                <a:latin typeface="Comic Sans MS" pitchFamily="66" charset="0"/>
              </a:rPr>
              <a:t>*Bu ekler mutlaka fiil kök veya gövdelerine gelmek zorundadır.</a:t>
            </a:r>
            <a:br>
              <a:rPr lang="tr-TR" dirty="0" smtClean="0">
                <a:latin typeface="Comic Sans MS" pitchFamily="66" charset="0"/>
              </a:rPr>
            </a:br>
            <a:r>
              <a:rPr lang="tr-TR" dirty="0" smtClean="0">
                <a:latin typeface="Comic Sans MS" pitchFamily="66" charset="0"/>
              </a:rPr>
              <a:t>*Eklendikleri fiilleri cümlede “isim, sıfat, zarf” yaparlar.</a:t>
            </a:r>
            <a:br>
              <a:rPr lang="tr-TR" dirty="0" smtClean="0">
                <a:latin typeface="Comic Sans MS" pitchFamily="66" charset="0"/>
              </a:rPr>
            </a:br>
            <a:r>
              <a:rPr lang="tr-TR" dirty="0" smtClean="0">
                <a:latin typeface="Comic Sans MS" pitchFamily="66" charset="0"/>
              </a:rPr>
              <a:t>*Fiilimsiler cümlede doğrudan yüklem olmazlar, ek eylem alarak yüklem olurlar.</a:t>
            </a:r>
            <a:endParaRPr lang="tr-TR" dirty="0">
              <a:latin typeface="Comic Sans MS" pitchFamily="66" charset="0"/>
            </a:endParaRPr>
          </a:p>
        </p:txBody>
      </p:sp>
    </p:spTree>
  </p:cSld>
  <p:clrMapOvr>
    <a:masterClrMapping/>
  </p:clrMapOvr>
  <p:transition>
    <p:plu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29.gif"/>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spli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52736"/>
            <a:ext cx="8229600" cy="5271864"/>
          </a:xfrm>
        </p:spPr>
        <p:txBody>
          <a:bodyPr>
            <a:normAutofit/>
          </a:bodyPr>
          <a:lstStyle/>
          <a:p>
            <a:r>
              <a:rPr lang="tr-TR" sz="7200" dirty="0" smtClean="0">
                <a:latin typeface="Segoe Script" pitchFamily="34" charset="0"/>
                <a:cs typeface="Times New Roman" pitchFamily="18" charset="0"/>
              </a:rPr>
              <a:t>İZLEDİĞİNİZ İÇİN TEŞEKKÜRLER</a:t>
            </a:r>
            <a:endParaRPr lang="tr-TR" sz="7200" dirty="0">
              <a:latin typeface="Segoe Script" pitchFamily="34" charset="0"/>
              <a:cs typeface="Times New Roman" pitchFamily="18" charset="0"/>
            </a:endParaRPr>
          </a:p>
        </p:txBody>
      </p:sp>
      <p:sp>
        <p:nvSpPr>
          <p:cNvPr id="4" name="3 Sağ Ok"/>
          <p:cNvSpPr/>
          <p:nvPr/>
        </p:nvSpPr>
        <p:spPr>
          <a:xfrm>
            <a:off x="1691680" y="5229200"/>
            <a:ext cx="1512168" cy="8640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Sağ Ok"/>
          <p:cNvSpPr/>
          <p:nvPr/>
        </p:nvSpPr>
        <p:spPr>
          <a:xfrm>
            <a:off x="3347864" y="5229200"/>
            <a:ext cx="1800200"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Sağ Ok"/>
          <p:cNvSpPr/>
          <p:nvPr/>
        </p:nvSpPr>
        <p:spPr>
          <a:xfrm>
            <a:off x="5364088" y="5229200"/>
            <a:ext cx="1728192"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Comic Sans MS" pitchFamily="66" charset="0"/>
              </a:rPr>
              <a:t>FİİLİMSİLER NEDİR?</a:t>
            </a:r>
            <a:endParaRPr lang="tr-TR" dirty="0">
              <a:latin typeface="Comic Sans MS" pitchFamily="66" charset="0"/>
            </a:endParaRPr>
          </a:p>
        </p:txBody>
      </p:sp>
      <p:sp>
        <p:nvSpPr>
          <p:cNvPr id="3" name="2 İçerik Yer Tutucusu"/>
          <p:cNvSpPr>
            <a:spLocks noGrp="1"/>
          </p:cNvSpPr>
          <p:nvPr>
            <p:ph idx="1"/>
          </p:nvPr>
        </p:nvSpPr>
        <p:spPr/>
        <p:txBody>
          <a:bodyPr>
            <a:normAutofit/>
          </a:bodyPr>
          <a:lstStyle/>
          <a:p>
            <a:r>
              <a:rPr lang="tr-TR" b="1" dirty="0" smtClean="0">
                <a:latin typeface="Comic Sans MS" pitchFamily="66" charset="0"/>
              </a:rPr>
              <a:t>Fiilimsiler</a:t>
            </a:r>
            <a:r>
              <a:rPr lang="tr-TR" dirty="0" smtClean="0">
                <a:latin typeface="Comic Sans MS" pitchFamily="66" charset="0"/>
              </a:rPr>
              <a:t>, fiillerden (eylemlerden) türeyen sözcükler olmalarına karşın fiillerin aldığı fiil “çekim eklerini” yani şahıs ekleri, haber ve dilek kiplerini </a:t>
            </a:r>
            <a:r>
              <a:rPr lang="tr-TR" u="sng" dirty="0" smtClean="0">
                <a:latin typeface="Comic Sans MS" pitchFamily="66" charset="0"/>
              </a:rPr>
              <a:t>alamayan</a:t>
            </a:r>
            <a:r>
              <a:rPr lang="tr-TR" dirty="0" smtClean="0">
                <a:latin typeface="Comic Sans MS" pitchFamily="66" charset="0"/>
              </a:rPr>
              <a:t> yalnızca fiillere gelen olumsuzluk eki olan “ma,me” “,maz, mez” eklerini alabilen sözcüklerdir. Fiilimsiler anlam olarak fiillerin anlamlarını taşırlar; ancak kip olarak fiilin anlamını taşımazlar.</a:t>
            </a:r>
            <a:endParaRPr lang="tr-TR" dirty="0">
              <a:latin typeface="Comic Sans MS" pitchFamily="66" charset="0"/>
            </a:endParaRPr>
          </a:p>
        </p:txBody>
      </p:sp>
      <p:pic>
        <p:nvPicPr>
          <p:cNvPr id="4" name="3 Resim" descr="03c56ca9c4c769ff2da225356ecbf3e8.gif"/>
          <p:cNvPicPr>
            <a:picLocks noChangeAspect="1"/>
          </p:cNvPicPr>
          <p:nvPr/>
        </p:nvPicPr>
        <p:blipFill>
          <a:blip r:embed="rId2" cstate="print"/>
          <a:stretch>
            <a:fillRect/>
          </a:stretch>
        </p:blipFill>
        <p:spPr>
          <a:xfrm>
            <a:off x="3059832" y="4077072"/>
            <a:ext cx="2448272" cy="2980159"/>
          </a:xfrm>
          <a:prstGeom prst="rect">
            <a:avLst/>
          </a:prstGeom>
        </p:spPr>
      </p:pic>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fiilimsiler.jpg"/>
          <p:cNvPicPr>
            <a:picLocks noGrp="1" noChangeAspect="1"/>
          </p:cNvPicPr>
          <p:nvPr>
            <p:ph idx="1"/>
          </p:nvPr>
        </p:nvPicPr>
        <p:blipFill>
          <a:blip r:embed="rId2" cstate="print"/>
          <a:stretch>
            <a:fillRect/>
          </a:stretch>
        </p:blipFill>
        <p:spPr>
          <a:xfrm>
            <a:off x="1331640" y="836712"/>
            <a:ext cx="5688632" cy="5688632"/>
          </a:xfrm>
        </p:spPr>
      </p:pic>
      <p:pic>
        <p:nvPicPr>
          <p:cNvPr id="5" name="4 Resim" descr="181.gif"/>
          <p:cNvPicPr>
            <a:picLocks noChangeAspect="1"/>
          </p:cNvPicPr>
          <p:nvPr/>
        </p:nvPicPr>
        <p:blipFill>
          <a:blip r:embed="rId3" cstate="print"/>
          <a:stretch>
            <a:fillRect/>
          </a:stretch>
        </p:blipFill>
        <p:spPr>
          <a:xfrm>
            <a:off x="7308304" y="908720"/>
            <a:ext cx="1609725" cy="1485900"/>
          </a:xfrm>
          <a:prstGeom prst="rect">
            <a:avLst/>
          </a:prstGeom>
        </p:spPr>
      </p:pic>
      <p:pic>
        <p:nvPicPr>
          <p:cNvPr id="6" name="5 Resim" descr="yuzer-sus-hareketli-resim-0223.gif"/>
          <p:cNvPicPr>
            <a:picLocks noChangeAspect="1"/>
          </p:cNvPicPr>
          <p:nvPr/>
        </p:nvPicPr>
        <p:blipFill>
          <a:blip r:embed="rId4" cstate="print"/>
          <a:stretch>
            <a:fillRect/>
          </a:stretch>
        </p:blipFill>
        <p:spPr>
          <a:xfrm>
            <a:off x="323528" y="980728"/>
            <a:ext cx="1259632" cy="2280253"/>
          </a:xfrm>
          <a:prstGeom prst="rect">
            <a:avLst/>
          </a:prstGeom>
        </p:spPr>
      </p:pic>
    </p:spTree>
  </p:cSld>
  <p:clrMapOvr>
    <a:masterClrMapping/>
  </p:clrMapOvr>
  <p:transition>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196752"/>
            <a:ext cx="8229600" cy="5040560"/>
          </a:xfrm>
          <a:noFill/>
          <a:ln>
            <a:noFill/>
          </a:ln>
        </p:spPr>
        <p:style>
          <a:lnRef idx="1">
            <a:schemeClr val="accent5"/>
          </a:lnRef>
          <a:fillRef idx="2">
            <a:schemeClr val="accent5"/>
          </a:fillRef>
          <a:effectRef idx="1">
            <a:schemeClr val="accent5"/>
          </a:effectRef>
          <a:fontRef idx="minor">
            <a:schemeClr val="dk1"/>
          </a:fontRef>
        </p:style>
        <p:txBody>
          <a:bodyPr/>
          <a:lstStyle/>
          <a:p>
            <a:pPr>
              <a:buFont typeface="Wingdings" pitchFamily="2" charset="2"/>
              <a:buChar char="Ø"/>
            </a:pPr>
            <a:r>
              <a:rPr lang="tr-TR" dirty="0" smtClean="0">
                <a:latin typeface="Comic Sans MS" pitchFamily="66" charset="0"/>
              </a:rPr>
              <a:t>Fiilimsiler, fiillere getirilen “</a:t>
            </a:r>
            <a:r>
              <a:rPr lang="tr-TR" b="1" dirty="0" smtClean="0">
                <a:latin typeface="Comic Sans MS" pitchFamily="66" charset="0"/>
                <a:hlinkClick r:id="rId2" tooltip="Fiilimsi "/>
              </a:rPr>
              <a:t>fiilimsi</a:t>
            </a:r>
            <a:r>
              <a:rPr lang="tr-TR" b="1" dirty="0" smtClean="0">
                <a:latin typeface="Comic Sans MS" pitchFamily="66" charset="0"/>
              </a:rPr>
              <a:t> ekleri</a:t>
            </a:r>
            <a:r>
              <a:rPr lang="tr-TR" dirty="0" smtClean="0">
                <a:latin typeface="Comic Sans MS" pitchFamily="66" charset="0"/>
              </a:rPr>
              <a:t>” ile ortaya çıkarlar. Yani </a:t>
            </a:r>
            <a:r>
              <a:rPr lang="tr-TR" dirty="0" smtClean="0">
                <a:latin typeface="Comic Sans MS" pitchFamily="66" charset="0"/>
                <a:hlinkClick r:id="rId3" tooltip="Fiil Nedir? İş Oluş Durum Fiilleri"/>
              </a:rPr>
              <a:t>fiiller</a:t>
            </a:r>
            <a:r>
              <a:rPr lang="tr-TR" dirty="0" smtClean="0">
                <a:latin typeface="Comic Sans MS" pitchFamily="66" charset="0"/>
              </a:rPr>
              <a:t> bazı ekler sayesinde fiilimsi olurlar. Bu </a:t>
            </a:r>
            <a:r>
              <a:rPr lang="tr-TR" sz="2800" dirty="0" smtClean="0">
                <a:latin typeface="Comic Sans MS" pitchFamily="66" charset="0"/>
              </a:rPr>
              <a:t>ekler</a:t>
            </a:r>
            <a:r>
              <a:rPr lang="tr-TR" dirty="0" smtClean="0">
                <a:latin typeface="Comic Sans MS" pitchFamily="66" charset="0"/>
              </a:rPr>
              <a:t> </a:t>
            </a:r>
            <a:r>
              <a:rPr lang="tr-TR" b="1" dirty="0" smtClean="0">
                <a:latin typeface="Comic Sans MS" pitchFamily="66" charset="0"/>
              </a:rPr>
              <a:t>fiilden </a:t>
            </a:r>
            <a:r>
              <a:rPr lang="tr-TR" b="1" dirty="0" smtClean="0">
                <a:latin typeface="Comic Sans MS" pitchFamily="66" charset="0"/>
                <a:hlinkClick r:id="rId4" tooltip="İsim Nedir? İsim Çeşitleri"/>
              </a:rPr>
              <a:t>isim</a:t>
            </a:r>
            <a:r>
              <a:rPr lang="tr-TR" b="1" dirty="0" smtClean="0">
                <a:latin typeface="Comic Sans MS" pitchFamily="66" charset="0"/>
              </a:rPr>
              <a:t> yapma ekleri</a:t>
            </a:r>
            <a:r>
              <a:rPr lang="tr-TR" dirty="0" smtClean="0">
                <a:latin typeface="Comic Sans MS" pitchFamily="66" charset="0"/>
              </a:rPr>
              <a:t> olarak da bilinir ki bunlar eklendiği fiili </a:t>
            </a:r>
            <a:r>
              <a:rPr lang="tr-TR" u="sng" dirty="0" smtClean="0">
                <a:latin typeface="Comic Sans MS" pitchFamily="66" charset="0"/>
              </a:rPr>
              <a:t>isim soylu sözcük</a:t>
            </a:r>
            <a:r>
              <a:rPr lang="tr-TR" dirty="0" smtClean="0">
                <a:latin typeface="Comic Sans MS" pitchFamily="66" charset="0"/>
              </a:rPr>
              <a:t> yaparak o sözcüğün cümlede “isim, sıfat ve </a:t>
            </a:r>
            <a:r>
              <a:rPr lang="tr-TR" dirty="0" smtClean="0">
                <a:latin typeface="Comic Sans MS" pitchFamily="66" charset="0"/>
                <a:hlinkClick r:id="rId5" tooltip="Zarflar Konu Anlatımı"/>
              </a:rPr>
              <a:t>zarf</a:t>
            </a:r>
            <a:r>
              <a:rPr lang="tr-TR" dirty="0" smtClean="0">
                <a:latin typeface="Comic Sans MS" pitchFamily="66" charset="0"/>
              </a:rPr>
              <a:t>” görevinde kullanılmasını sağlarlar. (Fiilimsiler fiilden isim yapma eki aldıkları için türemiş bir sözcük olarak kabul edilirler.)</a:t>
            </a:r>
            <a:endParaRPr lang="tr-TR" dirty="0">
              <a:latin typeface="Comic Sans MS" pitchFamily="66" charset="0"/>
            </a:endParaRPr>
          </a:p>
        </p:txBody>
      </p:sp>
      <p:pic>
        <p:nvPicPr>
          <p:cNvPr id="4" name="3 Resim" descr="6878b1f7afe38a0f1ce6820f12408e37.gif"/>
          <p:cNvPicPr>
            <a:picLocks noChangeAspect="1"/>
          </p:cNvPicPr>
          <p:nvPr/>
        </p:nvPicPr>
        <p:blipFill>
          <a:blip r:embed="rId6" cstate="print"/>
          <a:stretch>
            <a:fillRect/>
          </a:stretch>
        </p:blipFill>
        <p:spPr>
          <a:xfrm>
            <a:off x="323528" y="4941168"/>
            <a:ext cx="1333500" cy="1371600"/>
          </a:xfrm>
          <a:prstGeom prst="rect">
            <a:avLst/>
          </a:prstGeom>
        </p:spPr>
      </p:pic>
      <p:pic>
        <p:nvPicPr>
          <p:cNvPr id="5" name="4 Resim" descr="6878b1f7afe38a0f1ce6820f12408e37.gif"/>
          <p:cNvPicPr>
            <a:picLocks noChangeAspect="1"/>
          </p:cNvPicPr>
          <p:nvPr/>
        </p:nvPicPr>
        <p:blipFill>
          <a:blip r:embed="rId6" cstate="print"/>
          <a:stretch>
            <a:fillRect/>
          </a:stretch>
        </p:blipFill>
        <p:spPr>
          <a:xfrm>
            <a:off x="7524328" y="5085184"/>
            <a:ext cx="1333500" cy="1371600"/>
          </a:xfrm>
          <a:prstGeom prst="rect">
            <a:avLst/>
          </a:prstGeom>
        </p:spPr>
      </p:pic>
    </p:spTree>
  </p:cSld>
  <p:clrMapOvr>
    <a:masterClrMapping/>
  </p:clrMapOvr>
  <p:transition>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Comic Sans MS" pitchFamily="66" charset="0"/>
              </a:rPr>
              <a:t>FİİLİMSİ TÜRLERİ</a:t>
            </a:r>
            <a:endParaRPr lang="tr-TR" dirty="0">
              <a:latin typeface="Comic Sans MS" pitchFamily="66" charset="0"/>
            </a:endParaRPr>
          </a:p>
        </p:txBody>
      </p:sp>
      <p:sp>
        <p:nvSpPr>
          <p:cNvPr id="3" name="2 İçerik Yer Tutucusu"/>
          <p:cNvSpPr>
            <a:spLocks noGrp="1"/>
          </p:cNvSpPr>
          <p:nvPr>
            <p:ph idx="1"/>
          </p:nvPr>
        </p:nvSpPr>
        <p:spPr/>
        <p:txBody>
          <a:bodyPr>
            <a:normAutofit fontScale="92500"/>
          </a:bodyPr>
          <a:lstStyle/>
          <a:p>
            <a:r>
              <a:rPr lang="tr-TR" dirty="0" smtClean="0">
                <a:latin typeface="Comic Sans MS" pitchFamily="66" charset="0"/>
              </a:rPr>
              <a:t>Cümle içinde isim, sıfat zarf görevinde kullanılırlar dedik. Peki bir fiil nasıl olur da cümle içinde  isim, sıfat ve zarf görevlerinden birini üstlenebilir? Fiilimsiler; isim fiil, sıfat fiil ve zarf fiil olarak üç’e ayrılırlar her birinin kendine özel fiilimsi ekleri vardır. Bunlar;</a:t>
            </a:r>
          </a:p>
          <a:p>
            <a:r>
              <a:rPr lang="tr-TR" dirty="0" smtClean="0">
                <a:latin typeface="Comic Sans MS" pitchFamily="66" charset="0"/>
              </a:rPr>
              <a:t>İsim Fiil Ekleri :  -ma, -ış, -mak</a:t>
            </a:r>
            <a:br>
              <a:rPr lang="tr-TR" dirty="0" smtClean="0">
                <a:latin typeface="Comic Sans MS" pitchFamily="66" charset="0"/>
              </a:rPr>
            </a:br>
            <a:r>
              <a:rPr lang="tr-TR" dirty="0" smtClean="0">
                <a:latin typeface="Comic Sans MS" pitchFamily="66" charset="0"/>
              </a:rPr>
              <a:t>Sıfat Fiil Ekleri :  -an, -ası, -mez, -ar, -dik, -ecek, -miş</a:t>
            </a:r>
            <a:br>
              <a:rPr lang="tr-TR" dirty="0" smtClean="0">
                <a:latin typeface="Comic Sans MS" pitchFamily="66" charset="0"/>
              </a:rPr>
            </a:br>
            <a:r>
              <a:rPr lang="tr-TR" dirty="0" smtClean="0">
                <a:latin typeface="Comic Sans MS" pitchFamily="66" charset="0"/>
              </a:rPr>
              <a:t>Zarf Fiil Ekleri : -ken, -alı, -madan, -ince, -ip, -arak, -dıkça, -e….-e, -r…..-maz, -casına, -meksizin, -dığında</a:t>
            </a:r>
          </a:p>
          <a:p>
            <a:pPr>
              <a:buNone/>
            </a:pPr>
            <a:endParaRPr lang="tr-TR" dirty="0"/>
          </a:p>
        </p:txBody>
      </p:sp>
    </p:spTree>
  </p:cSld>
  <p:clrMapOvr>
    <a:masterClrMapping/>
  </p:clrMapOvr>
  <p:transition>
    <p:comb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Comic Sans MS" pitchFamily="66" charset="0"/>
              </a:rPr>
              <a:t>1.İSİM FİİL(MASTAR)</a:t>
            </a:r>
            <a:endParaRPr lang="tr-TR" dirty="0">
              <a:latin typeface="Comic Sans MS" pitchFamily="66" charset="0"/>
            </a:endParaRPr>
          </a:p>
        </p:txBody>
      </p:sp>
      <p:sp>
        <p:nvSpPr>
          <p:cNvPr id="3" name="2 İçerik Yer Tutucusu"/>
          <p:cNvSpPr>
            <a:spLocks noGrp="1"/>
          </p:cNvSpPr>
          <p:nvPr>
            <p:ph idx="1"/>
          </p:nvPr>
        </p:nvSpPr>
        <p:spPr/>
        <p:txBody>
          <a:bodyPr/>
          <a:lstStyle/>
          <a:p>
            <a:r>
              <a:rPr lang="tr-TR" dirty="0" smtClean="0">
                <a:latin typeface="Comic Sans MS" pitchFamily="66" charset="0"/>
              </a:rPr>
              <a:t>Fiillere getirilen “</a:t>
            </a:r>
            <a:r>
              <a:rPr lang="tr-TR" b="1" dirty="0" smtClean="0">
                <a:latin typeface="Comic Sans MS" pitchFamily="66" charset="0"/>
              </a:rPr>
              <a:t>-ma, -ış, -mak</a:t>
            </a:r>
            <a:r>
              <a:rPr lang="tr-TR" dirty="0" smtClean="0">
                <a:latin typeface="Comic Sans MS" pitchFamily="66" charset="0"/>
              </a:rPr>
              <a:t>” ekleri ile yapılır. Bu ekler büyük ünlü uyumu kuralına göre eklendiği sözcük içinde değişiklik gösterecekleri için “</a:t>
            </a:r>
            <a:r>
              <a:rPr lang="tr-TR" b="1" dirty="0" smtClean="0">
                <a:latin typeface="Comic Sans MS" pitchFamily="66" charset="0"/>
              </a:rPr>
              <a:t>-ma, -me,  -ış, -iş, -</a:t>
            </a:r>
            <a:r>
              <a:rPr lang="tr-TR" b="1" dirty="0" err="1" smtClean="0">
                <a:latin typeface="Comic Sans MS" pitchFamily="66" charset="0"/>
              </a:rPr>
              <a:t>uş</a:t>
            </a:r>
            <a:r>
              <a:rPr lang="tr-TR" b="1" dirty="0" smtClean="0">
                <a:latin typeface="Comic Sans MS" pitchFamily="66" charset="0"/>
              </a:rPr>
              <a:t>, -üş, -mak, -mek</a:t>
            </a:r>
            <a:r>
              <a:rPr lang="tr-TR" dirty="0" smtClean="0">
                <a:latin typeface="Comic Sans MS" pitchFamily="66" charset="0"/>
              </a:rPr>
              <a:t>” şekillerinin de var olduğunu bilmeliyiz arkadaşlar. Fakat </a:t>
            </a:r>
            <a:r>
              <a:rPr lang="tr-TR" u="sng" dirty="0" smtClean="0">
                <a:latin typeface="Comic Sans MS" pitchFamily="66" charset="0"/>
              </a:rPr>
              <a:t>ezberimizde kalıcı olması için</a:t>
            </a:r>
            <a:r>
              <a:rPr lang="tr-TR" dirty="0" smtClean="0">
                <a:latin typeface="Comic Sans MS" pitchFamily="66" charset="0"/>
              </a:rPr>
              <a:t>  “-ma, -ış, -mak”  eklerini bilmemiz yeterlidir. Bu ekler fillere gelerek onları cümle içinde “isim” yaparlar.</a:t>
            </a:r>
            <a:endParaRPr lang="tr-TR" dirty="0">
              <a:latin typeface="Comic Sans MS" pitchFamily="66" charset="0"/>
            </a:endParaRPr>
          </a:p>
        </p:txBody>
      </p:sp>
      <p:pic>
        <p:nvPicPr>
          <p:cNvPr id="4" name="3 Resim" descr="29.gif"/>
          <p:cNvPicPr>
            <a:picLocks noChangeAspect="1"/>
          </p:cNvPicPr>
          <p:nvPr/>
        </p:nvPicPr>
        <p:blipFill>
          <a:blip r:embed="rId2" cstate="print"/>
          <a:stretch>
            <a:fillRect/>
          </a:stretch>
        </p:blipFill>
        <p:spPr>
          <a:xfrm>
            <a:off x="4427984" y="5157192"/>
            <a:ext cx="4716016" cy="1700808"/>
          </a:xfrm>
          <a:prstGeom prst="rect">
            <a:avLst/>
          </a:prstGeom>
        </p:spPr>
      </p:pic>
    </p:spTree>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latin typeface="Comic Sans MS" pitchFamily="66" charset="0"/>
              </a:rPr>
              <a:t>İSİM FİİL (MASTAR)ÖRNEKLERİ</a:t>
            </a:r>
            <a:endParaRPr lang="tr-TR" dirty="0">
              <a:latin typeface="Comic Sans MS" pitchFamily="66" charset="0"/>
            </a:endParaRPr>
          </a:p>
        </p:txBody>
      </p:sp>
      <p:sp>
        <p:nvSpPr>
          <p:cNvPr id="3" name="2 İçerik Yer Tutucusu"/>
          <p:cNvSpPr>
            <a:spLocks noGrp="1"/>
          </p:cNvSpPr>
          <p:nvPr>
            <p:ph idx="1"/>
          </p:nvPr>
        </p:nvSpPr>
        <p:spPr/>
        <p:txBody>
          <a:bodyPr>
            <a:normAutofit fontScale="92500"/>
          </a:bodyPr>
          <a:lstStyle/>
          <a:p>
            <a:r>
              <a:rPr lang="tr-TR" dirty="0" smtClean="0">
                <a:latin typeface="Comic Sans MS" pitchFamily="66" charset="0"/>
              </a:rPr>
              <a:t>Görmekten sonra görülmek, aşkın ikinci kademesiydi.</a:t>
            </a:r>
            <a:br>
              <a:rPr lang="tr-TR" dirty="0" smtClean="0">
                <a:latin typeface="Comic Sans MS" pitchFamily="66" charset="0"/>
              </a:rPr>
            </a:br>
            <a:r>
              <a:rPr lang="tr-TR" dirty="0" smtClean="0">
                <a:latin typeface="Comic Sans MS" pitchFamily="66" charset="0"/>
              </a:rPr>
              <a:t>Gör (fiil kökü)   +   mek  (isim fiil eki)</a:t>
            </a:r>
          </a:p>
          <a:p>
            <a:r>
              <a:rPr lang="tr-TR" dirty="0" smtClean="0">
                <a:latin typeface="Comic Sans MS" pitchFamily="66" charset="0"/>
              </a:rPr>
              <a:t>Mektup yazmak onun için huzur verici bir şeydi.</a:t>
            </a:r>
          </a:p>
          <a:p>
            <a:r>
              <a:rPr lang="tr-TR" dirty="0" smtClean="0">
                <a:latin typeface="Comic Sans MS" pitchFamily="66" charset="0"/>
              </a:rPr>
              <a:t>Ben de sizinle tatile gelmeyi düşünüyordum.</a:t>
            </a:r>
          </a:p>
          <a:p>
            <a:r>
              <a:rPr lang="tr-TR" dirty="0" smtClean="0">
                <a:latin typeface="Comic Sans MS" pitchFamily="66" charset="0"/>
              </a:rPr>
              <a:t>Bağlama çalmayı bu kadar çok seveni hiç görmemiştim.</a:t>
            </a:r>
          </a:p>
          <a:p>
            <a:r>
              <a:rPr lang="tr-TR" dirty="0" smtClean="0">
                <a:latin typeface="Comic Sans MS" pitchFamily="66" charset="0"/>
              </a:rPr>
              <a:t>Programın başlayışı herkesi heyecanlandırdı.</a:t>
            </a:r>
          </a:p>
          <a:p>
            <a:r>
              <a:rPr lang="tr-TR" dirty="0" smtClean="0">
                <a:latin typeface="Comic Sans MS" pitchFamily="66" charset="0"/>
              </a:rPr>
              <a:t>Yanımda oluşunu, bana sarılışını hiç unutamam.</a:t>
            </a:r>
          </a:p>
          <a:p>
            <a:r>
              <a:rPr lang="tr-TR" dirty="0" smtClean="0">
                <a:latin typeface="Comic Sans MS" pitchFamily="66" charset="0"/>
              </a:rPr>
              <a:t>Onun gelişiyle oda bir anda sessizliğe büründü.</a:t>
            </a:r>
          </a:p>
          <a:p>
            <a:r>
              <a:rPr lang="tr-TR" dirty="0" smtClean="0">
                <a:latin typeface="Comic Sans MS" pitchFamily="66" charset="0"/>
              </a:rPr>
              <a:t>Oturuşu ile herkesin dikkatini üzerine çekti.</a:t>
            </a:r>
          </a:p>
          <a:p>
            <a:r>
              <a:rPr lang="tr-TR" dirty="0" smtClean="0">
                <a:latin typeface="Comic Sans MS" pitchFamily="66" charset="0"/>
              </a:rPr>
              <a:t>Bir gülüşü ile her şeyi değiştirmeyi biliyordu</a:t>
            </a:r>
            <a:r>
              <a:rPr lang="tr-TR" dirty="0" smtClean="0"/>
              <a:t>.</a:t>
            </a:r>
          </a:p>
          <a:p>
            <a:endParaRPr lang="tr-TR" dirty="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404664"/>
            <a:ext cx="8229600" cy="1143000"/>
          </a:xfrm>
        </p:spPr>
        <p:txBody>
          <a:bodyPr/>
          <a:lstStyle/>
          <a:p>
            <a:r>
              <a:rPr lang="tr-TR" dirty="0" smtClean="0">
                <a:latin typeface="Comic Sans MS" pitchFamily="66" charset="0"/>
              </a:rPr>
              <a:t>2.SIFAT FİİL(ORTAÇ)</a:t>
            </a:r>
            <a:endParaRPr lang="tr-TR" dirty="0">
              <a:latin typeface="Comic Sans MS" pitchFamily="66" charset="0"/>
            </a:endParaRPr>
          </a:p>
        </p:txBody>
      </p:sp>
      <p:sp>
        <p:nvSpPr>
          <p:cNvPr id="3" name="2 İçerik Yer Tutucusu"/>
          <p:cNvSpPr>
            <a:spLocks noGrp="1"/>
          </p:cNvSpPr>
          <p:nvPr>
            <p:ph idx="1"/>
          </p:nvPr>
        </p:nvSpPr>
        <p:spPr>
          <a:xfrm>
            <a:off x="539552" y="1556792"/>
            <a:ext cx="8229600" cy="4389120"/>
          </a:xfrm>
        </p:spPr>
        <p:txBody>
          <a:bodyPr>
            <a:normAutofit fontScale="92500"/>
          </a:bodyPr>
          <a:lstStyle/>
          <a:p>
            <a:r>
              <a:rPr lang="tr-TR" dirty="0" smtClean="0">
                <a:latin typeface="Comic Sans MS" pitchFamily="66" charset="0"/>
              </a:rPr>
              <a:t>Fiillere getirilen “</a:t>
            </a:r>
            <a:r>
              <a:rPr lang="tr-TR" b="1" dirty="0" smtClean="0">
                <a:latin typeface="Comic Sans MS" pitchFamily="66" charset="0"/>
              </a:rPr>
              <a:t>-an, -ası, -mez, -ar, -dik, -ecek, -miş</a:t>
            </a:r>
            <a:r>
              <a:rPr lang="tr-TR" dirty="0" smtClean="0">
                <a:latin typeface="Comic Sans MS" pitchFamily="66" charset="0"/>
              </a:rPr>
              <a:t>” ekleri ile yapılır. Bu ekler de büyük ünlü uyumu kuralına göre eklendiği sözcük içinde değişiklik gösterecekleri için “</a:t>
            </a:r>
            <a:r>
              <a:rPr lang="tr-TR" b="1" dirty="0" smtClean="0">
                <a:latin typeface="Comic Sans MS" pitchFamily="66" charset="0"/>
              </a:rPr>
              <a:t>-an, -en, -ası, -esi, -maz, -mez, -ar, -er, -dık, -dik, -duk, -dük, -acak, -ecek, -mış, -miş, -muş, -müş</a:t>
            </a:r>
            <a:r>
              <a:rPr lang="tr-TR" dirty="0" smtClean="0">
                <a:latin typeface="Comic Sans MS" pitchFamily="66" charset="0"/>
              </a:rPr>
              <a:t>” şekillerinin olduğunu bilmeliyiz. Fakat daha rahat ezberleyebilmemiz için  “-an, -ası, -mez, -ar, -dik, -ecek, -miş” eklerini bilmemiz yeterlidir. Zaten daha da kolay akılda kalması için şifrenmiş bir şekilde sıralanmıştır:</a:t>
            </a:r>
          </a:p>
          <a:p>
            <a:r>
              <a:rPr lang="tr-TR" dirty="0" smtClean="0">
                <a:latin typeface="Comic Sans MS" pitchFamily="66" charset="0"/>
              </a:rPr>
              <a:t>“Anası mezar dikecekmiş”</a:t>
            </a:r>
          </a:p>
          <a:p>
            <a:endParaRPr lang="tr-TR" dirty="0" smtClean="0"/>
          </a:p>
          <a:p>
            <a:pPr>
              <a:buNone/>
            </a:pPr>
            <a:endParaRPr lang="tr-TR" dirty="0"/>
          </a:p>
        </p:txBody>
      </p:sp>
      <p:pic>
        <p:nvPicPr>
          <p:cNvPr id="4" name="3 Resim" descr="yilbasi-hareketli-resim-0829.gif"/>
          <p:cNvPicPr>
            <a:picLocks noChangeAspect="1"/>
          </p:cNvPicPr>
          <p:nvPr/>
        </p:nvPicPr>
        <p:blipFill>
          <a:blip r:embed="rId2" cstate="print"/>
          <a:stretch>
            <a:fillRect/>
          </a:stretch>
        </p:blipFill>
        <p:spPr>
          <a:xfrm>
            <a:off x="6084168" y="5229200"/>
            <a:ext cx="2880320" cy="1512168"/>
          </a:xfrm>
          <a:prstGeom prst="rect">
            <a:avLst/>
          </a:prstGeom>
        </p:spPr>
      </p:pic>
    </p:spTree>
  </p:cSld>
  <p:clrMapOvr>
    <a:masterClrMapping/>
  </p:clrMapOvr>
  <p:transition>
    <p:spli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476672"/>
            <a:ext cx="8229600" cy="1143000"/>
          </a:xfrm>
        </p:spPr>
        <p:txBody>
          <a:bodyPr>
            <a:normAutofit fontScale="90000"/>
          </a:bodyPr>
          <a:lstStyle/>
          <a:p>
            <a:r>
              <a:rPr lang="tr-TR" dirty="0" smtClean="0">
                <a:latin typeface="Comic Sans MS" pitchFamily="66" charset="0"/>
              </a:rPr>
              <a:t>SIFAT FİİL(ORTAÇ)ÖRNEKLERİ</a:t>
            </a:r>
            <a:endParaRPr lang="tr-TR" dirty="0">
              <a:latin typeface="Comic Sans MS" pitchFamily="66" charset="0"/>
            </a:endParaRPr>
          </a:p>
        </p:txBody>
      </p:sp>
      <p:sp>
        <p:nvSpPr>
          <p:cNvPr id="3" name="2 İçerik Yer Tutucusu"/>
          <p:cNvSpPr>
            <a:spLocks noGrp="1"/>
          </p:cNvSpPr>
          <p:nvPr>
            <p:ph idx="1"/>
          </p:nvPr>
        </p:nvSpPr>
        <p:spPr>
          <a:xfrm>
            <a:off x="467544" y="1628800"/>
            <a:ext cx="8229600" cy="4464496"/>
          </a:xfrm>
        </p:spPr>
        <p:txBody>
          <a:bodyPr>
            <a:normAutofit fontScale="77500" lnSpcReduction="20000"/>
          </a:bodyPr>
          <a:lstStyle/>
          <a:p>
            <a:r>
              <a:rPr lang="tr-TR" dirty="0" smtClean="0">
                <a:latin typeface="Comic Sans MS" pitchFamily="66" charset="0"/>
              </a:rPr>
              <a:t>  Çalışan                 adamı         herkes   sever.</a:t>
            </a:r>
            <a:br>
              <a:rPr lang="tr-TR" dirty="0" smtClean="0">
                <a:latin typeface="Comic Sans MS" pitchFamily="66" charset="0"/>
              </a:rPr>
            </a:br>
            <a:r>
              <a:rPr lang="tr-TR" dirty="0" smtClean="0">
                <a:latin typeface="Comic Sans MS" pitchFamily="66" charset="0"/>
              </a:rPr>
              <a:t>(Niteleme Sıfatı)      (isim)</a:t>
            </a:r>
            <a:br>
              <a:rPr lang="tr-TR" dirty="0" smtClean="0">
                <a:latin typeface="Comic Sans MS" pitchFamily="66" charset="0"/>
              </a:rPr>
            </a:br>
            <a:r>
              <a:rPr lang="tr-TR" dirty="0" smtClean="0">
                <a:latin typeface="Comic Sans MS" pitchFamily="66" charset="0"/>
              </a:rPr>
              <a:t>(Sıfat Fiil)</a:t>
            </a:r>
          </a:p>
          <a:p>
            <a:r>
              <a:rPr lang="tr-TR" dirty="0" smtClean="0">
                <a:latin typeface="Comic Sans MS" pitchFamily="66" charset="0"/>
              </a:rPr>
              <a:t>Gelen, gideni aratır. (Adlaşmış Sıfat+ Sıfat Fiil)</a:t>
            </a:r>
          </a:p>
          <a:p>
            <a:r>
              <a:rPr lang="tr-TR" dirty="0" smtClean="0">
                <a:latin typeface="Comic Sans MS" pitchFamily="66" charset="0"/>
              </a:rPr>
              <a:t>Yıkılası dağlar geçit vermez oldu.</a:t>
            </a:r>
          </a:p>
          <a:p>
            <a:r>
              <a:rPr lang="tr-TR" dirty="0" smtClean="0">
                <a:latin typeface="Comic Sans MS" pitchFamily="66" charset="0"/>
              </a:rPr>
              <a:t>Bu çocuğun sevilesi bir yanı kalmamış.</a:t>
            </a:r>
          </a:p>
          <a:p>
            <a:r>
              <a:rPr lang="tr-TR" dirty="0" smtClean="0">
                <a:latin typeface="Comic Sans MS" pitchFamily="66" charset="0"/>
              </a:rPr>
              <a:t>Görünmez kazaya da davetiye çıkarmayalım.</a:t>
            </a:r>
          </a:p>
          <a:p>
            <a:r>
              <a:rPr lang="tr-TR" dirty="0" smtClean="0">
                <a:latin typeface="Comic Sans MS" pitchFamily="66" charset="0"/>
              </a:rPr>
              <a:t>Aşılmaz yollardan aşırdın beni.</a:t>
            </a:r>
          </a:p>
          <a:p>
            <a:r>
              <a:rPr lang="tr-TR" dirty="0" smtClean="0">
                <a:latin typeface="Comic Sans MS" pitchFamily="66" charset="0"/>
              </a:rPr>
              <a:t>Koşar adımlarla bebeğini kucaklamaya gitti.</a:t>
            </a:r>
          </a:p>
          <a:p>
            <a:r>
              <a:rPr lang="tr-TR" dirty="0" smtClean="0">
                <a:latin typeface="Comic Sans MS" pitchFamily="66" charset="0"/>
              </a:rPr>
              <a:t>Gider ayak herkesin canını yaktı.</a:t>
            </a:r>
          </a:p>
          <a:p>
            <a:r>
              <a:rPr lang="tr-TR" dirty="0" smtClean="0">
                <a:latin typeface="Comic Sans MS" pitchFamily="66" charset="0"/>
              </a:rPr>
              <a:t>Ne zaman seninle olsam tanıdık bir kuş cıvıltısıyla uyanırdım her sabah…</a:t>
            </a:r>
          </a:p>
          <a:p>
            <a:r>
              <a:rPr lang="tr-TR" dirty="0" smtClean="0">
                <a:latin typeface="Comic Sans MS" pitchFamily="66" charset="0"/>
              </a:rPr>
              <a:t>Bazen bilindik şiirlerle bile olsa göz doldurmayı iyi biliyordu.</a:t>
            </a:r>
          </a:p>
          <a:p>
            <a:r>
              <a:rPr lang="tr-TR" dirty="0" smtClean="0">
                <a:latin typeface="Comic Sans MS" pitchFamily="66" charset="0"/>
              </a:rPr>
              <a:t>Gelecek sezonda en başarılı futbolcular bizim olacak.</a:t>
            </a:r>
          </a:p>
          <a:p>
            <a:r>
              <a:rPr lang="tr-TR" dirty="0" smtClean="0">
                <a:latin typeface="Comic Sans MS" pitchFamily="66" charset="0"/>
              </a:rPr>
              <a:t>Böyle bir kazadan sağlam çıkabildiyse verilmiş sadakası var demek</a:t>
            </a:r>
          </a:p>
          <a:p>
            <a:endParaRPr lang="tr-TR" dirty="0"/>
          </a:p>
        </p:txBody>
      </p:sp>
    </p:spTree>
  </p:cSld>
  <p:clrMapOvr>
    <a:masterClrMapping/>
  </p:clrMapOvr>
  <p:transition>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78</TotalTime>
  <Words>186</Words>
  <PresentationFormat>Ekran Gösterisi (4:3)</PresentationFormat>
  <Paragraphs>62</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Akış</vt:lpstr>
      <vt:lpstr>FİİLİMSİLER</vt:lpstr>
      <vt:lpstr>FİİLİMSİLER NEDİR?</vt:lpstr>
      <vt:lpstr>Slayt 3</vt:lpstr>
      <vt:lpstr>Slayt 4</vt:lpstr>
      <vt:lpstr>FİİLİMSİ TÜRLERİ</vt:lpstr>
      <vt:lpstr>1.İSİM FİİL(MASTAR)</vt:lpstr>
      <vt:lpstr>İSİM FİİL (MASTAR)ÖRNEKLERİ</vt:lpstr>
      <vt:lpstr>2.SIFAT FİİL(ORTAÇ)</vt:lpstr>
      <vt:lpstr>SIFAT FİİL(ORTAÇ)ÖRNEKLERİ</vt:lpstr>
      <vt:lpstr> 3.ZARF FİİL/BAĞ FİİL(ULAÇ)</vt:lpstr>
      <vt:lpstr> 3.ZARF FİİL/BAĞ FİİL(ULAÇ)ÖRNEKLERİ</vt:lpstr>
      <vt:lpstr>ÖZETLE:</vt:lpstr>
      <vt:lpstr>Slayt 13</vt:lpstr>
      <vt:lpstr>Slayt 14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2017-11-01T16:39:49Z</dcterms:created>
  <dcterms:modified xsi:type="dcterms:W3CDTF">2017-12-10T08:36:56Z</dcterms:modified>
  <cp:category>www.sorubak.com</cp:category>
</cp:coreProperties>
</file>