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70" r:id="rId11"/>
    <p:sldId id="265" r:id="rId12"/>
    <p:sldId id="266" r:id="rId13"/>
    <p:sldId id="267" r:id="rId14"/>
    <p:sldId id="268" r:id="rId15"/>
    <p:sldId id="269"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54" autoAdjust="0"/>
  </p:normalViewPr>
  <p:slideViewPr>
    <p:cSldViewPr>
      <p:cViewPr varScale="1">
        <p:scale>
          <a:sx n="116" d="100"/>
          <a:sy n="116" d="100"/>
        </p:scale>
        <p:origin x="-1482"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FC0815-A0C7-4A84-90F3-50885C5496DB}" type="datetimeFigureOut">
              <a:rPr lang="tr-TR" smtClean="0"/>
              <a:pPr/>
              <a:t>12/12/2017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CE6714-1BA9-408F-B795-C0C70DB20C2D}"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6CE6714-1BA9-408F-B795-C0C70DB20C2D}"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CE6714-1BA9-408F-B795-C0C70DB20C2D}" type="slidenum">
              <a:rPr lang="tr-TR" smtClean="0"/>
              <a:pPr/>
              <a:t>4</a:t>
            </a:fld>
            <a:endParaRPr lang="tr-TR"/>
          </a:p>
        </p:txBody>
      </p:sp>
    </p:spTree>
    <p:extLst>
      <p:ext uri="{BB962C8B-B14F-4D97-AF65-F5344CB8AC3E}">
        <p14:creationId xmlns:p14="http://schemas.microsoft.com/office/powerpoint/2010/main" xmlns="" val="1943634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CE6714-1BA9-408F-B795-C0C70DB20C2D}" type="slidenum">
              <a:rPr lang="tr-TR" smtClean="0"/>
              <a:pPr/>
              <a:t>8</a:t>
            </a:fld>
            <a:endParaRPr lang="tr-TR"/>
          </a:p>
        </p:txBody>
      </p:sp>
    </p:spTree>
    <p:extLst>
      <p:ext uri="{BB962C8B-B14F-4D97-AF65-F5344CB8AC3E}">
        <p14:creationId xmlns:p14="http://schemas.microsoft.com/office/powerpoint/2010/main" xmlns="" val="3231291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CE6714-1BA9-408F-B795-C0C70DB20C2D}" type="slidenum">
              <a:rPr lang="tr-TR" smtClean="0"/>
              <a:pPr/>
              <a:t>14</a:t>
            </a:fld>
            <a:endParaRPr lang="tr-TR"/>
          </a:p>
        </p:txBody>
      </p:sp>
    </p:spTree>
    <p:extLst>
      <p:ext uri="{BB962C8B-B14F-4D97-AF65-F5344CB8AC3E}">
        <p14:creationId xmlns:p14="http://schemas.microsoft.com/office/powerpoint/2010/main" xmlns="" val="3555147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66CE6714-1BA9-408F-B795-C0C70DB20C2D}" type="slidenum">
              <a:rPr lang="tr-TR" smtClean="0"/>
              <a:pPr/>
              <a:t>16</a:t>
            </a:fld>
            <a:endParaRPr lang="tr-TR"/>
          </a:p>
        </p:txBody>
      </p:sp>
    </p:spTree>
    <p:extLst>
      <p:ext uri="{BB962C8B-B14F-4D97-AF65-F5344CB8AC3E}">
        <p14:creationId xmlns:p14="http://schemas.microsoft.com/office/powerpoint/2010/main" xmlns="" val="347299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16" name="15 Slayt Numarası Yer Tutucusu"/>
          <p:cNvSpPr>
            <a:spLocks noGrp="1"/>
          </p:cNvSpPr>
          <p:nvPr>
            <p:ph type="sldNum" sz="quarter" idx="11"/>
          </p:nvPr>
        </p:nvSpPr>
        <p:spPr/>
        <p:txBody>
          <a:bodyPr/>
          <a:lstStyle/>
          <a:p>
            <a:fld id="{ACE42868-5438-47F5-B5C6-53EF93F57C2B}"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transition>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CE42868-5438-47F5-B5C6-53EF93F57C2B}" type="slidenum">
              <a:rPr lang="tr-TR" smtClean="0"/>
              <a:pPr/>
              <a:t>‹#›</a:t>
            </a:fld>
            <a:endParaRPr lang="tr-TR"/>
          </a:p>
        </p:txBody>
      </p:sp>
    </p:spTree>
  </p:cSld>
  <p:clrMapOvr>
    <a:masterClrMapping/>
  </p:clrMapOvr>
  <p:transition>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CE42868-5438-47F5-B5C6-53EF93F57C2B}" type="slidenum">
              <a:rPr lang="tr-TR" smtClean="0"/>
              <a:pPr/>
              <a:t>‹#›</a:t>
            </a:fld>
            <a:endParaRPr lang="tr-TR"/>
          </a:p>
        </p:txBody>
      </p:sp>
    </p:spTree>
  </p:cSld>
  <p:clrMapOvr>
    <a:masterClrMapping/>
  </p:clrMapOvr>
  <p:transition>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9819A264-9984-42BA-A248-EC2EF3ED9FCD}" type="datetimeFigureOut">
              <a:rPr lang="tr-TR" smtClean="0"/>
              <a:pPr/>
              <a:t>12/12/2017</a:t>
            </a:fld>
            <a:endParaRPr lang="tr-TR"/>
          </a:p>
        </p:txBody>
      </p:sp>
      <p:sp>
        <p:nvSpPr>
          <p:cNvPr id="15" name="14 Slayt Numarası Yer Tutucusu"/>
          <p:cNvSpPr>
            <a:spLocks noGrp="1"/>
          </p:cNvSpPr>
          <p:nvPr>
            <p:ph type="sldNum" sz="quarter" idx="15"/>
          </p:nvPr>
        </p:nvSpPr>
        <p:spPr/>
        <p:txBody>
          <a:bodyPr/>
          <a:lstStyle>
            <a:lvl1pPr algn="ctr">
              <a:defRPr/>
            </a:lvl1pPr>
          </a:lstStyle>
          <a:p>
            <a:fld id="{ACE42868-5438-47F5-B5C6-53EF93F57C2B}"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transition>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CE42868-5438-47F5-B5C6-53EF93F57C2B}"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CE42868-5438-47F5-B5C6-53EF93F57C2B}"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ACE42868-5438-47F5-B5C6-53EF93F57C2B}"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CE42868-5438-47F5-B5C6-53EF93F57C2B}"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transition>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CE42868-5438-47F5-B5C6-53EF93F57C2B}" type="slidenum">
              <a:rPr lang="tr-TR" smtClean="0"/>
              <a:pPr/>
              <a:t>‹#›</a:t>
            </a:fld>
            <a:endParaRPr lang="tr-TR"/>
          </a:p>
        </p:txBody>
      </p:sp>
    </p:spTree>
  </p:cSld>
  <p:clrMapOvr>
    <a:masterClrMapping/>
  </p:clrMapOvr>
  <p:transition>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9819A264-9984-42BA-A248-EC2EF3ED9FCD}" type="datetimeFigureOut">
              <a:rPr lang="tr-TR" smtClean="0"/>
              <a:pPr/>
              <a:t>12/12/2017</a:t>
            </a:fld>
            <a:endParaRPr lang="tr-TR"/>
          </a:p>
        </p:txBody>
      </p:sp>
      <p:sp>
        <p:nvSpPr>
          <p:cNvPr id="9" name="8 Slayt Numarası Yer Tutucusu"/>
          <p:cNvSpPr>
            <a:spLocks noGrp="1"/>
          </p:cNvSpPr>
          <p:nvPr>
            <p:ph type="sldNum" sz="quarter" idx="15"/>
          </p:nvPr>
        </p:nvSpPr>
        <p:spPr/>
        <p:txBody>
          <a:bodyPr/>
          <a:lstStyle/>
          <a:p>
            <a:fld id="{ACE42868-5438-47F5-B5C6-53EF93F57C2B}"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transition>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9819A264-9984-42BA-A248-EC2EF3ED9FCD}" type="datetimeFigureOut">
              <a:rPr lang="tr-TR" smtClean="0"/>
              <a:pPr/>
              <a:t>12/12/2017</a:t>
            </a:fld>
            <a:endParaRPr lang="tr-TR"/>
          </a:p>
        </p:txBody>
      </p:sp>
      <p:sp>
        <p:nvSpPr>
          <p:cNvPr id="9" name="8 Slayt Numarası Yer Tutucusu"/>
          <p:cNvSpPr>
            <a:spLocks noGrp="1"/>
          </p:cNvSpPr>
          <p:nvPr>
            <p:ph type="sldNum" sz="quarter" idx="11"/>
          </p:nvPr>
        </p:nvSpPr>
        <p:spPr/>
        <p:txBody>
          <a:bodyPr/>
          <a:lstStyle/>
          <a:p>
            <a:fld id="{ACE42868-5438-47F5-B5C6-53EF93F57C2B}"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transition>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9819A264-9984-42BA-A248-EC2EF3ED9FCD}" type="datetimeFigureOut">
              <a:rPr lang="tr-TR" smtClean="0"/>
              <a:pPr/>
              <a:t>12/12/2017</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ACE42868-5438-47F5-B5C6-53EF93F57C2B}"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ndAc>
      <p:stSnd>
        <p:snd r:embed="rId13" name="click.wav"/>
      </p:stSnd>
    </p:sndAc>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scene3d>
            <a:camera prst="isometricOffAxis1Right"/>
            <a:lightRig rig="threePt" dir="t"/>
          </a:scene3d>
        </p:spPr>
        <p:txBody>
          <a:bodyPr/>
          <a:lstStyle/>
          <a:p>
            <a:r>
              <a:rPr lang="tr-TR" dirty="0" smtClean="0">
                <a:solidFill>
                  <a:srgbClr val="C00000"/>
                </a:solidFill>
                <a:latin typeface="Constantia" pitchFamily="18" charset="0"/>
              </a:rPr>
              <a:t>CÜMLENİN ÖGELERİ</a:t>
            </a:r>
            <a:endParaRPr lang="tr-TR" dirty="0">
              <a:solidFill>
                <a:srgbClr val="C00000"/>
              </a:solidFill>
              <a:latin typeface="Constantia" pitchFamily="18" charset="0"/>
            </a:endParaRPr>
          </a:p>
        </p:txBody>
      </p:sp>
      <p:sp>
        <p:nvSpPr>
          <p:cNvPr id="2" name="1 Başlık"/>
          <p:cNvSpPr>
            <a:spLocks noGrp="1"/>
          </p:cNvSpPr>
          <p:nvPr>
            <p:ph type="ctrTitle"/>
          </p:nvPr>
        </p:nvSpPr>
        <p:spPr>
          <a:scene3d>
            <a:camera prst="isometricOffAxis2Left"/>
            <a:lightRig rig="threePt" dir="t"/>
          </a:scene3d>
        </p:spPr>
        <p:txBody>
          <a:bodyPr/>
          <a:lstStyle/>
          <a:p>
            <a:r>
              <a:rPr lang="tr-TR" dirty="0" smtClean="0">
                <a:latin typeface="Constantia" pitchFamily="18" charset="0"/>
              </a:rPr>
              <a:t>8.SINIF</a:t>
            </a:r>
            <a:endParaRPr lang="tr-TR" dirty="0">
              <a:latin typeface="Constantia" pitchFamily="18" charset="0"/>
            </a:endParaRPr>
          </a:p>
        </p:txBody>
      </p:sp>
    </p:spTree>
  </p:cSld>
  <p:clrMapOvr>
    <a:masterClrMapping/>
  </p:clrMapOvr>
  <p:transition>
    <p:wheel/>
    <p:sndAc>
      <p:stSnd>
        <p:snd r:embed="rId2" name="click.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çerik Yer Tutucusu" descr="Cümlenin+Öğeleri+Öğe+Karşılık+verdiği+sorular+Kim+,+Ne.jpg"/>
          <p:cNvPicPr>
            <a:picLocks noGrp="1" noChangeAspect="1"/>
          </p:cNvPicPr>
          <p:nvPr>
            <p:ph idx="1"/>
          </p:nvPr>
        </p:nvPicPr>
        <p:blipFill>
          <a:blip r:embed="rId3" cstate="print"/>
          <a:stretch>
            <a:fillRect/>
          </a:stretch>
        </p:blipFill>
        <p:spPr>
          <a:xfrm>
            <a:off x="0" y="0"/>
            <a:ext cx="9144000" cy="6858000"/>
          </a:xfrm>
        </p:spPr>
      </p:pic>
    </p:spTree>
  </p:cSld>
  <p:clrMapOvr>
    <a:masterClrMapping/>
  </p:clrMapOvr>
  <p:transition>
    <p:randomBar/>
    <p:sndAc>
      <p:stSnd>
        <p:snd r:embed="rId2" name="click.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764704"/>
            <a:ext cx="8229600" cy="5472608"/>
          </a:xfrm>
        </p:spPr>
        <p:txBody>
          <a:bodyPr>
            <a:normAutofit fontScale="92500" lnSpcReduction="10000"/>
          </a:bodyPr>
          <a:lstStyle/>
          <a:p>
            <a:r>
              <a:rPr lang="tr-TR" b="1" i="1" dirty="0" smtClean="0">
                <a:solidFill>
                  <a:srgbClr val="000000"/>
                </a:solidFill>
              </a:rPr>
              <a:t>“Çözemediği soruları </a:t>
            </a:r>
            <a:r>
              <a:rPr lang="tr-TR" b="1" i="1" u="sng" dirty="0" smtClean="0">
                <a:solidFill>
                  <a:srgbClr val="000000"/>
                </a:solidFill>
              </a:rPr>
              <a:t>bana</a:t>
            </a:r>
            <a:r>
              <a:rPr lang="tr-TR" b="1" i="1" dirty="0" smtClean="0">
                <a:solidFill>
                  <a:srgbClr val="000000"/>
                </a:solidFill>
              </a:rPr>
              <a:t> sorar.”</a:t>
            </a:r>
          </a:p>
          <a:p>
            <a:r>
              <a:rPr lang="tr-TR" b="1" i="1" dirty="0" smtClean="0">
                <a:solidFill>
                  <a:srgbClr val="000000"/>
                </a:solidFill>
              </a:rPr>
              <a:t>cümlesinde altı çizili öğeyi bulabilmek için yükleme “kime” sorusunu soruyoruz. Soru da cevap da aynı eki almış. Öyleyse “bana” sözü dolaylı tümleçtir.</a:t>
            </a:r>
          </a:p>
          <a:p>
            <a:r>
              <a:rPr lang="tr-TR" b="1" i="1" dirty="0" smtClean="0">
                <a:solidFill>
                  <a:srgbClr val="000000"/>
                </a:solidFill>
              </a:rPr>
              <a:t>“</a:t>
            </a:r>
            <a:r>
              <a:rPr lang="tr-TR" b="1" i="1" u="sng" dirty="0" smtClean="0">
                <a:solidFill>
                  <a:srgbClr val="000000"/>
                </a:solidFill>
              </a:rPr>
              <a:t>Akşama</a:t>
            </a:r>
            <a:r>
              <a:rPr lang="tr-TR" b="1" i="1" dirty="0" smtClean="0">
                <a:solidFill>
                  <a:srgbClr val="000000"/>
                </a:solidFill>
              </a:rPr>
              <a:t> eve geç kalmayın.”</a:t>
            </a:r>
          </a:p>
          <a:p>
            <a:r>
              <a:rPr lang="tr-TR" b="1" i="1" dirty="0" smtClean="0">
                <a:solidFill>
                  <a:srgbClr val="000000"/>
                </a:solidFill>
              </a:rPr>
              <a:t>cümlesinde altı çizili sözcük de “-e” hâl ekini almıştır. Ancak bu ögeyi bulmak için yükleme “ne zaman” sorusunu soruyoruz. Görüldüğü gibi soru hâl eki almadan soruluyor. Öyleyse bu, “-e” hâl eki almış olmasına rağmen dolaylı tümleç değildir.</a:t>
            </a:r>
          </a:p>
          <a:p>
            <a:r>
              <a:rPr lang="tr-TR" b="1" i="1" dirty="0" smtClean="0">
                <a:solidFill>
                  <a:srgbClr val="000000"/>
                </a:solidFill>
              </a:rPr>
              <a:t>Aynı durumu “-de” ve “-den” eklerinde de görebiliriz.</a:t>
            </a:r>
          </a:p>
          <a:p>
            <a:r>
              <a:rPr lang="tr-TR" b="1" i="1" dirty="0" smtClean="0">
                <a:solidFill>
                  <a:srgbClr val="000000"/>
                </a:solidFill>
              </a:rPr>
              <a:t>“Sabah erkenden </a:t>
            </a:r>
            <a:r>
              <a:rPr lang="tr-TR" b="1" i="1" u="sng" dirty="0" smtClean="0">
                <a:solidFill>
                  <a:srgbClr val="000000"/>
                </a:solidFill>
              </a:rPr>
              <a:t>dağa</a:t>
            </a:r>
            <a:r>
              <a:rPr lang="tr-TR" b="1" i="1" dirty="0" smtClean="0">
                <a:solidFill>
                  <a:srgbClr val="000000"/>
                </a:solidFill>
              </a:rPr>
              <a:t> çıkacağız.”“Öğrenciler henüz </a:t>
            </a:r>
            <a:r>
              <a:rPr lang="tr-TR" b="1" i="1" u="sng" dirty="0" smtClean="0">
                <a:solidFill>
                  <a:srgbClr val="000000"/>
                </a:solidFill>
              </a:rPr>
              <a:t>dersten</a:t>
            </a:r>
            <a:r>
              <a:rPr lang="tr-TR" b="1" i="1" dirty="0" smtClean="0">
                <a:solidFill>
                  <a:srgbClr val="000000"/>
                </a:solidFill>
              </a:rPr>
              <a:t> çıkmadı.”“Okulun </a:t>
            </a:r>
            <a:r>
              <a:rPr lang="tr-TR" b="1" i="1" u="sng" dirty="0" smtClean="0">
                <a:solidFill>
                  <a:srgbClr val="000000"/>
                </a:solidFill>
              </a:rPr>
              <a:t>bahçesinde</a:t>
            </a:r>
            <a:r>
              <a:rPr lang="tr-TR" b="1" i="1" dirty="0" smtClean="0">
                <a:solidFill>
                  <a:srgbClr val="000000"/>
                </a:solidFill>
              </a:rPr>
              <a:t> top oynadık.cümlelerindeki altı çizili sözler dolaylı tümleçtir</a:t>
            </a:r>
          </a:p>
          <a:p>
            <a:endParaRPr lang="tr-TR" dirty="0"/>
          </a:p>
        </p:txBody>
      </p:sp>
      <p:sp>
        <p:nvSpPr>
          <p:cNvPr id="3" name="2 Başlık"/>
          <p:cNvSpPr>
            <a:spLocks noGrp="1"/>
          </p:cNvSpPr>
          <p:nvPr>
            <p:ph type="title"/>
          </p:nvPr>
        </p:nvSpPr>
        <p:spPr>
          <a:xfrm>
            <a:off x="457200" y="152400"/>
            <a:ext cx="8229600" cy="684312"/>
          </a:xfrm>
        </p:spPr>
        <p:txBody>
          <a:bodyPr>
            <a:normAutofit fontScale="90000"/>
          </a:bodyPr>
          <a:lstStyle/>
          <a:p>
            <a:r>
              <a:rPr lang="tr-TR" b="1" dirty="0" smtClean="0">
                <a:solidFill>
                  <a:srgbClr val="000000"/>
                </a:solidFill>
              </a:rPr>
              <a:t>  ÖRNEĞİN…</a:t>
            </a:r>
            <a:endParaRPr lang="tr-TR" b="1" dirty="0">
              <a:solidFill>
                <a:srgbClr val="000000"/>
              </a:solidFill>
            </a:endParaRPr>
          </a:p>
        </p:txBody>
      </p:sp>
      <p:pic>
        <p:nvPicPr>
          <p:cNvPr id="4" name="3 Resim" descr="5066es2bf.gif"/>
          <p:cNvPicPr>
            <a:picLocks noChangeAspect="1"/>
          </p:cNvPicPr>
          <p:nvPr/>
        </p:nvPicPr>
        <p:blipFill>
          <a:blip r:embed="rId3" cstate="print"/>
          <a:stretch>
            <a:fillRect/>
          </a:stretch>
        </p:blipFill>
        <p:spPr>
          <a:xfrm>
            <a:off x="7596336" y="-1"/>
            <a:ext cx="1547664" cy="1204985"/>
          </a:xfrm>
          <a:prstGeom prst="rect">
            <a:avLst/>
          </a:prstGeom>
        </p:spPr>
      </p:pic>
    </p:spTree>
  </p:cSld>
  <p:clrMapOvr>
    <a:masterClrMapping/>
  </p:clrMapOvr>
  <p:transition>
    <p:strips/>
    <p:sndAc>
      <p:stSnd>
        <p:snd r:embed="rId2" name="click.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980728"/>
            <a:ext cx="8229600" cy="5115272"/>
          </a:xfrm>
        </p:spPr>
        <p:txBody>
          <a:bodyPr>
            <a:normAutofit fontScale="92500" lnSpcReduction="10000"/>
          </a:bodyPr>
          <a:lstStyle/>
          <a:p>
            <a:r>
              <a:rPr lang="tr-TR" b="1" i="1" dirty="0" smtClean="0">
                <a:solidFill>
                  <a:srgbClr val="000000"/>
                </a:solidFill>
              </a:rPr>
              <a:t>Yüklemin zamanını, durumunu, miktarını, yönünü, koşulunu vb. bildiren </a:t>
            </a:r>
            <a:r>
              <a:rPr lang="tr-TR" b="1" i="1" dirty="0" err="1" smtClean="0">
                <a:solidFill>
                  <a:srgbClr val="000000"/>
                </a:solidFill>
              </a:rPr>
              <a:t>ögelerdir</a:t>
            </a:r>
            <a:r>
              <a:rPr lang="tr-TR" b="1" i="1" dirty="0" smtClean="0">
                <a:solidFill>
                  <a:srgbClr val="000000"/>
                </a:solidFill>
              </a:rPr>
              <a:t>. Bunların her biri değişik bir soruyla bulunur.</a:t>
            </a:r>
          </a:p>
          <a:p>
            <a:r>
              <a:rPr lang="tr-TR" b="1" i="1" dirty="0" smtClean="0">
                <a:solidFill>
                  <a:srgbClr val="000000"/>
                </a:solidFill>
              </a:rPr>
              <a:t>“</a:t>
            </a:r>
            <a:r>
              <a:rPr lang="tr-TR" b="1" i="1" u="sng" dirty="0" smtClean="0">
                <a:solidFill>
                  <a:srgbClr val="000000"/>
                </a:solidFill>
              </a:rPr>
              <a:t>Yazın</a:t>
            </a:r>
            <a:r>
              <a:rPr lang="tr-TR" b="1" i="1" dirty="0" smtClean="0">
                <a:solidFill>
                  <a:srgbClr val="000000"/>
                </a:solidFill>
              </a:rPr>
              <a:t> bol bol kitap okuyacağım.”</a:t>
            </a:r>
          </a:p>
          <a:p>
            <a:r>
              <a:rPr lang="tr-TR" b="1" i="1" dirty="0" smtClean="0">
                <a:solidFill>
                  <a:srgbClr val="000000"/>
                </a:solidFill>
              </a:rPr>
              <a:t>cümlesindeki altı çizili zarf “ne zaman”,</a:t>
            </a:r>
          </a:p>
          <a:p>
            <a:r>
              <a:rPr lang="tr-TR" b="1" i="1" dirty="0" smtClean="0">
                <a:solidFill>
                  <a:srgbClr val="000000"/>
                </a:solidFill>
              </a:rPr>
              <a:t>“Arabamız engebeli yolda </a:t>
            </a:r>
            <a:r>
              <a:rPr lang="tr-TR" b="1" i="1" u="sng" dirty="0" smtClean="0">
                <a:solidFill>
                  <a:srgbClr val="000000"/>
                </a:solidFill>
              </a:rPr>
              <a:t>ağır ağır</a:t>
            </a:r>
            <a:r>
              <a:rPr lang="tr-TR" b="1" i="1" dirty="0" smtClean="0">
                <a:solidFill>
                  <a:srgbClr val="000000"/>
                </a:solidFill>
              </a:rPr>
              <a:t> ilerliyordu.”</a:t>
            </a:r>
          </a:p>
          <a:p>
            <a:r>
              <a:rPr lang="tr-TR" b="1" i="1" dirty="0" smtClean="0">
                <a:solidFill>
                  <a:srgbClr val="000000"/>
                </a:solidFill>
              </a:rPr>
              <a:t>cümlesinde altı çizili zarf “nasıl”,</a:t>
            </a:r>
          </a:p>
          <a:p>
            <a:r>
              <a:rPr lang="tr-TR" b="1" i="1" dirty="0" smtClean="0">
                <a:solidFill>
                  <a:srgbClr val="000000"/>
                </a:solidFill>
              </a:rPr>
              <a:t>“Çocuğun dersleri </a:t>
            </a:r>
            <a:r>
              <a:rPr lang="tr-TR" b="1" i="1" u="sng" dirty="0" smtClean="0">
                <a:solidFill>
                  <a:srgbClr val="000000"/>
                </a:solidFill>
              </a:rPr>
              <a:t>şaşılacak kadar</a:t>
            </a:r>
            <a:r>
              <a:rPr lang="tr-TR" b="1" i="1" dirty="0" smtClean="0">
                <a:solidFill>
                  <a:srgbClr val="000000"/>
                </a:solidFill>
              </a:rPr>
              <a:t> iyiydi.</a:t>
            </a:r>
          </a:p>
          <a:p>
            <a:r>
              <a:rPr lang="tr-TR" b="1" i="1" dirty="0" smtClean="0">
                <a:solidFill>
                  <a:srgbClr val="000000"/>
                </a:solidFill>
              </a:rPr>
              <a:t>cümlesindeki altı çizili zarf “ne kadar”,</a:t>
            </a:r>
          </a:p>
          <a:p>
            <a:r>
              <a:rPr lang="tr-TR" b="1" i="1" dirty="0" smtClean="0">
                <a:solidFill>
                  <a:srgbClr val="000000"/>
                </a:solidFill>
              </a:rPr>
              <a:t>“Ayakkabıları </a:t>
            </a:r>
            <a:r>
              <a:rPr lang="tr-TR" b="1" i="1" u="sng" dirty="0" smtClean="0">
                <a:solidFill>
                  <a:srgbClr val="000000"/>
                </a:solidFill>
              </a:rPr>
              <a:t>içeri</a:t>
            </a:r>
            <a:r>
              <a:rPr lang="tr-TR" b="1" i="1" dirty="0" smtClean="0">
                <a:solidFill>
                  <a:srgbClr val="000000"/>
                </a:solidFill>
              </a:rPr>
              <a:t> alın.”</a:t>
            </a:r>
          </a:p>
          <a:p>
            <a:r>
              <a:rPr lang="tr-TR" b="1" i="1" dirty="0" smtClean="0">
                <a:solidFill>
                  <a:srgbClr val="000000"/>
                </a:solidFill>
              </a:rPr>
              <a:t>cümlesindeki altı çizili zarf “nereye” sorusuna cevap vermiştir. Yükleme sorulan bu sorulara cevap veren ögeler daima zarftır.</a:t>
            </a:r>
          </a:p>
          <a:p>
            <a:endParaRPr lang="tr-TR" dirty="0"/>
          </a:p>
        </p:txBody>
      </p:sp>
      <p:sp>
        <p:nvSpPr>
          <p:cNvPr id="3" name="2 Başlık"/>
          <p:cNvSpPr>
            <a:spLocks noGrp="1"/>
          </p:cNvSpPr>
          <p:nvPr>
            <p:ph type="title"/>
          </p:nvPr>
        </p:nvSpPr>
        <p:spPr>
          <a:xfrm>
            <a:off x="457200" y="152400"/>
            <a:ext cx="8229600" cy="612304"/>
          </a:xfrm>
        </p:spPr>
        <p:txBody>
          <a:bodyPr>
            <a:normAutofit fontScale="90000"/>
          </a:bodyPr>
          <a:lstStyle/>
          <a:p>
            <a:r>
              <a:rPr lang="tr-TR" dirty="0" smtClean="0">
                <a:solidFill>
                  <a:srgbClr val="000000"/>
                </a:solidFill>
                <a:latin typeface="Comic Sans MS" pitchFamily="66" charset="0"/>
              </a:rPr>
              <a:t>  5.ZARF TÜMLECİ </a:t>
            </a:r>
            <a:endParaRPr lang="tr-TR" dirty="0">
              <a:solidFill>
                <a:srgbClr val="000000"/>
              </a:solidFill>
              <a:latin typeface="Comic Sans MS" pitchFamily="66" charset="0"/>
            </a:endParaRPr>
          </a:p>
        </p:txBody>
      </p:sp>
      <p:pic>
        <p:nvPicPr>
          <p:cNvPr id="4" name="3 Resim" descr="ColossalHeartyAustraliankestrel-max-1mb.gif"/>
          <p:cNvPicPr>
            <a:picLocks noChangeAspect="1"/>
          </p:cNvPicPr>
          <p:nvPr/>
        </p:nvPicPr>
        <p:blipFill>
          <a:blip r:embed="rId3" cstate="print"/>
          <a:stretch>
            <a:fillRect/>
          </a:stretch>
        </p:blipFill>
        <p:spPr>
          <a:xfrm>
            <a:off x="7436718" y="3068960"/>
            <a:ext cx="1707282" cy="1728191"/>
          </a:xfrm>
          <a:prstGeom prst="rect">
            <a:avLst/>
          </a:prstGeom>
        </p:spPr>
      </p:pic>
    </p:spTree>
  </p:cSld>
  <p:clrMapOvr>
    <a:masterClrMapping/>
  </p:clrMapOvr>
  <p:transition>
    <p:split orient="vert"/>
    <p:sndAc>
      <p:stSnd>
        <p:snd r:embed="rId2" name="click.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i="1" dirty="0" smtClean="0">
                <a:solidFill>
                  <a:srgbClr val="000000"/>
                </a:solidFill>
              </a:rPr>
              <a:t>Cümlede asıl anlatılmak istenen öge vurgulanır. Biz konuşurken, önemsediğimiz ögeyi cümlenin herhangi bir yerinde ses tonumuzu yükselterek vurgulayabiliriz. Ancak yazıda bunu yapamayacağımızdan, vurgulamak istediğimiz öğeyi yükleme yaklaştırırız. Yani cümlede yükleme en yakın öğe, en çok vurgulanan öğedir.</a:t>
            </a:r>
            <a:endParaRPr lang="tr-TR" b="1" i="1" dirty="0">
              <a:solidFill>
                <a:srgbClr val="000000"/>
              </a:solidFill>
            </a:endParaRPr>
          </a:p>
        </p:txBody>
      </p:sp>
      <p:sp>
        <p:nvSpPr>
          <p:cNvPr id="3" name="2 Başlık"/>
          <p:cNvSpPr>
            <a:spLocks noGrp="1"/>
          </p:cNvSpPr>
          <p:nvPr>
            <p:ph type="title"/>
          </p:nvPr>
        </p:nvSpPr>
        <p:spPr/>
        <p:txBody>
          <a:bodyPr/>
          <a:lstStyle/>
          <a:p>
            <a:r>
              <a:rPr lang="tr-TR" dirty="0" smtClean="0">
                <a:solidFill>
                  <a:srgbClr val="000000"/>
                </a:solidFill>
                <a:latin typeface="Comic Sans MS" pitchFamily="66" charset="0"/>
              </a:rPr>
              <a:t>  CÜMLE VURGUSU </a:t>
            </a:r>
            <a:endParaRPr lang="tr-TR" dirty="0">
              <a:solidFill>
                <a:srgbClr val="000000"/>
              </a:solidFill>
              <a:latin typeface="Comic Sans MS" pitchFamily="66" charset="0"/>
            </a:endParaRPr>
          </a:p>
        </p:txBody>
      </p:sp>
      <p:pic>
        <p:nvPicPr>
          <p:cNvPr id="4" name="3 Resim" descr="5066es2bf.gif"/>
          <p:cNvPicPr>
            <a:picLocks noChangeAspect="1"/>
          </p:cNvPicPr>
          <p:nvPr/>
        </p:nvPicPr>
        <p:blipFill>
          <a:blip r:embed="rId3" cstate="print"/>
          <a:stretch>
            <a:fillRect/>
          </a:stretch>
        </p:blipFill>
        <p:spPr>
          <a:xfrm>
            <a:off x="1403648" y="4365104"/>
            <a:ext cx="5400600" cy="2492896"/>
          </a:xfrm>
          <a:prstGeom prst="rect">
            <a:avLst/>
          </a:prstGeom>
        </p:spPr>
      </p:pic>
    </p:spTree>
  </p:cSld>
  <p:clrMapOvr>
    <a:masterClrMapping/>
  </p:clrMapOvr>
  <p:transition>
    <p:wheel spokes="8"/>
    <p:sndAc>
      <p:stSnd>
        <p:snd r:embed="rId2" name="click.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692696"/>
            <a:ext cx="8229600" cy="4968552"/>
          </a:xfrm>
        </p:spPr>
        <p:txBody>
          <a:bodyPr>
            <a:normAutofit lnSpcReduction="10000"/>
          </a:bodyPr>
          <a:lstStyle/>
          <a:p>
            <a:r>
              <a:rPr lang="tr-TR" b="1" i="1" dirty="0" smtClean="0">
                <a:solidFill>
                  <a:srgbClr val="000000"/>
                </a:solidFill>
              </a:rPr>
              <a:t>“Babam bizi dün </a:t>
            </a:r>
            <a:r>
              <a:rPr lang="tr-TR" b="1" i="1" u="sng" dirty="0" smtClean="0">
                <a:solidFill>
                  <a:srgbClr val="000000"/>
                </a:solidFill>
              </a:rPr>
              <a:t>fuara</a:t>
            </a:r>
            <a:r>
              <a:rPr lang="tr-TR" b="1" i="1" dirty="0" smtClean="0">
                <a:solidFill>
                  <a:srgbClr val="000000"/>
                </a:solidFill>
              </a:rPr>
              <a:t> götürdü.”</a:t>
            </a:r>
          </a:p>
          <a:p>
            <a:r>
              <a:rPr lang="tr-TR" b="1" i="1" dirty="0" smtClean="0">
                <a:solidFill>
                  <a:srgbClr val="000000"/>
                </a:solidFill>
              </a:rPr>
              <a:t>cümlesinde yükleme en yakın olduğu için dolaylı tümleç,</a:t>
            </a:r>
          </a:p>
          <a:p>
            <a:r>
              <a:rPr lang="tr-TR" b="1" i="1" dirty="0" smtClean="0">
                <a:solidFill>
                  <a:srgbClr val="000000"/>
                </a:solidFill>
              </a:rPr>
              <a:t>“Babam bizi fuara </a:t>
            </a:r>
            <a:r>
              <a:rPr lang="tr-TR" b="1" i="1" u="sng" dirty="0" smtClean="0">
                <a:solidFill>
                  <a:srgbClr val="000000"/>
                </a:solidFill>
              </a:rPr>
              <a:t>dün</a:t>
            </a:r>
            <a:r>
              <a:rPr lang="tr-TR" b="1" i="1" dirty="0" smtClean="0">
                <a:solidFill>
                  <a:srgbClr val="000000"/>
                </a:solidFill>
              </a:rPr>
              <a:t> götürdü.”</a:t>
            </a:r>
          </a:p>
          <a:p>
            <a:r>
              <a:rPr lang="tr-TR" b="1" i="1" dirty="0" smtClean="0">
                <a:solidFill>
                  <a:srgbClr val="000000"/>
                </a:solidFill>
              </a:rPr>
              <a:t>cümlesinde yükleme en yakın olduğu için zarf tümleci;</a:t>
            </a:r>
          </a:p>
          <a:p>
            <a:r>
              <a:rPr lang="tr-TR" b="1" i="1" dirty="0" smtClean="0">
                <a:solidFill>
                  <a:srgbClr val="000000"/>
                </a:solidFill>
              </a:rPr>
              <a:t>“Babam fuara dün </a:t>
            </a:r>
            <a:r>
              <a:rPr lang="tr-TR" b="1" i="1" u="sng" dirty="0" smtClean="0">
                <a:solidFill>
                  <a:srgbClr val="000000"/>
                </a:solidFill>
              </a:rPr>
              <a:t>bizi</a:t>
            </a:r>
            <a:r>
              <a:rPr lang="tr-TR" b="1" i="1" dirty="0" smtClean="0">
                <a:solidFill>
                  <a:srgbClr val="000000"/>
                </a:solidFill>
              </a:rPr>
              <a:t> götürdü.”</a:t>
            </a:r>
          </a:p>
          <a:p>
            <a:r>
              <a:rPr lang="tr-TR" b="1" i="1" dirty="0" smtClean="0">
                <a:solidFill>
                  <a:srgbClr val="000000"/>
                </a:solidFill>
              </a:rPr>
              <a:t>cümlesinde yükleme en yakın olduğu için nesne;</a:t>
            </a:r>
          </a:p>
          <a:p>
            <a:r>
              <a:rPr lang="tr-TR" b="1" i="1" dirty="0" smtClean="0">
                <a:solidFill>
                  <a:srgbClr val="000000"/>
                </a:solidFill>
              </a:rPr>
              <a:t>“Dün fuara bizi </a:t>
            </a:r>
            <a:r>
              <a:rPr lang="tr-TR" b="1" i="1" u="sng" dirty="0" smtClean="0">
                <a:solidFill>
                  <a:srgbClr val="000000"/>
                </a:solidFill>
              </a:rPr>
              <a:t>babam</a:t>
            </a:r>
            <a:r>
              <a:rPr lang="tr-TR" b="1" i="1" dirty="0" smtClean="0">
                <a:solidFill>
                  <a:srgbClr val="000000"/>
                </a:solidFill>
              </a:rPr>
              <a:t> götürdü.”</a:t>
            </a:r>
          </a:p>
          <a:p>
            <a:r>
              <a:rPr lang="tr-TR" b="1" i="1" dirty="0" smtClean="0">
                <a:solidFill>
                  <a:srgbClr val="000000"/>
                </a:solidFill>
              </a:rPr>
              <a:t>cümlesinde yükleme en yakın olduğu için özne vurguludur.</a:t>
            </a:r>
          </a:p>
          <a:p>
            <a:endParaRPr lang="tr-TR" dirty="0"/>
          </a:p>
        </p:txBody>
      </p:sp>
      <p:sp>
        <p:nvSpPr>
          <p:cNvPr id="3" name="2 Başlık"/>
          <p:cNvSpPr>
            <a:spLocks noGrp="1"/>
          </p:cNvSpPr>
          <p:nvPr>
            <p:ph type="title"/>
          </p:nvPr>
        </p:nvSpPr>
        <p:spPr>
          <a:xfrm>
            <a:off x="457200" y="152400"/>
            <a:ext cx="8229600" cy="684312"/>
          </a:xfrm>
        </p:spPr>
        <p:txBody>
          <a:bodyPr>
            <a:normAutofit fontScale="90000"/>
          </a:bodyPr>
          <a:lstStyle/>
          <a:p>
            <a:r>
              <a:rPr lang="tr-TR" dirty="0" smtClean="0">
                <a:solidFill>
                  <a:srgbClr val="000000"/>
                </a:solidFill>
              </a:rPr>
              <a:t>   ÖRNEĞİN…</a:t>
            </a:r>
            <a:endParaRPr lang="tr-TR" dirty="0">
              <a:solidFill>
                <a:srgbClr val="000000"/>
              </a:solidFill>
            </a:endParaRPr>
          </a:p>
        </p:txBody>
      </p:sp>
      <p:pic>
        <p:nvPicPr>
          <p:cNvPr id="4" name="3 Resim" descr="ColossalHeartyAustraliankestrel-max-1mb.gif"/>
          <p:cNvPicPr>
            <a:picLocks noChangeAspect="1"/>
          </p:cNvPicPr>
          <p:nvPr/>
        </p:nvPicPr>
        <p:blipFill>
          <a:blip r:embed="rId4" cstate="print"/>
          <a:stretch>
            <a:fillRect/>
          </a:stretch>
        </p:blipFill>
        <p:spPr>
          <a:xfrm>
            <a:off x="6948264" y="5013176"/>
            <a:ext cx="2195736" cy="1844824"/>
          </a:xfrm>
          <a:prstGeom prst="rect">
            <a:avLst/>
          </a:prstGeom>
        </p:spPr>
      </p:pic>
    </p:spTree>
  </p:cSld>
  <p:clrMapOvr>
    <a:masterClrMapping/>
  </p:clrMapOvr>
  <p:transition>
    <p:split dir="in"/>
    <p:sndAc>
      <p:stSnd>
        <p:snd r:embed="rId3" name="click.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i="1" dirty="0" smtClean="0">
                <a:solidFill>
                  <a:srgbClr val="000000"/>
                </a:solidFill>
              </a:rPr>
              <a:t>Cümleyi söylerken söz arasına sıkıştırılan, bazen bir öğenin açıklayıcısı, bazen cümle dışı unsur olan söz veya söz öbeklerine ara söz denir.</a:t>
            </a:r>
          </a:p>
          <a:p>
            <a:r>
              <a:rPr lang="tr-TR" b="1" i="1" dirty="0" smtClean="0">
                <a:solidFill>
                  <a:srgbClr val="000000"/>
                </a:solidFill>
              </a:rPr>
              <a:t>“Büyüdüğüm o güzel şehri, </a:t>
            </a:r>
            <a:r>
              <a:rPr lang="tr-TR" b="1" i="1" u="sng" dirty="0" smtClean="0">
                <a:solidFill>
                  <a:srgbClr val="000000"/>
                </a:solidFill>
              </a:rPr>
              <a:t>Bursa’yı</a:t>
            </a:r>
            <a:r>
              <a:rPr lang="tr-TR" b="1" i="1" dirty="0" smtClean="0">
                <a:solidFill>
                  <a:srgbClr val="000000"/>
                </a:solidFill>
              </a:rPr>
              <a:t>, asla unutamam.”</a:t>
            </a:r>
          </a:p>
          <a:p>
            <a:r>
              <a:rPr lang="tr-TR" b="1" i="1" dirty="0" smtClean="0">
                <a:solidFill>
                  <a:srgbClr val="000000"/>
                </a:solidFill>
              </a:rPr>
              <a:t>cümlesinde “Bursa’yı” ara sözü cümlenin nesnesinin açıklayıcısı olarak kullanılmıştır. Ara söz daima açıkladığı öğeden sonra gelir.</a:t>
            </a:r>
          </a:p>
          <a:p>
            <a:endParaRPr lang="tr-TR" b="1" i="1" dirty="0">
              <a:solidFill>
                <a:srgbClr val="000000"/>
              </a:solidFill>
            </a:endParaRPr>
          </a:p>
        </p:txBody>
      </p:sp>
      <p:sp>
        <p:nvSpPr>
          <p:cNvPr id="3" name="2 Başlık"/>
          <p:cNvSpPr>
            <a:spLocks noGrp="1"/>
          </p:cNvSpPr>
          <p:nvPr>
            <p:ph type="title"/>
          </p:nvPr>
        </p:nvSpPr>
        <p:spPr/>
        <p:txBody>
          <a:bodyPr/>
          <a:lstStyle/>
          <a:p>
            <a:r>
              <a:rPr lang="tr-TR" dirty="0" smtClean="0">
                <a:solidFill>
                  <a:srgbClr val="000000"/>
                </a:solidFill>
                <a:latin typeface="Comic Sans MS" pitchFamily="66" charset="0"/>
              </a:rPr>
              <a:t>  ARA SÖZ</a:t>
            </a:r>
            <a:endParaRPr lang="tr-TR" dirty="0">
              <a:solidFill>
                <a:srgbClr val="000000"/>
              </a:solidFill>
              <a:latin typeface="Comic Sans MS" pitchFamily="66" charset="0"/>
            </a:endParaRPr>
          </a:p>
        </p:txBody>
      </p:sp>
      <p:pic>
        <p:nvPicPr>
          <p:cNvPr id="4" name="3 Resim" descr="ColossalHeartyAustraliankestrel-max-1mb.gif"/>
          <p:cNvPicPr>
            <a:picLocks noChangeAspect="1"/>
          </p:cNvPicPr>
          <p:nvPr/>
        </p:nvPicPr>
        <p:blipFill>
          <a:blip r:embed="rId3" cstate="print"/>
          <a:stretch>
            <a:fillRect/>
          </a:stretch>
        </p:blipFill>
        <p:spPr>
          <a:xfrm>
            <a:off x="6851955" y="4437112"/>
            <a:ext cx="2292045" cy="2420888"/>
          </a:xfrm>
          <a:prstGeom prst="rect">
            <a:avLst/>
          </a:prstGeom>
        </p:spPr>
      </p:pic>
    </p:spTree>
  </p:cSld>
  <p:clrMapOvr>
    <a:masterClrMapping/>
  </p:clrMapOvr>
  <p:transition>
    <p:zoom/>
    <p:sndAc>
      <p:stSnd>
        <p:snd r:embed="rId2" name="click.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4" cstate="print"/>
          <a:tile tx="0" ty="0" sx="100000" sy="100000" flip="none" algn="tl"/>
        </a:blipFill>
        <a:effectLst/>
      </p:bgPr>
    </p:bg>
    <p:spTree>
      <p:nvGrpSpPr>
        <p:cNvPr id="1" name=""/>
        <p:cNvGrpSpPr/>
        <p:nvPr/>
      </p:nvGrpSpPr>
      <p:grpSpPr>
        <a:xfrm>
          <a:off x="0" y="0"/>
          <a:ext cx="0" cy="0"/>
          <a:chOff x="0" y="0"/>
          <a:chExt cx="0" cy="0"/>
        </a:xfrm>
      </p:grpSpPr>
      <p:pic>
        <p:nvPicPr>
          <p:cNvPr id="4" name="3 İçerik Yer Tutucusu" descr="beni-izlediğiniz-için-teşekkür-ederim-4.png"/>
          <p:cNvPicPr>
            <a:picLocks noGrp="1" noChangeAspect="1"/>
          </p:cNvPicPr>
          <p:nvPr>
            <p:ph idx="1"/>
          </p:nvPr>
        </p:nvPicPr>
        <p:blipFill>
          <a:blip r:embed="rId5" cstate="print"/>
          <a:stretch>
            <a:fillRect/>
          </a:stretch>
        </p:blipFill>
        <p:spPr>
          <a:xfrm>
            <a:off x="395535" y="0"/>
            <a:ext cx="8064897" cy="6858000"/>
          </a:xfrm>
        </p:spPr>
      </p:pic>
    </p:spTree>
  </p:cSld>
  <p:clrMapOvr>
    <a:masterClrMapping/>
  </p:clrMapOvr>
  <p:transition spd="med" advClick="0" advTm="40000">
    <p:split orient="vert"/>
    <p:sndAc>
      <p:stSnd>
        <p:snd r:embed="rId3"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a:buFont typeface="Wingdings" pitchFamily="2" charset="2"/>
              <a:buChar char="Ø"/>
            </a:pPr>
            <a:r>
              <a:rPr lang="tr-TR" b="1" i="1" dirty="0" smtClean="0">
                <a:solidFill>
                  <a:srgbClr val="000000"/>
                </a:solidFill>
              </a:rPr>
              <a:t>Bir duygu, düşünce veya durumu tam olarak anlatan sözcük ya da söz öbeklerine cümle (tümce) denir. Cümle, özne ve yüklem gibi temel; nesne, dolaylı tümleç ve zarf tümleci gibi yardımcı ögelerden oluşur.</a:t>
            </a:r>
          </a:p>
          <a:p>
            <a:pPr>
              <a:buNone/>
            </a:pPr>
            <a:r>
              <a:rPr lang="tr-TR" b="1" i="1" dirty="0" smtClean="0">
                <a:solidFill>
                  <a:srgbClr val="000000"/>
                </a:solidFill>
              </a:rPr>
              <a:t>   Şimdi cümlenin ögelerine tek tek değinelim…</a:t>
            </a:r>
          </a:p>
          <a:p>
            <a:endParaRPr lang="tr-TR" dirty="0"/>
          </a:p>
        </p:txBody>
      </p:sp>
      <p:sp>
        <p:nvSpPr>
          <p:cNvPr id="4" name="3 Başlık"/>
          <p:cNvSpPr>
            <a:spLocks noGrp="1"/>
          </p:cNvSpPr>
          <p:nvPr>
            <p:ph type="title"/>
          </p:nvPr>
        </p:nvSpPr>
        <p:spPr/>
        <p:txBody>
          <a:bodyPr/>
          <a:lstStyle/>
          <a:p>
            <a:r>
              <a:rPr lang="tr-TR" dirty="0" smtClean="0"/>
              <a:t>  </a:t>
            </a:r>
            <a:r>
              <a:rPr lang="tr-TR" dirty="0" smtClean="0">
                <a:solidFill>
                  <a:srgbClr val="000000"/>
                </a:solidFill>
              </a:rPr>
              <a:t>HADİ BAŞLAYALIM…</a:t>
            </a:r>
            <a:endParaRPr lang="tr-TR" dirty="0">
              <a:solidFill>
                <a:srgbClr val="000000"/>
              </a:solidFill>
            </a:endParaRPr>
          </a:p>
        </p:txBody>
      </p:sp>
      <p:pic>
        <p:nvPicPr>
          <p:cNvPr id="6" name="5 Resim" descr="ColossalHeartyAustraliankestrel-max-1mb.gif"/>
          <p:cNvPicPr>
            <a:picLocks noChangeAspect="1"/>
          </p:cNvPicPr>
          <p:nvPr/>
        </p:nvPicPr>
        <p:blipFill>
          <a:blip r:embed="rId3" cstate="print"/>
          <a:stretch>
            <a:fillRect/>
          </a:stretch>
        </p:blipFill>
        <p:spPr>
          <a:xfrm>
            <a:off x="5508104" y="3933056"/>
            <a:ext cx="3291458" cy="2608337"/>
          </a:xfrm>
          <a:prstGeom prst="rect">
            <a:avLst/>
          </a:prstGeom>
        </p:spPr>
      </p:pic>
      <p:sp>
        <p:nvSpPr>
          <p:cNvPr id="7" name="6 Sağa Bükülü Ok"/>
          <p:cNvSpPr/>
          <p:nvPr/>
        </p:nvSpPr>
        <p:spPr>
          <a:xfrm>
            <a:off x="467544" y="3645024"/>
            <a:ext cx="216024" cy="28803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ransition>
    <p:comb/>
    <p:sndAc>
      <p:stSnd>
        <p:snd r:embed="rId2" name="click.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 </a:t>
            </a:r>
            <a:r>
              <a:rPr lang="tr-TR" b="1" i="1" dirty="0" smtClean="0">
                <a:solidFill>
                  <a:srgbClr val="000000"/>
                </a:solidFill>
              </a:rPr>
              <a:t>Cümlede kip ve zaman bildirerek yargıyı ortaya koyan temel unsurdur. Yüklem, tek başına cümle özelliği gösterir. Diğer ögeler yüklemin tamamlayıcı ögeleridir.</a:t>
            </a:r>
            <a:endParaRPr lang="tr-TR" b="1" i="1" dirty="0" smtClean="0"/>
          </a:p>
          <a:p>
            <a:r>
              <a:rPr lang="tr-TR" b="1" i="1" dirty="0" smtClean="0">
                <a:solidFill>
                  <a:srgbClr val="000000"/>
                </a:solidFill>
              </a:rPr>
              <a:t>Cümlede yüklemi bulmak için herhangi bir öğeye soru soramayız. Onu çekimli durumda bulunan sözcüklerden anlarız.</a:t>
            </a:r>
            <a:endParaRPr lang="tr-TR" b="1" i="1" dirty="0">
              <a:solidFill>
                <a:srgbClr val="000000"/>
              </a:solidFill>
            </a:endParaRPr>
          </a:p>
        </p:txBody>
      </p:sp>
      <p:sp>
        <p:nvSpPr>
          <p:cNvPr id="3" name="2 Başlık"/>
          <p:cNvSpPr>
            <a:spLocks noGrp="1"/>
          </p:cNvSpPr>
          <p:nvPr>
            <p:ph type="title"/>
          </p:nvPr>
        </p:nvSpPr>
        <p:spPr/>
        <p:txBody>
          <a:bodyPr/>
          <a:lstStyle/>
          <a:p>
            <a:r>
              <a:rPr lang="tr-TR" b="1" dirty="0" smtClean="0">
                <a:solidFill>
                  <a:srgbClr val="000000"/>
                </a:solidFill>
                <a:latin typeface="Comic Sans MS" pitchFamily="66" charset="0"/>
                <a:cs typeface="Aharoni" pitchFamily="2" charset="-79"/>
              </a:rPr>
              <a:t> 1. YÜKLEM</a:t>
            </a:r>
            <a:endParaRPr lang="tr-TR" b="1" dirty="0">
              <a:solidFill>
                <a:srgbClr val="000000"/>
              </a:solidFill>
              <a:latin typeface="Comic Sans MS" pitchFamily="66" charset="0"/>
              <a:cs typeface="Aharoni" pitchFamily="2" charset="-79"/>
            </a:endParaRPr>
          </a:p>
        </p:txBody>
      </p:sp>
      <p:pic>
        <p:nvPicPr>
          <p:cNvPr id="4" name="3 Resim" descr="ColossalHeartyAustraliankestrel-max-1mb.gif"/>
          <p:cNvPicPr>
            <a:picLocks noChangeAspect="1"/>
          </p:cNvPicPr>
          <p:nvPr/>
        </p:nvPicPr>
        <p:blipFill>
          <a:blip r:embed="rId4" cstate="print"/>
          <a:stretch>
            <a:fillRect/>
          </a:stretch>
        </p:blipFill>
        <p:spPr>
          <a:xfrm>
            <a:off x="179513" y="4365104"/>
            <a:ext cx="2249796" cy="2376264"/>
          </a:xfrm>
          <a:prstGeom prst="rect">
            <a:avLst/>
          </a:prstGeom>
        </p:spPr>
      </p:pic>
    </p:spTree>
  </p:cSld>
  <p:clrMapOvr>
    <a:masterClrMapping/>
  </p:clrMapOvr>
  <p:transition>
    <p:blinds/>
    <p:sndAc>
      <p:stSnd>
        <p:snd r:embed="rId3" name="click.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lnSpcReduction="10000"/>
          </a:bodyPr>
          <a:lstStyle/>
          <a:p>
            <a:r>
              <a:rPr lang="tr-TR" b="1" i="1" dirty="0" smtClean="0">
                <a:solidFill>
                  <a:srgbClr val="000000"/>
                </a:solidFill>
              </a:rPr>
              <a:t>“Anlıyorum” sözcüğü “anlamak” eyleminin şimdiki zamanla çekimlendiğini gösteriyor. Öyleyse yargı bildiriyor demektir. Dolayısıyla bu, bir cümledir.</a:t>
            </a:r>
          </a:p>
          <a:p>
            <a:r>
              <a:rPr lang="tr-TR" b="1" i="1" dirty="0" smtClean="0">
                <a:solidFill>
                  <a:srgbClr val="000000"/>
                </a:solidFill>
              </a:rPr>
              <a:t>“Bugün mutfakta anneme </a:t>
            </a:r>
            <a:r>
              <a:rPr lang="tr-TR" b="1" i="1" u="sng" dirty="0" smtClean="0">
                <a:solidFill>
                  <a:srgbClr val="000000"/>
                </a:solidFill>
              </a:rPr>
              <a:t>yardım ettim</a:t>
            </a:r>
            <a:r>
              <a:rPr lang="tr-TR" b="1" i="1" dirty="0" smtClean="0">
                <a:solidFill>
                  <a:srgbClr val="000000"/>
                </a:solidFill>
              </a:rPr>
              <a:t>.”</a:t>
            </a:r>
          </a:p>
          <a:p>
            <a:r>
              <a:rPr lang="tr-TR" b="1" i="1" dirty="0" smtClean="0">
                <a:solidFill>
                  <a:srgbClr val="000000"/>
                </a:solidFill>
              </a:rPr>
              <a:t>cümlesindeki altı çizili söz birleşik fiil olduğu için,</a:t>
            </a:r>
          </a:p>
          <a:p>
            <a:r>
              <a:rPr lang="tr-TR" b="1" i="1" dirty="0" smtClean="0">
                <a:solidFill>
                  <a:srgbClr val="000000"/>
                </a:solidFill>
              </a:rPr>
              <a:t>“Çiftçinin ambarı </a:t>
            </a:r>
            <a:r>
              <a:rPr lang="tr-TR" b="1" i="1" u="sng" dirty="0" smtClean="0">
                <a:solidFill>
                  <a:srgbClr val="000000"/>
                </a:solidFill>
              </a:rPr>
              <a:t>sabanın ucundadır</a:t>
            </a:r>
            <a:r>
              <a:rPr lang="tr-TR" b="1" i="1" dirty="0" smtClean="0">
                <a:solidFill>
                  <a:srgbClr val="000000"/>
                </a:solidFill>
              </a:rPr>
              <a:t>.”</a:t>
            </a:r>
          </a:p>
          <a:p>
            <a:r>
              <a:rPr lang="tr-TR" b="1" i="1" dirty="0" smtClean="0">
                <a:solidFill>
                  <a:srgbClr val="000000"/>
                </a:solidFill>
              </a:rPr>
              <a:t>cümlesindeki altı çizili söz isim tamlaması olduğundan,</a:t>
            </a:r>
          </a:p>
          <a:p>
            <a:r>
              <a:rPr lang="tr-TR" b="1" i="1" dirty="0" smtClean="0">
                <a:solidFill>
                  <a:srgbClr val="000000"/>
                </a:solidFill>
              </a:rPr>
              <a:t>“Türkçe dersimize giren kişi </a:t>
            </a:r>
            <a:r>
              <a:rPr lang="tr-TR" b="1" i="1" u="sng" dirty="0" smtClean="0">
                <a:solidFill>
                  <a:srgbClr val="000000"/>
                </a:solidFill>
              </a:rPr>
              <a:t>genç bir öğretmendi</a:t>
            </a:r>
            <a:r>
              <a:rPr lang="tr-TR" b="1" i="1" dirty="0" smtClean="0">
                <a:solidFill>
                  <a:srgbClr val="000000"/>
                </a:solidFill>
              </a:rPr>
              <a:t>.”</a:t>
            </a:r>
          </a:p>
          <a:p>
            <a:r>
              <a:rPr lang="tr-TR" b="1" i="1" dirty="0" smtClean="0">
                <a:solidFill>
                  <a:srgbClr val="000000"/>
                </a:solidFill>
              </a:rPr>
              <a:t>cümlesindeki altı çizili kısım ise sıfat tamlaması olduğundan bölünemez ve bu şekilde yüklem olur.</a:t>
            </a:r>
            <a:endParaRPr lang="tr-TR" b="1" i="1" dirty="0">
              <a:solidFill>
                <a:srgbClr val="000000"/>
              </a:solidFill>
            </a:endParaRPr>
          </a:p>
        </p:txBody>
      </p:sp>
      <p:sp>
        <p:nvSpPr>
          <p:cNvPr id="3" name="2 Başlık"/>
          <p:cNvSpPr>
            <a:spLocks noGrp="1"/>
          </p:cNvSpPr>
          <p:nvPr>
            <p:ph type="title"/>
          </p:nvPr>
        </p:nvSpPr>
        <p:spPr/>
        <p:txBody>
          <a:bodyPr/>
          <a:lstStyle/>
          <a:p>
            <a:r>
              <a:rPr lang="tr-TR" b="1" dirty="0" smtClean="0">
                <a:solidFill>
                  <a:srgbClr val="000000"/>
                </a:solidFill>
              </a:rPr>
              <a:t>ÖRNEĞİN…</a:t>
            </a:r>
            <a:endParaRPr lang="tr-TR" b="1" dirty="0">
              <a:solidFill>
                <a:srgbClr val="000000"/>
              </a:solidFill>
            </a:endParaRPr>
          </a:p>
        </p:txBody>
      </p:sp>
      <p:pic>
        <p:nvPicPr>
          <p:cNvPr id="4" name="3 Resim" descr="ColossalHeartyAustraliankestrel-max-1mb.gif"/>
          <p:cNvPicPr>
            <a:picLocks noChangeAspect="1"/>
          </p:cNvPicPr>
          <p:nvPr/>
        </p:nvPicPr>
        <p:blipFill>
          <a:blip r:embed="rId4" cstate="print"/>
          <a:stretch>
            <a:fillRect/>
          </a:stretch>
        </p:blipFill>
        <p:spPr>
          <a:xfrm>
            <a:off x="7164288" y="1"/>
            <a:ext cx="1440160" cy="1484784"/>
          </a:xfrm>
          <a:prstGeom prst="rect">
            <a:avLst/>
          </a:prstGeom>
        </p:spPr>
      </p:pic>
    </p:spTree>
  </p:cSld>
  <p:clrMapOvr>
    <a:masterClrMapping/>
  </p:clrMapOvr>
  <p:transition>
    <p:pull dir="d"/>
    <p:sndAc>
      <p:stSnd>
        <p:snd r:embed="rId3" name="click.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i="1" dirty="0" smtClean="0">
                <a:solidFill>
                  <a:srgbClr val="000000"/>
                </a:solidFill>
              </a:rPr>
              <a:t>Cümlede yüklemin bildirdiği işi, hareketi yapan ya da oluş içinde bulunan öğedir. Cümlenin temel öğesidir. Ancak her cümlede bulunmak zorunda değildir.</a:t>
            </a:r>
          </a:p>
          <a:p>
            <a:r>
              <a:rPr lang="tr-TR" b="1" i="1" dirty="0" smtClean="0">
                <a:solidFill>
                  <a:srgbClr val="000000"/>
                </a:solidFill>
              </a:rPr>
              <a:t>Cümlede özneyi bulmak için yükleme “kim” ve “ne” sorularını sorarız. Ancak özellikle “ne” sorusu, nesneyi bulmak için de sorulduğundan, biz özne sorusunu yükleme değişik biçimde sorarız.</a:t>
            </a:r>
          </a:p>
          <a:p>
            <a:endParaRPr lang="tr-TR" dirty="0"/>
          </a:p>
        </p:txBody>
      </p:sp>
      <p:sp>
        <p:nvSpPr>
          <p:cNvPr id="3" name="2 Başlık"/>
          <p:cNvSpPr>
            <a:spLocks noGrp="1"/>
          </p:cNvSpPr>
          <p:nvPr>
            <p:ph type="title"/>
          </p:nvPr>
        </p:nvSpPr>
        <p:spPr/>
        <p:txBody>
          <a:bodyPr>
            <a:normAutofit/>
          </a:bodyPr>
          <a:lstStyle/>
          <a:p>
            <a:r>
              <a:rPr lang="tr-TR" b="1" dirty="0" smtClean="0">
                <a:solidFill>
                  <a:srgbClr val="000000"/>
                </a:solidFill>
                <a:latin typeface="Comic Sans MS" pitchFamily="66" charset="0"/>
              </a:rPr>
              <a:t> 2. ÖZNE</a:t>
            </a:r>
            <a:endParaRPr lang="tr-TR" dirty="0">
              <a:solidFill>
                <a:srgbClr val="000000"/>
              </a:solidFill>
              <a:latin typeface="Comic Sans MS" pitchFamily="66" charset="0"/>
            </a:endParaRPr>
          </a:p>
        </p:txBody>
      </p:sp>
      <p:pic>
        <p:nvPicPr>
          <p:cNvPr id="4" name="3 Resim" descr="ColossalHeartyAustraliankestrel-max-1mb.gif"/>
          <p:cNvPicPr>
            <a:picLocks noChangeAspect="1"/>
          </p:cNvPicPr>
          <p:nvPr/>
        </p:nvPicPr>
        <p:blipFill>
          <a:blip r:embed="rId3" cstate="print"/>
          <a:stretch>
            <a:fillRect/>
          </a:stretch>
        </p:blipFill>
        <p:spPr>
          <a:xfrm>
            <a:off x="6876256" y="4797152"/>
            <a:ext cx="1767600" cy="1800200"/>
          </a:xfrm>
          <a:prstGeom prst="rect">
            <a:avLst/>
          </a:prstGeom>
        </p:spPr>
      </p:pic>
    </p:spTree>
  </p:cSld>
  <p:clrMapOvr>
    <a:masterClrMapping/>
  </p:clrMapOvr>
  <p:transition>
    <p:diamond/>
    <p:sndAc>
      <p:stSnd>
        <p:snd r:embed="rId2" name="click.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908720"/>
            <a:ext cx="8291264" cy="5112568"/>
          </a:xfrm>
        </p:spPr>
        <p:txBody>
          <a:bodyPr>
            <a:normAutofit fontScale="85000" lnSpcReduction="20000"/>
          </a:bodyPr>
          <a:lstStyle/>
          <a:p>
            <a:r>
              <a:rPr lang="tr-TR" b="1" i="1" dirty="0" smtClean="0">
                <a:solidFill>
                  <a:srgbClr val="000000"/>
                </a:solidFill>
                <a:latin typeface="+mj-lt"/>
              </a:rPr>
              <a:t>“Bu elbiseyi annem </a:t>
            </a:r>
            <a:r>
              <a:rPr lang="tr-TR" b="1" i="1" u="sng" dirty="0" smtClean="0">
                <a:solidFill>
                  <a:srgbClr val="000000"/>
                </a:solidFill>
                <a:latin typeface="+mj-lt"/>
              </a:rPr>
              <a:t>aldı</a:t>
            </a:r>
            <a:r>
              <a:rPr lang="tr-TR" b="1" i="1" dirty="0" smtClean="0">
                <a:solidFill>
                  <a:srgbClr val="000000"/>
                </a:solidFill>
                <a:latin typeface="+mj-lt"/>
              </a:rPr>
              <a:t>.”</a:t>
            </a:r>
          </a:p>
          <a:p>
            <a:r>
              <a:rPr lang="tr-TR" b="1" i="1" dirty="0" smtClean="0">
                <a:solidFill>
                  <a:srgbClr val="000000"/>
                </a:solidFill>
                <a:latin typeface="+mj-lt"/>
              </a:rPr>
              <a:t>cümlesinde “aldı” yüklemdir. Özneyi bulmak için yükleme “Alan kim?” diye soruyoruz. Cevap olarak “annem” geliyor. Öyleyse cümlenin öznesi bu sözcüktür.</a:t>
            </a:r>
          </a:p>
          <a:p>
            <a:r>
              <a:rPr lang="tr-TR" b="1" i="1" dirty="0" smtClean="0">
                <a:solidFill>
                  <a:srgbClr val="000000"/>
                </a:solidFill>
                <a:latin typeface="+mj-lt"/>
              </a:rPr>
              <a:t>Cümlede özne yukarıdaki örneklerde görüldüğü gibi, açık olarak verilebileceği gibi, yüklemin çekiminden de çıkarılabilir. Cümlede olmayan, yüklemdeki kişi eklerinden anlaşılan bu tür öznelere “gizli özne” adı verilir.</a:t>
            </a:r>
          </a:p>
          <a:p>
            <a:r>
              <a:rPr lang="tr-TR" b="1" i="1" dirty="0" smtClean="0">
                <a:solidFill>
                  <a:srgbClr val="000000"/>
                </a:solidFill>
                <a:latin typeface="+mj-lt"/>
              </a:rPr>
              <a:t>“Ders çalışmana </a:t>
            </a:r>
            <a:r>
              <a:rPr lang="tr-TR" b="1" i="1" u="sng" dirty="0" smtClean="0">
                <a:solidFill>
                  <a:srgbClr val="000000"/>
                </a:solidFill>
                <a:latin typeface="+mj-lt"/>
              </a:rPr>
              <a:t>yardım ederim</a:t>
            </a:r>
            <a:r>
              <a:rPr lang="tr-TR" b="1" i="1" dirty="0" smtClean="0">
                <a:solidFill>
                  <a:srgbClr val="000000"/>
                </a:solidFill>
                <a:latin typeface="+mj-lt"/>
              </a:rPr>
              <a:t>.”</a:t>
            </a:r>
          </a:p>
          <a:p>
            <a:r>
              <a:rPr lang="tr-TR" b="1" i="1" dirty="0" smtClean="0">
                <a:solidFill>
                  <a:srgbClr val="000000"/>
                </a:solidFill>
                <a:latin typeface="+mj-lt"/>
              </a:rPr>
              <a:t>cümlesinin yüklemi “yardım ederim” sözcüğüdür. Özneyi bulmak için “Yardım eden kim?” diye soruyoruz, “Ben” cevabı geliyor; ancak bu söz cümlede yok, biz bunu yüklemin bildirdiği kişiden çıkarıyoruz. Öyleyse bu cümlenin öznesi gizli öznedir. Bu özne cümlede var olan ögelerden biri sayılmaz.</a:t>
            </a:r>
          </a:p>
          <a:p>
            <a:r>
              <a:rPr lang="tr-TR" b="1" i="1" dirty="0" smtClean="0">
                <a:solidFill>
                  <a:srgbClr val="000000"/>
                </a:solidFill>
                <a:latin typeface="+mj-lt"/>
              </a:rPr>
              <a:t>Yani “Gördüm.” cümlesinde öznenin “ben” olduğu görülse bile bu cümle sadece yüklemden oluşmuş sayılır.</a:t>
            </a:r>
          </a:p>
          <a:p>
            <a:endParaRPr lang="tr-TR" dirty="0" smtClean="0">
              <a:solidFill>
                <a:srgbClr val="000000"/>
              </a:solidFill>
            </a:endParaRPr>
          </a:p>
          <a:p>
            <a:endParaRPr lang="tr-TR" dirty="0">
              <a:solidFill>
                <a:srgbClr val="000000"/>
              </a:solidFill>
            </a:endParaRPr>
          </a:p>
        </p:txBody>
      </p:sp>
      <p:sp>
        <p:nvSpPr>
          <p:cNvPr id="3" name="2 Başlık"/>
          <p:cNvSpPr>
            <a:spLocks noGrp="1"/>
          </p:cNvSpPr>
          <p:nvPr>
            <p:ph type="title"/>
          </p:nvPr>
        </p:nvSpPr>
        <p:spPr>
          <a:xfrm>
            <a:off x="457200" y="152400"/>
            <a:ext cx="8229600" cy="828328"/>
          </a:xfrm>
        </p:spPr>
        <p:txBody>
          <a:bodyPr/>
          <a:lstStyle/>
          <a:p>
            <a:r>
              <a:rPr lang="tr-TR" b="1" dirty="0" smtClean="0">
                <a:solidFill>
                  <a:srgbClr val="000000"/>
                </a:solidFill>
                <a:latin typeface="+mn-lt"/>
              </a:rPr>
              <a:t>  ÖRNEĞİN…</a:t>
            </a:r>
            <a:endParaRPr lang="tr-TR" b="1" dirty="0">
              <a:solidFill>
                <a:srgbClr val="000000"/>
              </a:solidFill>
              <a:latin typeface="+mn-lt"/>
            </a:endParaRPr>
          </a:p>
        </p:txBody>
      </p:sp>
      <p:sp>
        <p:nvSpPr>
          <p:cNvPr id="4" name="3 Sağ Ok"/>
          <p:cNvSpPr/>
          <p:nvPr/>
        </p:nvSpPr>
        <p:spPr>
          <a:xfrm>
            <a:off x="6300192" y="5877272"/>
            <a:ext cx="2016224"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edge/>
    <p:sndAc>
      <p:stSnd>
        <p:snd r:embed="rId2" name="click.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260648"/>
            <a:ext cx="8229600" cy="5976664"/>
          </a:xfrm>
        </p:spPr>
        <p:txBody>
          <a:bodyPr>
            <a:normAutofit lnSpcReduction="10000"/>
          </a:bodyPr>
          <a:lstStyle/>
          <a:p>
            <a:r>
              <a:rPr lang="tr-TR" b="1" i="1" dirty="0" smtClean="0">
                <a:solidFill>
                  <a:srgbClr val="000000"/>
                </a:solidFill>
              </a:rPr>
              <a:t>Bazı cümlelerde işi yapan belli değildir. Bu cümlelerde işten etkilenen öğe sözde özne kabul edilir.</a:t>
            </a:r>
          </a:p>
          <a:p>
            <a:r>
              <a:rPr lang="tr-TR" b="1" i="1" dirty="0" smtClean="0">
                <a:solidFill>
                  <a:srgbClr val="000000"/>
                </a:solidFill>
              </a:rPr>
              <a:t>“Sokaklar çok güzel temizlendi.”</a:t>
            </a:r>
          </a:p>
          <a:p>
            <a:r>
              <a:rPr lang="tr-TR" b="1" i="1" dirty="0" smtClean="0">
                <a:solidFill>
                  <a:srgbClr val="000000"/>
                </a:solidFill>
              </a:rPr>
              <a:t>cümlesinde işi yapan belli değildir. Ama işten etkilenen öğe vardır. “Temizlenen ne?” sorusu bize “sokaklar” sözcüğünü veriyor. Bu şekildeki öznelere sözde özne denir.</a:t>
            </a:r>
          </a:p>
          <a:p>
            <a:r>
              <a:rPr lang="tr-TR" b="1" i="1" dirty="0" smtClean="0">
                <a:solidFill>
                  <a:srgbClr val="000000"/>
                </a:solidFill>
              </a:rPr>
              <a:t>Bazı cümlelerde ise özne bulunmaz. Yani eylemi yapan bazen belli değildir.</a:t>
            </a:r>
          </a:p>
          <a:p>
            <a:r>
              <a:rPr lang="tr-TR" b="1" i="1" dirty="0" smtClean="0">
                <a:solidFill>
                  <a:srgbClr val="000000"/>
                </a:solidFill>
              </a:rPr>
              <a:t>“Yağmurlu havalarda geziye gidilmez.”</a:t>
            </a:r>
          </a:p>
          <a:p>
            <a:r>
              <a:rPr lang="tr-TR" b="1" i="1" dirty="0" smtClean="0">
                <a:solidFill>
                  <a:srgbClr val="000000"/>
                </a:solidFill>
              </a:rPr>
              <a:t>cümlesinde “gidilmeyen ne, gidilmeyen kim?” gibi sorulara cevap alınmaz. Öyleyse cümlenin öznesi yoktur.</a:t>
            </a:r>
            <a:endParaRPr lang="tr-TR" b="1" i="1" dirty="0">
              <a:solidFill>
                <a:srgbClr val="000000"/>
              </a:solidFill>
            </a:endParaRPr>
          </a:p>
        </p:txBody>
      </p:sp>
      <p:pic>
        <p:nvPicPr>
          <p:cNvPr id="4" name="3 Resim" descr="5066es2bf.gif"/>
          <p:cNvPicPr>
            <a:picLocks noChangeAspect="1"/>
          </p:cNvPicPr>
          <p:nvPr/>
        </p:nvPicPr>
        <p:blipFill>
          <a:blip r:embed="rId3" cstate="print"/>
          <a:stretch>
            <a:fillRect/>
          </a:stretch>
        </p:blipFill>
        <p:spPr>
          <a:xfrm>
            <a:off x="7236296" y="5373216"/>
            <a:ext cx="1907704" cy="1484784"/>
          </a:xfrm>
          <a:prstGeom prst="rect">
            <a:avLst/>
          </a:prstGeom>
        </p:spPr>
      </p:pic>
    </p:spTree>
  </p:cSld>
  <p:clrMapOvr>
    <a:masterClrMapping/>
  </p:clrMapOvr>
  <p:transition>
    <p:dissolve/>
    <p:sndAc>
      <p:stSnd>
        <p:snd r:embed="rId2" name="click.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692696"/>
            <a:ext cx="8229600" cy="5403304"/>
          </a:xfrm>
        </p:spPr>
        <p:txBody>
          <a:bodyPr>
            <a:normAutofit fontScale="70000" lnSpcReduction="20000"/>
          </a:bodyPr>
          <a:lstStyle/>
          <a:p>
            <a:endParaRPr lang="tr-TR" dirty="0" smtClean="0"/>
          </a:p>
          <a:p>
            <a:r>
              <a:rPr lang="tr-TR" sz="3200" b="1" i="1" dirty="0" smtClean="0">
                <a:solidFill>
                  <a:srgbClr val="000000"/>
                </a:solidFill>
              </a:rPr>
              <a:t>Cümlede yüklemin bildirdiği işten etkilenen öğedir. Yükleme sorulan “kimi, neyi, ne” sorularına cevap verir. Nesneler hâl ekini alıp almamalarına göre iki grupta incelenir.</a:t>
            </a:r>
          </a:p>
          <a:p>
            <a:r>
              <a:rPr lang="tr-TR" sz="3200" b="1" i="1" dirty="0" smtClean="0">
                <a:solidFill>
                  <a:srgbClr val="000000"/>
                </a:solidFill>
              </a:rPr>
              <a:t>a. Belirtili Nesne</a:t>
            </a:r>
          </a:p>
          <a:p>
            <a:r>
              <a:rPr lang="tr-TR" sz="3200" b="1" i="1" dirty="0" smtClean="0">
                <a:solidFill>
                  <a:srgbClr val="000000"/>
                </a:solidFill>
              </a:rPr>
              <a:t>Nesne görevinde bulunan söz, “-i” hâl ekini almışsa, nesneye belirtili nesne denir.</a:t>
            </a:r>
          </a:p>
          <a:p>
            <a:r>
              <a:rPr lang="tr-TR" sz="3200" b="1" i="1" dirty="0" smtClean="0">
                <a:solidFill>
                  <a:srgbClr val="000000"/>
                </a:solidFill>
              </a:rPr>
              <a:t>“</a:t>
            </a:r>
            <a:r>
              <a:rPr lang="tr-TR" sz="3200" b="1" i="1" u="sng" dirty="0" smtClean="0">
                <a:solidFill>
                  <a:srgbClr val="000000"/>
                </a:solidFill>
              </a:rPr>
              <a:t>Kitabı</a:t>
            </a:r>
            <a:r>
              <a:rPr lang="tr-TR" sz="3200" b="1" i="1" dirty="0" smtClean="0">
                <a:solidFill>
                  <a:srgbClr val="000000"/>
                </a:solidFill>
              </a:rPr>
              <a:t> öğretmenden aldı.”</a:t>
            </a:r>
          </a:p>
          <a:p>
            <a:r>
              <a:rPr lang="tr-TR" sz="3200" b="1" i="1" dirty="0" smtClean="0">
                <a:solidFill>
                  <a:srgbClr val="000000"/>
                </a:solidFill>
              </a:rPr>
              <a:t>cümlesinde “kitabı” nesnesi “-i” hal eki aldığından belirtili nesnedir.</a:t>
            </a:r>
          </a:p>
          <a:p>
            <a:r>
              <a:rPr lang="tr-TR" sz="3200" b="1" i="1" dirty="0" smtClean="0">
                <a:solidFill>
                  <a:srgbClr val="000000"/>
                </a:solidFill>
              </a:rPr>
              <a:t>b. Belirtisiz Nesne</a:t>
            </a:r>
          </a:p>
          <a:p>
            <a:r>
              <a:rPr lang="tr-TR" sz="3200" b="1" i="1" dirty="0" smtClean="0">
                <a:solidFill>
                  <a:srgbClr val="000000"/>
                </a:solidFill>
              </a:rPr>
              <a:t>Nesne görevinde bulunan söz “-i” hâl ekini almamışsa buna, belirtisiz nesne denir.</a:t>
            </a:r>
          </a:p>
          <a:p>
            <a:r>
              <a:rPr lang="tr-TR" sz="3200" b="1" i="1" dirty="0" smtClean="0">
                <a:solidFill>
                  <a:srgbClr val="000000"/>
                </a:solidFill>
              </a:rPr>
              <a:t>“Akşama kadar odasında </a:t>
            </a:r>
            <a:r>
              <a:rPr lang="tr-TR" sz="3200" b="1" i="1" u="sng" dirty="0" smtClean="0">
                <a:solidFill>
                  <a:srgbClr val="000000"/>
                </a:solidFill>
              </a:rPr>
              <a:t>kitap</a:t>
            </a:r>
            <a:r>
              <a:rPr lang="tr-TR" sz="3200" b="1" i="1" dirty="0" smtClean="0">
                <a:solidFill>
                  <a:srgbClr val="000000"/>
                </a:solidFill>
              </a:rPr>
              <a:t> okudu’’</a:t>
            </a:r>
          </a:p>
          <a:p>
            <a:r>
              <a:rPr lang="tr-TR" sz="3200" b="1" i="1" dirty="0" smtClean="0">
                <a:solidFill>
                  <a:srgbClr val="000000"/>
                </a:solidFill>
              </a:rPr>
              <a:t>cümlesinde “kitap” nesnesi bu eki almamış ve belirtisiz nesne olmuştur.</a:t>
            </a:r>
          </a:p>
          <a:p>
            <a:endParaRPr lang="tr-TR" dirty="0">
              <a:solidFill>
                <a:srgbClr val="000000"/>
              </a:solidFill>
            </a:endParaRPr>
          </a:p>
        </p:txBody>
      </p:sp>
      <p:sp>
        <p:nvSpPr>
          <p:cNvPr id="3" name="2 Başlık"/>
          <p:cNvSpPr>
            <a:spLocks noGrp="1"/>
          </p:cNvSpPr>
          <p:nvPr>
            <p:ph type="title"/>
          </p:nvPr>
        </p:nvSpPr>
        <p:spPr>
          <a:xfrm>
            <a:off x="457200" y="152400"/>
            <a:ext cx="8229600" cy="540296"/>
          </a:xfrm>
        </p:spPr>
        <p:txBody>
          <a:bodyPr>
            <a:normAutofit fontScale="90000"/>
          </a:bodyPr>
          <a:lstStyle/>
          <a:p>
            <a:r>
              <a:rPr lang="tr-TR" dirty="0" smtClean="0">
                <a:solidFill>
                  <a:srgbClr val="000000"/>
                </a:solidFill>
                <a:latin typeface="Comic Sans MS" pitchFamily="66" charset="0"/>
              </a:rPr>
              <a:t> 3.NESNE</a:t>
            </a:r>
            <a:endParaRPr lang="tr-TR" dirty="0">
              <a:solidFill>
                <a:srgbClr val="000000"/>
              </a:solidFill>
              <a:latin typeface="Comic Sans MS" pitchFamily="66" charset="0"/>
            </a:endParaRPr>
          </a:p>
        </p:txBody>
      </p:sp>
    </p:spTree>
  </p:cSld>
  <p:clrMapOvr>
    <a:masterClrMapping/>
  </p:clrMapOvr>
  <p:transition>
    <p:newsflash/>
    <p:sndAc>
      <p:stSnd>
        <p:snd r:embed="rId3" name="click.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i="1" dirty="0" smtClean="0">
                <a:solidFill>
                  <a:srgbClr val="000000"/>
                </a:solidFill>
              </a:rPr>
              <a:t>Yüklemin yöneldiği, bulunduğu, çıktığı yeri gösteren öğedir. Yükleme sorulan “-e”, “-de” ve “-den” hâl eklerini alan sorulara aynı ekleri alarak cevap veren sözcük ya da söz öbekleri dolaylı tümleç görevinde bulunur. Soruların ve cevapların aynı ekleri alması zorunluluğu, bunun diğer ögelerle karışmasına engel olur.</a:t>
            </a:r>
            <a:endParaRPr lang="tr-TR" b="1" i="1" dirty="0">
              <a:solidFill>
                <a:srgbClr val="000000"/>
              </a:solidFill>
            </a:endParaRPr>
          </a:p>
        </p:txBody>
      </p:sp>
      <p:sp>
        <p:nvSpPr>
          <p:cNvPr id="3" name="2 Başlık"/>
          <p:cNvSpPr>
            <a:spLocks noGrp="1"/>
          </p:cNvSpPr>
          <p:nvPr>
            <p:ph type="title"/>
          </p:nvPr>
        </p:nvSpPr>
        <p:spPr/>
        <p:txBody>
          <a:bodyPr/>
          <a:lstStyle/>
          <a:p>
            <a:r>
              <a:rPr lang="tr-TR" dirty="0" smtClean="0">
                <a:solidFill>
                  <a:srgbClr val="000000"/>
                </a:solidFill>
                <a:latin typeface="Comic Sans MS" pitchFamily="66" charset="0"/>
              </a:rPr>
              <a:t>  4.DOLAYLI TÜMLEÇ</a:t>
            </a:r>
            <a:endParaRPr lang="tr-TR" dirty="0">
              <a:solidFill>
                <a:srgbClr val="000000"/>
              </a:solidFill>
              <a:latin typeface="Comic Sans MS" pitchFamily="66" charset="0"/>
            </a:endParaRPr>
          </a:p>
        </p:txBody>
      </p:sp>
      <p:pic>
        <p:nvPicPr>
          <p:cNvPr id="4" name="3 Resim" descr="5066es2bf.gif"/>
          <p:cNvPicPr>
            <a:picLocks noChangeAspect="1"/>
          </p:cNvPicPr>
          <p:nvPr/>
        </p:nvPicPr>
        <p:blipFill>
          <a:blip r:embed="rId3" cstate="print"/>
          <a:stretch>
            <a:fillRect/>
          </a:stretch>
        </p:blipFill>
        <p:spPr>
          <a:xfrm>
            <a:off x="6084168" y="4149080"/>
            <a:ext cx="3059832" cy="2708920"/>
          </a:xfrm>
          <a:prstGeom prst="rect">
            <a:avLst/>
          </a:prstGeom>
        </p:spPr>
      </p:pic>
    </p:spTree>
  </p:cSld>
  <p:clrMapOvr>
    <a:masterClrMapping/>
  </p:clrMapOvr>
  <p:transition>
    <p:checker dir="vert"/>
    <p:sndAc>
      <p:stSnd>
        <p:snd r:embed="rId2" name="click.wav"/>
      </p:stSnd>
    </p:sndAc>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Özel 3">
      <a:dk1>
        <a:srgbClr val="DA1F28"/>
      </a:dk1>
      <a:lt1>
        <a:srgbClr val="FF0000"/>
      </a:lt1>
      <a:dk2>
        <a:srgbClr val="FF0000"/>
      </a:dk2>
      <a:lt2>
        <a:srgbClr val="DA1F28"/>
      </a:lt2>
      <a:accent1>
        <a:srgbClr val="DA1F28"/>
      </a:accent1>
      <a:accent2>
        <a:srgbClr val="DA1F28"/>
      </a:accent2>
      <a:accent3>
        <a:srgbClr val="DA1F28"/>
      </a:accent3>
      <a:accent4>
        <a:srgbClr val="DA1F28"/>
      </a:accent4>
      <a:accent5>
        <a:srgbClr val="DA1F28"/>
      </a:accent5>
      <a:accent6>
        <a:srgbClr val="DA1F28"/>
      </a:accent6>
      <a:hlink>
        <a:srgbClr val="DA1F28"/>
      </a:hlink>
      <a:folHlink>
        <a:srgbClr val="DA1F28"/>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64</TotalTime>
  <Words>439</Words>
  <PresentationFormat>Ekran Gösterisi (4:3)</PresentationFormat>
  <Paragraphs>86</Paragraphs>
  <Slides>16</Slides>
  <Notes>5</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Kağıt</vt:lpstr>
      <vt:lpstr>8.SINIF</vt:lpstr>
      <vt:lpstr>  HADİ BAŞLAYALIM…</vt:lpstr>
      <vt:lpstr> 1. YÜKLEM</vt:lpstr>
      <vt:lpstr>ÖRNEĞİN…</vt:lpstr>
      <vt:lpstr> 2. ÖZNE</vt:lpstr>
      <vt:lpstr>  ÖRNEĞİN…</vt:lpstr>
      <vt:lpstr>Slayt 7</vt:lpstr>
      <vt:lpstr> 3.NESNE</vt:lpstr>
      <vt:lpstr>  4.DOLAYLI TÜMLEÇ</vt:lpstr>
      <vt:lpstr>Slayt 10</vt:lpstr>
      <vt:lpstr>  ÖRNEĞİN…</vt:lpstr>
      <vt:lpstr>  5.ZARF TÜMLECİ </vt:lpstr>
      <vt:lpstr>  CÜMLE VURGUSU </vt:lpstr>
      <vt:lpstr>   ÖRNEĞİN…</vt:lpstr>
      <vt:lpstr>  ARA SÖZ</vt:lpstr>
      <vt:lpstr>Slayt 16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2017-12-11T15:14:16Z</dcterms:created>
  <dcterms:modified xsi:type="dcterms:W3CDTF">2017-12-12T14:28:52Z</dcterms:modified>
  <cp:category>www.sorubak.com</cp:category>
</cp:coreProperties>
</file>