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76DA46-E720-4043-B416-5F060F6DD0CE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3B611-87AA-4434-B01E-FC937FF6EE5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3B611-87AA-4434-B01E-FC937FF6EE5E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3B611-87AA-4434-B01E-FC937FF6EE5E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3B611-87AA-4434-B01E-FC937FF6EE5E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3B611-87AA-4434-B01E-FC937FF6EE5E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CC5F8-1E73-444D-BA65-A826FCEA9AB0}" type="datetimeFigureOut">
              <a:rPr lang="tr-TR" smtClean="0"/>
              <a:pPr/>
              <a:t>26/10/2017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431DC-05C6-4329-B3D3-6B5078D726F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W&#304;N7\Downloads\mp3indirdur-Inna-Bad-Boy.mp3" TargetMode="Externa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slide" Target="slide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&#304;N7\Downloads\mp3indirdur-Inna-Bad-Boy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1470025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SIMPLE PAST TENSE</a:t>
            </a:r>
            <a:endParaRPr lang="tr-T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2420888"/>
            <a:ext cx="6400800" cy="1752600"/>
          </a:xfrm>
        </p:spPr>
        <p:txBody>
          <a:bodyPr>
            <a:normAutofit/>
          </a:bodyPr>
          <a:lstStyle/>
          <a:p>
            <a:r>
              <a:rPr lang="tr-TR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  ELİF BİLGER 7/C 173</a:t>
            </a:r>
            <a:endParaRPr lang="tr-TR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4" name="3 Yuvarlatılmış Dikdörtgen">
            <a:hlinkClick r:id="rId4" action="ppaction://hlinksldjump"/>
          </p:cNvPr>
          <p:cNvSpPr/>
          <p:nvPr/>
        </p:nvSpPr>
        <p:spPr>
          <a:xfrm>
            <a:off x="2195736" y="3933056"/>
            <a:ext cx="4320480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627784" y="4365104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SLAYTI</a:t>
            </a:r>
            <a:r>
              <a:rPr lang="tr-TR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BAŞLAT</a:t>
            </a:r>
            <a:endParaRPr lang="tr-TR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mp3indirdur-Inna-Bad-Bo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308304" y="44371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B)REGULAR/IRREGULAR VEBS (FORM)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2532" name="Picture 4" descr="7. SINIF REGULAR VERBS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NOT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NOT  1=  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GEÇMİŞ ZAMAN DA KELİMEYİ GEÇMİŞ ZAMANAN ÇEVİRMEK İÇİN “-ED” EKİ GETİRİLİR.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NOT 2=  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KELİME  “E” HARFİ İLE BİTİYORSA  SADECE “-D” EKLENİR.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NOT 3=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KELİME “Y” HARFİNDEN BİTİYORSA “-Y” GİDER YERİNE “-İED” EKLENİR.</a:t>
            </a:r>
          </a:p>
        </p:txBody>
      </p:sp>
      <p:pic>
        <p:nvPicPr>
          <p:cNvPr id="24578" name="Picture 2" descr="SORU İŞARETİ Gİ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581128"/>
            <a:ext cx="2635771" cy="2890292"/>
          </a:xfrm>
          <a:prstGeom prst="rect">
            <a:avLst/>
          </a:prstGeom>
          <a:noFill/>
        </p:spPr>
      </p:pic>
      <p:sp>
        <p:nvSpPr>
          <p:cNvPr id="6" name="5 Yuvarlatılmış Dikdörtgen"/>
          <p:cNvSpPr/>
          <p:nvPr/>
        </p:nvSpPr>
        <p:spPr>
          <a:xfrm>
            <a:off x="3347864" y="5733256"/>
            <a:ext cx="2592288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3779912" y="6021288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DEVAM</a:t>
            </a:r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REGULAR/IRREGULAR VERBS (FORM</a:t>
            </a:r>
            <a:r>
              <a:rPr lang="tr-T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alt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</a:t>
            </a: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You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He</a:t>
            </a: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She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It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We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You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They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endParaRPr lang="tr-TR" dirty="0"/>
          </a:p>
        </p:txBody>
      </p:sp>
      <p:sp>
        <p:nvSpPr>
          <p:cNvPr id="4" name="3 Sağ Ayraç"/>
          <p:cNvSpPr/>
          <p:nvPr/>
        </p:nvSpPr>
        <p:spPr>
          <a:xfrm>
            <a:off x="1691680" y="1772816"/>
            <a:ext cx="576064" cy="4104456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483768" y="1916832"/>
            <a:ext cx="5760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w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Comic Sans MS" pitchFamily="66" charset="0"/>
              </a:rPr>
              <a:t>ork</a:t>
            </a:r>
            <a:r>
              <a:rPr lang="en-US" altLang="en-US" sz="2800" b="1" u="sng" dirty="0" err="1" smtClean="0">
                <a:solidFill>
                  <a:srgbClr val="FF0000"/>
                </a:solidFill>
                <a:latin typeface="Comic Sans MS" pitchFamily="66" charset="0"/>
              </a:rPr>
              <a:t>ed</a:t>
            </a:r>
            <a:r>
              <a:rPr lang="tr-TR" alt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in the garden yesterday</a:t>
            </a:r>
            <a:endParaRPr lang="tr-TR" sz="2800" dirty="0"/>
          </a:p>
        </p:txBody>
      </p:sp>
      <p:sp>
        <p:nvSpPr>
          <p:cNvPr id="7" name="6 Dikdörtgen"/>
          <p:cNvSpPr/>
          <p:nvPr/>
        </p:nvSpPr>
        <p:spPr>
          <a:xfrm>
            <a:off x="2555776" y="3212976"/>
            <a:ext cx="4503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dance</a:t>
            </a:r>
            <a:r>
              <a:rPr lang="en-US" altLang="en-US" sz="2400" b="1" u="sng" dirty="0" smtClean="0">
                <a:solidFill>
                  <a:srgbClr val="FF0000"/>
                </a:solidFill>
                <a:latin typeface="Comic Sans MS" pitchFamily="66" charset="0"/>
              </a:rPr>
              <a:t>d</a:t>
            </a:r>
            <a:r>
              <a:rPr lang="en-US" altLang="en-US" sz="2400" dirty="0" smtClean="0">
                <a:latin typeface="Comic Sans MS" pitchFamily="66" charset="0"/>
              </a:rPr>
              <a:t> </a:t>
            </a:r>
            <a:r>
              <a:rPr lang="en-US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at the party last night</a:t>
            </a:r>
            <a:endParaRPr lang="tr-TR" sz="2400" dirty="0"/>
          </a:p>
        </p:txBody>
      </p:sp>
      <p:sp>
        <p:nvSpPr>
          <p:cNvPr id="8" name="7 Dikdörtgen"/>
          <p:cNvSpPr/>
          <p:nvPr/>
        </p:nvSpPr>
        <p:spPr>
          <a:xfrm>
            <a:off x="2699792" y="4149080"/>
            <a:ext cx="3793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carr</a:t>
            </a:r>
            <a:r>
              <a:rPr lang="en-US" altLang="en-US" sz="2400" b="1" u="sng" dirty="0" smtClean="0">
                <a:solidFill>
                  <a:srgbClr val="FF0000"/>
                </a:solidFill>
                <a:latin typeface="Comic Sans MS" pitchFamily="66" charset="0"/>
              </a:rPr>
              <a:t>ied</a:t>
            </a:r>
            <a:r>
              <a:rPr lang="en-US" alt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 heavy box</a:t>
            </a:r>
            <a:r>
              <a:rPr lang="en-US" altLang="en-US" dirty="0" smtClean="0">
                <a:latin typeface="Comic Sans MS" pitchFamily="66" charset="0"/>
              </a:rPr>
              <a:t>.</a:t>
            </a:r>
            <a:endParaRPr lang="en-US" altLang="en-US" dirty="0"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771800" y="5157192"/>
            <a:ext cx="3175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en-US" sz="2800" b="1" dirty="0" err="1" smtClean="0">
                <a:solidFill>
                  <a:srgbClr val="FF0000"/>
                </a:solidFill>
                <a:latin typeface="Comic Sans MS" pitchFamily="66" charset="0"/>
              </a:rPr>
              <a:t>bought</a:t>
            </a:r>
            <a:r>
              <a:rPr lang="tr-TR" alt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new</a:t>
            </a:r>
            <a:r>
              <a:rPr lang="tr-T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shoes</a:t>
            </a:r>
            <a:endParaRPr lang="tr-T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Picture 31" descr="gardener-mulch-copyright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113" y="1556792"/>
            <a:ext cx="1258887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0" descr="cartoon_dan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2924944"/>
            <a:ext cx="139065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9" descr="box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933056"/>
            <a:ext cx="10795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9" descr="pink_and_purple_stiletto_shoe_profile_magnet_photosculpture-p1536179199945966422bcii_2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157192"/>
            <a:ext cx="12239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Yuvarlatılmış Dikdörtgen"/>
          <p:cNvSpPr/>
          <p:nvPr/>
        </p:nvSpPr>
        <p:spPr>
          <a:xfrm>
            <a:off x="2987824" y="6021288"/>
            <a:ext cx="2736304" cy="836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Metin kutusu"/>
          <p:cNvSpPr txBox="1"/>
          <p:nvPr/>
        </p:nvSpPr>
        <p:spPr>
          <a:xfrm>
            <a:off x="3347864" y="623731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7" action="ppaction://hlinksldjump"/>
              </a:rPr>
              <a:t>DEVAM</a:t>
            </a:r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NEGATİVE FORM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alt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</a:t>
            </a: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You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He</a:t>
            </a:r>
          </a:p>
          <a:p>
            <a:r>
              <a:rPr lang="tr-TR" altLang="en-US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She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It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We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You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They</a:t>
            </a:r>
            <a:endParaRPr lang="tr-TR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endParaRPr lang="tr-TR" dirty="0"/>
          </a:p>
        </p:txBody>
      </p:sp>
      <p:sp>
        <p:nvSpPr>
          <p:cNvPr id="4" name="3 Sağ Ayraç"/>
          <p:cNvSpPr/>
          <p:nvPr/>
        </p:nvSpPr>
        <p:spPr>
          <a:xfrm>
            <a:off x="1691680" y="1700808"/>
            <a:ext cx="792088" cy="424847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843808" y="1916832"/>
            <a:ext cx="4681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en-US" sz="2400" b="1" dirty="0" err="1" smtClean="0">
                <a:solidFill>
                  <a:srgbClr val="FF0000"/>
                </a:solidFill>
                <a:latin typeface="Comic Sans MS" pitchFamily="66" charset="0"/>
              </a:rPr>
              <a:t>didn’t</a:t>
            </a:r>
            <a:r>
              <a:rPr lang="tr-TR" alt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altLang="en-US" sz="2400" b="1" dirty="0" err="1" smtClean="0">
                <a:solidFill>
                  <a:srgbClr val="FF0000"/>
                </a:solidFill>
                <a:latin typeface="Comic Sans MS" pitchFamily="66" charset="0"/>
              </a:rPr>
              <a:t>play</a:t>
            </a:r>
            <a:r>
              <a:rPr lang="tr-TR" alt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tennis</a:t>
            </a:r>
            <a:r>
              <a:rPr lang="tr-T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last</a:t>
            </a:r>
            <a:r>
              <a:rPr lang="tr-T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weekend</a:t>
            </a:r>
            <a:endParaRPr lang="tr-TR" sz="2400" dirty="0"/>
          </a:p>
        </p:txBody>
      </p:sp>
      <p:sp>
        <p:nvSpPr>
          <p:cNvPr id="6" name="5 Dikdörtgen"/>
          <p:cNvSpPr/>
          <p:nvPr/>
        </p:nvSpPr>
        <p:spPr>
          <a:xfrm>
            <a:off x="2771800" y="3429000"/>
            <a:ext cx="3842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en-US" sz="2400" b="1" dirty="0" err="1" smtClean="0">
                <a:solidFill>
                  <a:srgbClr val="FF0000"/>
                </a:solidFill>
                <a:latin typeface="Comic Sans MS" pitchFamily="66" charset="0"/>
              </a:rPr>
              <a:t>didn’t</a:t>
            </a:r>
            <a:r>
              <a:rPr lang="tr-TR" alt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altLang="en-US" sz="2400" b="1" dirty="0" err="1" smtClean="0">
                <a:solidFill>
                  <a:srgbClr val="FF0000"/>
                </a:solidFill>
                <a:latin typeface="Comic Sans MS" pitchFamily="66" charset="0"/>
              </a:rPr>
              <a:t>clean</a:t>
            </a:r>
            <a:r>
              <a:rPr lang="tr-TR" alt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tr-T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windows</a:t>
            </a:r>
            <a:r>
              <a:rPr lang="tr-TR" altLang="en-US" sz="2400" dirty="0" smtClean="0">
                <a:latin typeface="Comic Sans MS" pitchFamily="66" charset="0"/>
              </a:rPr>
              <a:t>.</a:t>
            </a:r>
            <a:endParaRPr lang="en-US" altLang="en-US" sz="2400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843808" y="5157192"/>
            <a:ext cx="3294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en-US" sz="2400" b="1" dirty="0" err="1" smtClean="0">
                <a:solidFill>
                  <a:srgbClr val="FF0000"/>
                </a:solidFill>
                <a:latin typeface="Comic Sans MS" pitchFamily="66" charset="0"/>
              </a:rPr>
              <a:t>didn’t</a:t>
            </a:r>
            <a:r>
              <a:rPr lang="tr-TR" alt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altLang="en-US" sz="2400" b="1" dirty="0" err="1" smtClean="0">
                <a:solidFill>
                  <a:srgbClr val="FF0000"/>
                </a:solidFill>
                <a:latin typeface="Comic Sans MS" pitchFamily="66" charset="0"/>
              </a:rPr>
              <a:t>go</a:t>
            </a:r>
            <a:r>
              <a:rPr lang="tr-TR" altLang="en-US" sz="2400" b="1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tr-T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tr-T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dentist</a:t>
            </a:r>
            <a:r>
              <a:rPr lang="tr-T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en-US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Picture 6" descr="ten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1484784"/>
            <a:ext cx="14763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windd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3356992"/>
            <a:ext cx="1727200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dent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5085184"/>
            <a:ext cx="1512888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12 Düz Bağlayıcı"/>
          <p:cNvCxnSpPr/>
          <p:nvPr/>
        </p:nvCxnSpPr>
        <p:spPr>
          <a:xfrm>
            <a:off x="7740352" y="1556792"/>
            <a:ext cx="1403648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 flipH="1">
            <a:off x="7740352" y="1556792"/>
            <a:ext cx="1403648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6588224" y="3356992"/>
            <a:ext cx="1728192" cy="1728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Düz Bağlayıcı"/>
          <p:cNvCxnSpPr/>
          <p:nvPr/>
        </p:nvCxnSpPr>
        <p:spPr>
          <a:xfrm flipH="1">
            <a:off x="6588224" y="3429000"/>
            <a:ext cx="1512168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>
            <a:off x="6084168" y="5085184"/>
            <a:ext cx="1440160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 flipH="1">
            <a:off x="6156176" y="5157192"/>
            <a:ext cx="1368152" cy="1224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Yuvarlatılmış Dikdörtgen"/>
          <p:cNvSpPr/>
          <p:nvPr/>
        </p:nvSpPr>
        <p:spPr>
          <a:xfrm>
            <a:off x="2627784" y="6021288"/>
            <a:ext cx="2448272" cy="8367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>
            <a:off x="3203848" y="623731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6" action="ppaction://hlinksldjump"/>
              </a:rPr>
              <a:t>DEVAM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QUESTİON FORM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DİD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3 Sağ Ok"/>
          <p:cNvSpPr/>
          <p:nvPr/>
        </p:nvSpPr>
        <p:spPr>
          <a:xfrm>
            <a:off x="1691680" y="3284984"/>
            <a:ext cx="936104" cy="86409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699792" y="1844824"/>
            <a:ext cx="4572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</a:t>
            </a:r>
          </a:p>
          <a:p>
            <a:r>
              <a:rPr lang="tr-TR" alt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You</a:t>
            </a:r>
            <a:endParaRPr lang="tr-TR" alt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He</a:t>
            </a:r>
          </a:p>
          <a:p>
            <a:r>
              <a:rPr lang="tr-TR" alt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She</a:t>
            </a:r>
            <a:endParaRPr lang="tr-TR" alt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It</a:t>
            </a:r>
            <a:endParaRPr lang="tr-TR" alt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We</a:t>
            </a:r>
            <a:endParaRPr lang="tr-TR" alt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You</a:t>
            </a:r>
            <a:endParaRPr lang="tr-TR" alt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They</a:t>
            </a:r>
            <a:endParaRPr lang="tr-T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5 Sağ Ayraç"/>
          <p:cNvSpPr/>
          <p:nvPr/>
        </p:nvSpPr>
        <p:spPr>
          <a:xfrm>
            <a:off x="3851920" y="2060848"/>
            <a:ext cx="432048" cy="3816424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4499992" y="2780928"/>
            <a:ext cx="3433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en-US" sz="2800" b="1" dirty="0" err="1" smtClean="0">
                <a:solidFill>
                  <a:srgbClr val="FF0000"/>
                </a:solidFill>
                <a:latin typeface="Comic Sans MS" pitchFamily="66" charset="0"/>
              </a:rPr>
              <a:t>find</a:t>
            </a:r>
            <a:r>
              <a:rPr lang="tr-TR" altLang="en-US" sz="2800" dirty="0" smtClean="0">
                <a:latin typeface="Comic Sans MS" pitchFamily="66" charset="0"/>
              </a:rPr>
              <a:t> </a:t>
            </a:r>
            <a:r>
              <a:rPr lang="tr-T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your</a:t>
            </a:r>
            <a:r>
              <a:rPr lang="tr-T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umbrella</a:t>
            </a:r>
            <a:r>
              <a:rPr lang="tr-T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en-US" altLang="en-US" sz="2800" dirty="0">
              <a:latin typeface="Comic Sans MS" pitchFamily="66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355976" y="3861048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Yes, I </a:t>
            </a:r>
            <a:r>
              <a:rPr lang="en-US" alt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found </a:t>
            </a:r>
            <a:r>
              <a:rPr lang="en-US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my umbrella</a:t>
            </a:r>
            <a:r>
              <a:rPr lang="en-US" altLang="en-US" sz="2000" dirty="0" smtClean="0">
                <a:latin typeface="Comic Sans MS" pitchFamily="66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Yes, I </a:t>
            </a:r>
            <a:r>
              <a:rPr lang="en-US" alt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did.</a:t>
            </a:r>
          </a:p>
          <a:p>
            <a:pPr>
              <a:buFont typeface="Wingdings" pitchFamily="2" charset="2"/>
              <a:buChar char="Ø"/>
            </a:pPr>
            <a:r>
              <a:rPr lang="en-US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No, I </a:t>
            </a:r>
            <a:r>
              <a:rPr lang="en-US" alt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didn’t find</a:t>
            </a:r>
            <a:r>
              <a:rPr lang="en-US" altLang="en-US" sz="2000" dirty="0" smtClean="0">
                <a:latin typeface="Comic Sans MS" pitchFamily="66" charset="0"/>
              </a:rPr>
              <a:t> </a:t>
            </a:r>
            <a:r>
              <a:rPr lang="en-US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my umbrella.</a:t>
            </a:r>
            <a:endParaRPr lang="tr-TR" altLang="en-US" sz="2000" dirty="0" smtClean="0">
              <a:latin typeface="Comic Sans MS" pitchFamily="66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No, I </a:t>
            </a:r>
            <a:r>
              <a:rPr lang="tr-TR" altLang="en-US" sz="2000" b="1" dirty="0" err="1" smtClean="0">
                <a:solidFill>
                  <a:srgbClr val="FF0000"/>
                </a:solidFill>
                <a:latin typeface="Comic Sans MS" pitchFamily="66" charset="0"/>
              </a:rPr>
              <a:t>didn’t</a:t>
            </a:r>
            <a:r>
              <a:rPr lang="tr-TR" altLang="en-US" sz="2000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  <a:endParaRPr lang="en-US" altLang="en-US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9" name="Picture 15" descr="um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4869160"/>
            <a:ext cx="1727200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Yuvarlatılmış Dikdörtgen"/>
          <p:cNvSpPr/>
          <p:nvPr/>
        </p:nvSpPr>
        <p:spPr>
          <a:xfrm>
            <a:off x="323528" y="5777880"/>
            <a:ext cx="2232248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Metin kutusu"/>
          <p:cNvSpPr txBox="1"/>
          <p:nvPr/>
        </p:nvSpPr>
        <p:spPr>
          <a:xfrm>
            <a:off x="683568" y="616530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DEVAM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?????????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We_________________(have) rice for lunch yesterday.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I_________________(buy) three kilos of apples last Saturday.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She_________________(see) me five days ago.</a:t>
            </a:r>
          </a:p>
          <a:p>
            <a:r>
              <a:rPr lang="en-US" dirty="0"/>
              <a:t> </a:t>
            </a:r>
          </a:p>
          <a:p>
            <a:r>
              <a:rPr lang="en-US" dirty="0" err="1"/>
              <a:t>Erdem</a:t>
            </a:r>
            <a:r>
              <a:rPr lang="en-US" dirty="0"/>
              <a:t>_________________(bring) his sister to the party yesterday.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The police did their best but they_________________(not, catch) the robbers.</a:t>
            </a:r>
          </a:p>
          <a:p>
            <a:r>
              <a:rPr lang="en-US" dirty="0"/>
              <a:t> </a:t>
            </a:r>
          </a:p>
          <a:p>
            <a:r>
              <a:rPr lang="en-US" dirty="0" err="1"/>
              <a:t>Orhan</a:t>
            </a:r>
            <a:r>
              <a:rPr lang="en-US" dirty="0"/>
              <a:t> </a:t>
            </a:r>
            <a:r>
              <a:rPr lang="en-US" dirty="0" err="1"/>
              <a:t>Veli</a:t>
            </a:r>
            <a:r>
              <a:rPr lang="en-US" dirty="0"/>
              <a:t>______________________(write) many poems.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I_________________(not, know) him before.</a:t>
            </a:r>
          </a:p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6300192" y="5661248"/>
            <a:ext cx="2592288" cy="1196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6732240" y="6021288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DEVAM</a:t>
            </a:r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ÖRNEK SORU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I.................. </a:t>
            </a:r>
            <a:r>
              <a:rPr lang="en-US" sz="4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mary</a:t>
            </a: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2 hours ago. 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A) see 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B) saw 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C) seen 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D) sees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Oval"/>
          <p:cNvSpPr/>
          <p:nvPr/>
        </p:nvSpPr>
        <p:spPr>
          <a:xfrm>
            <a:off x="611560" y="3933056"/>
            <a:ext cx="864096" cy="57606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Yuvarlatılmış Dikdörtgen"/>
          <p:cNvSpPr/>
          <p:nvPr/>
        </p:nvSpPr>
        <p:spPr>
          <a:xfrm>
            <a:off x="4572000" y="5157192"/>
            <a:ext cx="3456384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5148064" y="5589240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action="ppaction://hlinksldjump"/>
              </a:rPr>
              <a:t>DEVAM</a:t>
            </a:r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899592" y="1556792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SON…</a:t>
            </a:r>
            <a:endParaRPr lang="tr-TR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1979712" y="4797152"/>
            <a:ext cx="3960440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2411760" y="5157192"/>
            <a:ext cx="3096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BİTİR</a:t>
            </a:r>
            <a:endParaRPr lang="tr-TR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899592" y="3212976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1051992" y="3365376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187624" y="2924944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 YOU FOR WATCHİNG ME…</a:t>
            </a:r>
            <a:endParaRPr lang="tr-TR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5603" name="Picture 3" descr="İNSAN gif ile ilgili görsel sonuc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700808"/>
            <a:ext cx="3547864" cy="4699993"/>
          </a:xfrm>
          <a:prstGeom prst="rect">
            <a:avLst/>
          </a:prstGeom>
          <a:noFill/>
        </p:spPr>
      </p:pic>
      <p:pic>
        <p:nvPicPr>
          <p:cNvPr id="15" name="mp3indirdur-Inna-Bad-Bo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8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SIMPLE PAST TENSE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GEÇMİŞTE YAPMIŞ OLDUĞUMUZ  EYLEMLERİ OLAYLARI ANLATIRKEN KULLANILIR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1026" name="Picture 2" descr="İNSAN Gİ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924944"/>
            <a:ext cx="2495550" cy="3562351"/>
          </a:xfrm>
          <a:prstGeom prst="rect">
            <a:avLst/>
          </a:prstGeom>
          <a:noFill/>
        </p:spPr>
      </p:pic>
      <p:sp>
        <p:nvSpPr>
          <p:cNvPr id="5" name="4 Yuvarlatılmış Dikdörtgen">
            <a:hlinkClick r:id="rId4" action="ppaction://hlinksldjump"/>
          </p:cNvPr>
          <p:cNvSpPr/>
          <p:nvPr/>
        </p:nvSpPr>
        <p:spPr>
          <a:xfrm>
            <a:off x="2195736" y="4653136"/>
            <a:ext cx="2448272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>
            <a:hlinkClick r:id="rId5" action="ppaction://hlinksldjump"/>
          </p:cNvPr>
          <p:cNvSpPr txBox="1"/>
          <p:nvPr/>
        </p:nvSpPr>
        <p:spPr>
          <a:xfrm>
            <a:off x="2411760" y="4869160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DEVAM</a:t>
            </a:r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434" name="Picture 2" descr="PAST time expressions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908720"/>
            <a:ext cx="6934200" cy="5200651"/>
          </a:xfrm>
          <a:prstGeom prst="rect">
            <a:avLst/>
          </a:prstGeom>
          <a:noFill/>
        </p:spPr>
      </p:pic>
      <p:sp>
        <p:nvSpPr>
          <p:cNvPr id="5" name="4 Yuvarlatılmış Dikdörtgen"/>
          <p:cNvSpPr/>
          <p:nvPr/>
        </p:nvSpPr>
        <p:spPr>
          <a:xfrm>
            <a:off x="6804248" y="6093296"/>
            <a:ext cx="2088232" cy="7647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7020272" y="630932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DEVAM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A)WAS/WERE FORM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alt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</a:t>
            </a:r>
          </a:p>
          <a:p>
            <a:r>
              <a:rPr lang="tr-TR" alt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He</a:t>
            </a:r>
          </a:p>
          <a:p>
            <a:r>
              <a:rPr lang="tr-TR" altLang="en-US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She</a:t>
            </a:r>
            <a:endParaRPr lang="tr-TR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sz="2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It</a:t>
            </a:r>
            <a:endParaRPr lang="tr-TR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endParaRPr lang="tr-TR" dirty="0"/>
          </a:p>
        </p:txBody>
      </p:sp>
      <p:sp>
        <p:nvSpPr>
          <p:cNvPr id="4" name="3 Sağ Ayraç"/>
          <p:cNvSpPr/>
          <p:nvPr/>
        </p:nvSpPr>
        <p:spPr>
          <a:xfrm>
            <a:off x="1691680" y="1628800"/>
            <a:ext cx="360040" cy="208823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2267744" y="242088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WAS</a:t>
            </a:r>
            <a:endParaRPr lang="tr-TR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Sağ Ok"/>
          <p:cNvSpPr/>
          <p:nvPr/>
        </p:nvSpPr>
        <p:spPr>
          <a:xfrm>
            <a:off x="3419872" y="2564904"/>
            <a:ext cx="504056" cy="360040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4139952" y="2492896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WAS AT SCHOOL YESTERDAY.</a:t>
            </a:r>
            <a:endParaRPr lang="tr-T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39552" y="4653136"/>
            <a:ext cx="45720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We</a:t>
            </a:r>
            <a:endParaRPr lang="tr-TR" alt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You</a:t>
            </a:r>
            <a:endParaRPr lang="tr-TR" alt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tr-TR" alt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They</a:t>
            </a:r>
            <a:endParaRPr lang="tr-TR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8 Sağ Ayraç"/>
          <p:cNvSpPr/>
          <p:nvPr/>
        </p:nvSpPr>
        <p:spPr>
          <a:xfrm>
            <a:off x="1835696" y="4365104"/>
            <a:ext cx="360040" cy="172819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>
            <a:off x="2339752" y="508518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WERE</a:t>
            </a:r>
            <a:endParaRPr lang="tr-TR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0 Sağ Ok"/>
          <p:cNvSpPr/>
          <p:nvPr/>
        </p:nvSpPr>
        <p:spPr>
          <a:xfrm>
            <a:off x="3491880" y="5229200"/>
            <a:ext cx="504056" cy="360040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4067944" y="5085184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WE WERE AT THE BACH LAST WEEK</a:t>
            </a:r>
            <a:endParaRPr lang="tr-T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3" name="Picture 20" descr="st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068960"/>
            <a:ext cx="1287462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1" descr="b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5580063"/>
            <a:ext cx="1839912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Yuvarlatılmış Dikdörtgen"/>
          <p:cNvSpPr/>
          <p:nvPr/>
        </p:nvSpPr>
        <p:spPr>
          <a:xfrm>
            <a:off x="3491880" y="5949280"/>
            <a:ext cx="223224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Metin kutusu">
            <a:hlinkClick r:id="rId5" action="ppaction://hlinksldjump"/>
          </p:cNvPr>
          <p:cNvSpPr txBox="1"/>
          <p:nvPr/>
        </p:nvSpPr>
        <p:spPr>
          <a:xfrm>
            <a:off x="3779912" y="609329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DEVAM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4139952" y="299695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BEN DÜN OKULDAYDIM.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4139952" y="544522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BİZ GEÇEN HAFTA PLAJDAYDIK.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NEGATİVE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3 Sağ Ok"/>
          <p:cNvSpPr/>
          <p:nvPr/>
        </p:nvSpPr>
        <p:spPr>
          <a:xfrm>
            <a:off x="2051720" y="1700808"/>
            <a:ext cx="1008112" cy="50405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3419872" y="1628800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WASN’T</a:t>
            </a:r>
            <a:endParaRPr lang="tr-TR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467544" y="2348880"/>
            <a:ext cx="734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WASN’T AT SCHOOL YESTERDAY.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(BEN DÜN OKULA GİTMEDİM.)</a:t>
            </a:r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tr-T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683568" y="3717032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WERE</a:t>
            </a:r>
            <a:endParaRPr lang="tr-TR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7 Sağ Ok"/>
          <p:cNvSpPr/>
          <p:nvPr/>
        </p:nvSpPr>
        <p:spPr>
          <a:xfrm>
            <a:off x="2051720" y="3861048"/>
            <a:ext cx="1008112" cy="360040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3347864" y="386104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WEREN’T</a:t>
            </a:r>
            <a:endParaRPr lang="tr-TR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39552" y="4725144"/>
            <a:ext cx="8604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WE WEREN’T AT THE BACH LAST WEEK.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(BİZ GEÇEN HAFTA PLAJDA DEĞİLDİK.)</a:t>
            </a:r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tr-T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1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WAS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148" name="Picture 4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581128"/>
            <a:ext cx="2895600" cy="2497460"/>
          </a:xfrm>
          <a:prstGeom prst="rect">
            <a:avLst/>
          </a:prstGeom>
          <a:noFill/>
        </p:spPr>
      </p:pic>
      <p:sp>
        <p:nvSpPr>
          <p:cNvPr id="14" name="13 Yuvarlatılmış Dikdörtgen"/>
          <p:cNvSpPr/>
          <p:nvPr/>
        </p:nvSpPr>
        <p:spPr>
          <a:xfrm>
            <a:off x="3347864" y="5733256"/>
            <a:ext cx="2376264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Metin kutusu"/>
          <p:cNvSpPr txBox="1"/>
          <p:nvPr/>
        </p:nvSpPr>
        <p:spPr>
          <a:xfrm>
            <a:off x="3635896" y="594928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DEVAM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QUESTİONS(?)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457200" y="2132857"/>
            <a:ext cx="1882552" cy="792088"/>
          </a:xfrm>
        </p:spPr>
        <p:txBody>
          <a:bodyPr>
            <a:normAutofit lnSpcReduction="10000"/>
          </a:bodyPr>
          <a:lstStyle/>
          <a:p>
            <a:r>
              <a:rPr lang="tr-TR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WAS</a:t>
            </a:r>
          </a:p>
          <a:p>
            <a:endParaRPr lang="tr-TR" dirty="0"/>
          </a:p>
        </p:txBody>
      </p:sp>
      <p:sp>
        <p:nvSpPr>
          <p:cNvPr id="6" name="5 Sağ Ok"/>
          <p:cNvSpPr/>
          <p:nvPr/>
        </p:nvSpPr>
        <p:spPr>
          <a:xfrm>
            <a:off x="2267744" y="2276872"/>
            <a:ext cx="936104" cy="50405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3347864" y="1484784"/>
            <a:ext cx="12241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</a:p>
          <a:p>
            <a:r>
              <a:rPr lang="tr-T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SHE</a:t>
            </a:r>
          </a:p>
          <a:p>
            <a:r>
              <a:rPr lang="tr-T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</a:t>
            </a:r>
          </a:p>
          <a:p>
            <a:r>
              <a:rPr lang="tr-T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IT</a:t>
            </a:r>
            <a:endParaRPr lang="tr-TR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8 Sağ Ayraç"/>
          <p:cNvSpPr/>
          <p:nvPr/>
        </p:nvSpPr>
        <p:spPr>
          <a:xfrm>
            <a:off x="4139952" y="1556792"/>
            <a:ext cx="216024" cy="1656184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Metin kutusu"/>
          <p:cNvSpPr txBox="1"/>
          <p:nvPr/>
        </p:nvSpPr>
        <p:spPr>
          <a:xfrm>
            <a:off x="4499992" y="2132856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HUNGRY?</a:t>
            </a:r>
            <a:endParaRPr lang="tr-T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6300192" y="1700808"/>
            <a:ext cx="2843808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Yes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was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hungry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Yes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was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No,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wasn’t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hungry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No,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wasn’t</a:t>
            </a:r>
            <a:r>
              <a:rPr lang="tr-TR" altLang="en-US" b="1" dirty="0" smtClean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  <a:p>
            <a:endParaRPr lang="tr-TR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683568" y="4293096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WERE</a:t>
            </a:r>
            <a:endParaRPr lang="tr-T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12 Sağ Ok"/>
          <p:cNvSpPr/>
          <p:nvPr/>
        </p:nvSpPr>
        <p:spPr>
          <a:xfrm>
            <a:off x="2267744" y="4365104"/>
            <a:ext cx="936104" cy="50405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3491880" y="3789040"/>
            <a:ext cx="2088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</a:t>
            </a:r>
          </a:p>
          <a:p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WE </a:t>
            </a:r>
          </a:p>
          <a:p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THEY</a:t>
            </a:r>
          </a:p>
        </p:txBody>
      </p:sp>
      <p:sp>
        <p:nvSpPr>
          <p:cNvPr id="15" name="14 Sağ Ayraç"/>
          <p:cNvSpPr/>
          <p:nvPr/>
        </p:nvSpPr>
        <p:spPr>
          <a:xfrm>
            <a:off x="4427984" y="3861048"/>
            <a:ext cx="360040" cy="1368152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5004048" y="429309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5156448" y="444549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8" name="17 Metin kutusu"/>
          <p:cNvSpPr txBox="1"/>
          <p:nvPr/>
        </p:nvSpPr>
        <p:spPr>
          <a:xfrm>
            <a:off x="5308848" y="459789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9" name="18 Metin kutusu"/>
          <p:cNvSpPr txBox="1"/>
          <p:nvPr/>
        </p:nvSpPr>
        <p:spPr>
          <a:xfrm>
            <a:off x="4932040" y="4149080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at </a:t>
            </a:r>
            <a:r>
              <a:rPr lang="tr-TR" alt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tr-TR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theatre</a:t>
            </a:r>
            <a:r>
              <a:rPr lang="tr-TR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last</a:t>
            </a:r>
            <a:r>
              <a:rPr lang="tr-TR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weekend</a:t>
            </a:r>
            <a:r>
              <a:rPr lang="tr-TR" alt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en-US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7308304" y="4077072"/>
            <a:ext cx="1835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tr-TR" altLang="en-US" sz="1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Yes</a:t>
            </a:r>
            <a:r>
              <a:rPr lang="tr-TR" altLang="en-US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tr-TR" altLang="en-US" sz="1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we</a:t>
            </a:r>
            <a:r>
              <a:rPr lang="tr-TR" altLang="en-US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1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were</a:t>
            </a:r>
            <a:r>
              <a:rPr lang="tr-TR" altLang="en-US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tr-TR" altLang="en-US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No,</a:t>
            </a:r>
            <a:r>
              <a:rPr lang="tr-TR" altLang="en-US" sz="1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we</a:t>
            </a:r>
            <a:r>
              <a:rPr lang="tr-TR" altLang="en-US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sz="1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weren’t</a:t>
            </a:r>
            <a:endParaRPr lang="tr-TR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460" name="Picture 4" descr="yürüyen insan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88640" y="4869160"/>
            <a:ext cx="3528392" cy="1988840"/>
          </a:xfrm>
          <a:prstGeom prst="rect">
            <a:avLst/>
          </a:prstGeom>
          <a:noFill/>
        </p:spPr>
      </p:pic>
      <p:sp>
        <p:nvSpPr>
          <p:cNvPr id="23" name="22 Yuvarlatılmış Dikdörtgen"/>
          <p:cNvSpPr/>
          <p:nvPr/>
        </p:nvSpPr>
        <p:spPr>
          <a:xfrm>
            <a:off x="5076056" y="5805264"/>
            <a:ext cx="216024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Metin kutusu"/>
          <p:cNvSpPr txBox="1"/>
          <p:nvPr/>
        </p:nvSpPr>
        <p:spPr>
          <a:xfrm>
            <a:off x="5364088" y="602128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DEVAM</a:t>
            </a:r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HANGİSİ?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539552" y="2564904"/>
            <a:ext cx="3744416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1115616" y="314096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ÇALIŞMALAR</a:t>
            </a:r>
            <a:endParaRPr lang="tr-T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4788024" y="2636912"/>
            <a:ext cx="4032448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5220072" y="321297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GEÇMİŞ</a:t>
            </a:r>
            <a:r>
              <a:rPr lang="tr-T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ZAMAN 2</a:t>
            </a:r>
            <a:endParaRPr lang="tr-T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6" name="Picture 2" descr="SORU İŞARETİ gif ile ilgili g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4096172"/>
            <a:ext cx="2890292" cy="27618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?????????????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-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……..at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park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yesterday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.(+)</a:t>
            </a:r>
            <a:endParaRPr lang="en-US" altLang="en-US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>
              <a:buNone/>
            </a:pPr>
            <a:r>
              <a:rPr lang="tr-TR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……….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she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at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park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yesterday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?(?)</a:t>
            </a:r>
          </a:p>
          <a:p>
            <a:pPr>
              <a:buFontTx/>
              <a:buChar char="-"/>
            </a:pP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……….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to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hospital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to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visit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her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friend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last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week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.(-)</a:t>
            </a:r>
          </a:p>
          <a:p>
            <a:pPr>
              <a:buFontTx/>
              <a:buChar char="-"/>
            </a:pP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-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They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………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to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the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hospital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to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visit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her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friend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last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tr-TR" altLang="en-US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week</a:t>
            </a:r>
            <a:r>
              <a:rPr lang="tr-T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.(+)</a:t>
            </a:r>
          </a:p>
          <a:p>
            <a:pPr>
              <a:buFontTx/>
              <a:buChar char="-"/>
            </a:pPr>
            <a:endParaRPr lang="en-US" altLang="en-US" dirty="0" smtClean="0">
              <a:latin typeface="Comic Sans MS" pitchFamily="66" charset="0"/>
            </a:endParaRPr>
          </a:p>
          <a:p>
            <a:pPr>
              <a:buFontTx/>
              <a:buChar char="-"/>
            </a:pPr>
            <a:endParaRPr lang="en-US" altLang="en-US" dirty="0" smtClean="0">
              <a:latin typeface="Comic Sans MS" pitchFamily="66" charset="0"/>
            </a:endParaRPr>
          </a:p>
          <a:p>
            <a:endParaRPr lang="tr-TR" dirty="0"/>
          </a:p>
        </p:txBody>
      </p:sp>
      <p:pic>
        <p:nvPicPr>
          <p:cNvPr id="20482" name="Picture 2" descr="soru işareti gif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212976"/>
            <a:ext cx="2619375" cy="4762500"/>
          </a:xfrm>
          <a:prstGeom prst="rect">
            <a:avLst/>
          </a:prstGeom>
          <a:noFill/>
        </p:spPr>
      </p:pic>
      <p:sp>
        <p:nvSpPr>
          <p:cNvPr id="5" name="4 Yuvarlatılmış Dikdörtgen"/>
          <p:cNvSpPr/>
          <p:nvPr/>
        </p:nvSpPr>
        <p:spPr>
          <a:xfrm>
            <a:off x="2483768" y="5373216"/>
            <a:ext cx="316835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3275856" y="566124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DEVAM</a:t>
            </a:r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Örnek soru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They </a:t>
            </a: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.................. at home last night. 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A) was 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B) is 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C) were 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D) isn’t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Oval"/>
          <p:cNvSpPr/>
          <p:nvPr/>
        </p:nvSpPr>
        <p:spPr>
          <a:xfrm>
            <a:off x="755576" y="4653136"/>
            <a:ext cx="720080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6 Yuvarlatılmış Dikdörtgen"/>
          <p:cNvSpPr/>
          <p:nvPr/>
        </p:nvSpPr>
        <p:spPr>
          <a:xfrm>
            <a:off x="4644008" y="5013176"/>
            <a:ext cx="324036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5004048" y="5373216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action="ppaction://hlinksldjump"/>
              </a:rPr>
              <a:t>DEVAM</a:t>
            </a:r>
            <a:r>
              <a:rPr lang="tr-T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ET</a:t>
            </a:r>
            <a:endParaRPr lang="tr-T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404</Words>
  <PresentationFormat>Ekran Gösterisi (4:3)</PresentationFormat>
  <Paragraphs>143</Paragraphs>
  <Slides>17</Slides>
  <Notes>4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SIMPLE PAST TENSE</vt:lpstr>
      <vt:lpstr>SIMPLE PAST TENSE</vt:lpstr>
      <vt:lpstr>Slayt 3</vt:lpstr>
      <vt:lpstr>A)WAS/WERE FORM</vt:lpstr>
      <vt:lpstr>NEGATİVE</vt:lpstr>
      <vt:lpstr>QUESTİONS(?)</vt:lpstr>
      <vt:lpstr>HANGİSİ?</vt:lpstr>
      <vt:lpstr>?????????????</vt:lpstr>
      <vt:lpstr>Örnek soru</vt:lpstr>
      <vt:lpstr>B)REGULAR/IRREGULAR VEBS (FORM)</vt:lpstr>
      <vt:lpstr>NOT</vt:lpstr>
      <vt:lpstr>REGULAR/IRREGULAR VERBS (FORM)</vt:lpstr>
      <vt:lpstr>NEGATİVE FORM</vt:lpstr>
      <vt:lpstr>QUESTİON FORM</vt:lpstr>
      <vt:lpstr>?????????</vt:lpstr>
      <vt:lpstr>ÖRNEK SORU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2017-10-22T16:47:27Z</dcterms:created>
  <dcterms:modified xsi:type="dcterms:W3CDTF">2017-10-26T14:13:01Z</dcterms:modified>
  <cp:category>www.sorubak.com</cp:category>
</cp:coreProperties>
</file>