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CCFF"/>
    <a:srgbClr val="CCFFFF"/>
    <a:srgbClr val="CCCCFF"/>
    <a:srgbClr val="89369A"/>
    <a:srgbClr val="6600FF"/>
    <a:srgbClr val="CC99FF"/>
    <a:srgbClr val="48C0D8"/>
    <a:srgbClr val="21C3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77" d="100"/>
          <a:sy n="77" d="100"/>
        </p:scale>
        <p:origin x="-1866" y="-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22E32A4-7AA9-475D-B9DD-EB2AC1BEA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404B11B-9C2C-4AC7-AF75-0350CDDEB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EA67742-D977-4745-9065-155054274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32C3DC-B343-4916-A523-56660D31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E550FCA-437D-442D-94CB-891261232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370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E36C21-8016-4A6B-B7D6-9ABD29D9A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8C0B175-556A-42B3-B7EC-204A46442A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148629-2EDC-4304-8918-26AA64C58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1DEFFBA-249B-4E76-BEC8-5855379E6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BE4F573-6595-4214-BDA2-815432F91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041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3B9F4E2-E0DA-47F9-AAA4-B6BE32C652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717975-34E1-4CA8-9570-7A83E4EDB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377F7B0-26F4-41FE-8E15-294F3D8B7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5529C0-9C6D-47A3-9611-5F3F0D6BE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889F2E6-BD8F-47FD-9B11-CFC96417E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628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D3F07C-F18F-4741-B21D-6F8FAD360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89D02DA-87EF-4CCF-9E56-FD569764D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0BFCE34-1A5E-4A58-B48A-F20345A3C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810D01F-8402-45D1-A9A7-70F0A60C0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FC5BBE6-631F-483F-A9BB-F78EE404E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8978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095A2C-E141-4BCF-AA3B-63F7741F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97E2FE2-27A4-4EA6-AA41-C3E857F50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4E113C-E98A-4C3A-BC09-B76E935CE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6A6C6A-B6F1-4735-BB96-0F0BFC3C0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ACF2DC3-C0D4-493E-AAFD-78DF71DCD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744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12F982-E35D-44AD-B6BF-B364A5BC4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438DE0-9D4C-4D2C-A8FA-11A4DBCF88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2F0405-A6B6-4FD2-A61C-61130AFEF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C5AD74B-08F0-4917-87C2-8BB8E1E13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CA87262-EDF0-4F43-9B3E-0DA9838A8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E0BB70D-63EB-46E3-9DEB-B9126C67E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5261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626C48-EB5D-4962-8A0E-878343E64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BD7E524-33E6-40FA-B24F-CCEAF3E20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6F4A242-E48B-4599-B68D-65CD42261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BBFED9B-41BF-4EB2-BB82-1DBCE1A593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1133A69-9176-4E53-BFC7-A9D0590D1A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EA21653-9D84-402D-97F0-CA4AA5EBB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4700CC2-2DD4-4D9C-9B67-A93C75AD0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CBBBF67-4729-461A-914C-3DDFE9B12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035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DD2D13-4EF9-4151-BF81-742DF8667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EA230AA-E089-4D35-954C-19DDE35E9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962187B-B4F8-46CD-ADFF-540DB5FC1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5F001DD-12C7-4E31-A1FB-FFC13CBF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298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36A6337-7812-4D5B-B794-1E8EB290F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F7B173C-F59A-4794-B5E6-502297805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169360F-482F-4C94-BF06-17DC5D8A8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0213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07E2F8-1052-42C6-AB6B-10B220F77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B79AE15-60E5-44D9-8442-9ECE2BCDA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BFD3707-6AA5-40D2-BC13-8907F86233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66DE090-5A54-4647-9952-04224619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C1420B3-300C-469B-9FB4-1D5BFD759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7391BB8-7584-4328-845F-B2D57D271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9990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FC4383-E22D-40D3-945C-258AA32BC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55092DA-CF4E-478E-9BAF-580D5D23B4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D2FC68A-BFD0-40ED-A539-97497173F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03408E3-E0BA-4657-9F01-BBD61151A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09A9375-355D-4C38-905F-7A1671A07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AFBA797-E311-4521-9020-54AD8CB17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0565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339D117-0AED-4226-852E-5178E5814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186295B-6C2F-4854-B3CC-2A1462C80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EE05059-3995-40D5-A7A3-78A186AEDA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3D0F2-A4A6-4639-899F-27093ECA7260}" type="datetimeFigureOut">
              <a:rPr lang="tr-TR" smtClean="0"/>
              <a:pPr/>
              <a:t>27/10/2017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F360BC-AB9D-45FE-A7D0-6B4F240D54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CD02CC7-82CD-428E-9563-F43ABEEF8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1AB8D-F604-4B8B-A84A-78A14FBF37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524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90E165-F3EB-4122-A4C7-6BC9F333C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995" y="855077"/>
            <a:ext cx="10536700" cy="366065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sz="9600" dirty="0"/>
              <a:t>Irregular Verbs </a:t>
            </a:r>
            <a:br>
              <a:rPr lang="tr-TR" sz="9600" dirty="0"/>
            </a:br>
            <a:r>
              <a:rPr lang="tr-TR" sz="9600" dirty="0"/>
              <a:t> Düzensiz Fiiller</a:t>
            </a:r>
            <a:endParaRPr lang="tr-TR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F69CDD8-3615-4675-A425-9FF7ECBFB2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0892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7E5A0C-FEB5-4113-A904-BAAEFEDFC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765ACD7-B19C-48F1-A120-29EE89169D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dirty="0"/>
              <a:t>İngilizce’de fiiller, </a:t>
            </a:r>
            <a:r>
              <a:rPr lang="tr-TR" sz="4000" b="1" dirty="0"/>
              <a:t>düzenli fiiller (regular verbs)</a:t>
            </a:r>
            <a:r>
              <a:rPr lang="tr-TR" sz="4000" dirty="0"/>
              <a:t> ve </a:t>
            </a:r>
            <a:r>
              <a:rPr lang="tr-TR" sz="4000" b="1" dirty="0"/>
              <a:t>düzensiz fiiller (irregular verbs)</a:t>
            </a:r>
            <a:r>
              <a:rPr lang="tr-TR" sz="4000" dirty="0"/>
              <a:t> olmak üzere ikiye ayrılır. Fiilleri, kullandığımız zamanlara göre çekimlemek gerekir. Düzenli fiiller, belli kurallara göre belli takılar alırken; düzensiz fiiller herhangi bir kurala uymaz. Bu yüzden ezberlenmeleri gerekir.</a:t>
            </a:r>
          </a:p>
        </p:txBody>
      </p:sp>
    </p:spTree>
    <p:extLst>
      <p:ext uri="{BB962C8B-B14F-4D97-AF65-F5344CB8AC3E}">
        <p14:creationId xmlns:p14="http://schemas.microsoft.com/office/powerpoint/2010/main" xmlns="" val="1261291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ECC706-DB19-4D17-B1AE-E5EEA1B7C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22031" y="365125"/>
            <a:ext cx="12238893" cy="844697"/>
          </a:xfrm>
        </p:spPr>
        <p:txBody>
          <a:bodyPr>
            <a:normAutofit/>
          </a:bodyPr>
          <a:lstStyle/>
          <a:p>
            <a:r>
              <a:rPr lang="tr-TR" sz="2800" dirty="0"/>
              <a:t>                                  BAZI SIFATLAR DEĞİŞMEZ AYNI KALIR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B1E2F004-5386-465A-9792-CA030A264E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52249092"/>
              </p:ext>
            </p:extLst>
          </p:nvPr>
        </p:nvGraphicFramePr>
        <p:xfrm>
          <a:off x="795997" y="1209822"/>
          <a:ext cx="10515600" cy="5659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="" xmlns:a16="http://schemas.microsoft.com/office/drawing/2014/main" val="3962819608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444608045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912697008"/>
                    </a:ext>
                  </a:extLst>
                </a:gridCol>
              </a:tblGrid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          1.HAL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            </a:t>
                      </a:r>
                      <a:r>
                        <a:rPr lang="tr-TR" sz="2000" dirty="0"/>
                        <a:t>2.HAL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    TÜRKÇE KARŞILIĞI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84369343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bet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</a:t>
                      </a:r>
                      <a:r>
                        <a:rPr lang="tr-TR" sz="2000" dirty="0"/>
                        <a:t>bet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bahse girmek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416050"/>
                  </a:ext>
                </a:extLst>
              </a:tr>
              <a:tr h="621594">
                <a:tc>
                  <a:txBody>
                    <a:bodyPr/>
                    <a:lstStyle/>
                    <a:p>
                      <a:r>
                        <a:rPr lang="tr-TR" dirty="0"/>
                        <a:t>            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bid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teklif vermek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7138708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cast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cast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atmak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19068179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fiyat belirtmek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3436343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cut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cut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kesmek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33101678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hit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hit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vurmak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9693233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hurt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hurt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 yaralamak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22713215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 koymak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59315048"/>
                  </a:ext>
                </a:extLst>
              </a:tr>
              <a:tr h="491061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shut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shut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  kapatmak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7939125"/>
                  </a:ext>
                </a:extLst>
              </a:tr>
              <a:tr h="617988"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upset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upset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               üzmek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4096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07174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385754-4B5D-4D68-B548-9B35BCEAB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302961"/>
          </a:xfrm>
        </p:spPr>
        <p:txBody>
          <a:bodyPr>
            <a:normAutofit/>
          </a:bodyPr>
          <a:lstStyle/>
          <a:p>
            <a:r>
              <a:rPr lang="tr-TR" sz="5400" dirty="0">
                <a:solidFill>
                  <a:srgbClr val="6600FF"/>
                </a:solidFill>
              </a:rPr>
              <a:t>Basit geçmiş zamanda düzenli fiiller (regular verb)s ‘’-d , -ed , -ied ‘’ eklenerek değiştirilirler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BD230D7-7A26-4854-8A4B-AF50700EE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34" y="154745"/>
            <a:ext cx="10515600" cy="1209821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57483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17158D-3B61-4058-B62F-00F5B3E0C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80C56704-548A-40F7-B94E-8A4505C119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56126435"/>
              </p:ext>
            </p:extLst>
          </p:nvPr>
        </p:nvGraphicFramePr>
        <p:xfrm>
          <a:off x="98474" y="675249"/>
          <a:ext cx="11929401" cy="5894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6467">
                  <a:extLst>
                    <a:ext uri="{9D8B030D-6E8A-4147-A177-3AD203B41FA5}">
                      <a16:colId xmlns="" xmlns:a16="http://schemas.microsoft.com/office/drawing/2014/main" val="2099566668"/>
                    </a:ext>
                  </a:extLst>
                </a:gridCol>
                <a:gridCol w="3976467">
                  <a:extLst>
                    <a:ext uri="{9D8B030D-6E8A-4147-A177-3AD203B41FA5}">
                      <a16:colId xmlns="" xmlns:a16="http://schemas.microsoft.com/office/drawing/2014/main" val="3061942714"/>
                    </a:ext>
                  </a:extLst>
                </a:gridCol>
                <a:gridCol w="3976467">
                  <a:extLst>
                    <a:ext uri="{9D8B030D-6E8A-4147-A177-3AD203B41FA5}">
                      <a16:colId xmlns="" xmlns:a16="http://schemas.microsoft.com/office/drawing/2014/main" val="1392019728"/>
                    </a:ext>
                  </a:extLst>
                </a:gridCol>
              </a:tblGrid>
              <a:tr h="982394">
                <a:tc>
                  <a:txBody>
                    <a:bodyPr/>
                    <a:lstStyle/>
                    <a:p>
                      <a:r>
                        <a:rPr lang="tr-TR" sz="2400" dirty="0"/>
                        <a:t>Verb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-</a:t>
                      </a:r>
                      <a:r>
                        <a:rPr lang="tr-TR" sz="24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</a:t>
                      </a:r>
                      <a:r>
                        <a:rPr lang="tr-TR" sz="2400" dirty="0"/>
                        <a:t>Türkçe karşılığı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49773775"/>
                  </a:ext>
                </a:extLst>
              </a:tr>
              <a:tr h="982394">
                <a:tc>
                  <a:txBody>
                    <a:bodyPr/>
                    <a:lstStyle/>
                    <a:p>
                      <a:r>
                        <a:rPr lang="tr-TR" sz="2400" dirty="0"/>
                        <a:t>         LİVE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LİVED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  YAŞAMAK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9963575"/>
                  </a:ext>
                </a:extLst>
              </a:tr>
              <a:tr h="982394">
                <a:tc>
                  <a:txBody>
                    <a:bodyPr/>
                    <a:lstStyle/>
                    <a:p>
                      <a:r>
                        <a:rPr lang="tr-TR" sz="2400" dirty="0"/>
                        <a:t>        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   KULLANMAK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34546836"/>
                  </a:ext>
                </a:extLst>
              </a:tr>
              <a:tr h="982394">
                <a:tc>
                  <a:txBody>
                    <a:bodyPr/>
                    <a:lstStyle/>
                    <a:p>
                      <a:r>
                        <a:rPr lang="tr-TR" sz="2400" dirty="0"/>
                        <a:t>         SMOKE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SMOKED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   SİGARA İÇMEK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63695044"/>
                  </a:ext>
                </a:extLst>
              </a:tr>
              <a:tr h="982394">
                <a:tc>
                  <a:txBody>
                    <a:bodyPr/>
                    <a:lstStyle/>
                    <a:p>
                      <a:r>
                        <a:rPr lang="tr-TR" sz="2400" dirty="0"/>
                        <a:t>         SMİLE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SMİLED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   GÜLÜMSEMEK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6328852"/>
                  </a:ext>
                </a:extLst>
              </a:tr>
              <a:tr h="982394">
                <a:tc>
                  <a:txBody>
                    <a:bodyPr/>
                    <a:lstStyle/>
                    <a:p>
                      <a:r>
                        <a:rPr lang="tr-TR" sz="2400" dirty="0"/>
                        <a:t>          MOVE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             HAREKET ETMEK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6342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9562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83BB89E-1D23-4680-84AA-22A9A90A8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17F010C8-9E60-4DD9-A068-B1D2A74768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4278614"/>
              </p:ext>
            </p:extLst>
          </p:nvPr>
        </p:nvGraphicFramePr>
        <p:xfrm>
          <a:off x="365759" y="520505"/>
          <a:ext cx="11465169" cy="5978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1723">
                  <a:extLst>
                    <a:ext uri="{9D8B030D-6E8A-4147-A177-3AD203B41FA5}">
                      <a16:colId xmlns="" xmlns:a16="http://schemas.microsoft.com/office/drawing/2014/main" val="701543109"/>
                    </a:ext>
                  </a:extLst>
                </a:gridCol>
                <a:gridCol w="3821723">
                  <a:extLst>
                    <a:ext uri="{9D8B030D-6E8A-4147-A177-3AD203B41FA5}">
                      <a16:colId xmlns="" xmlns:a16="http://schemas.microsoft.com/office/drawing/2014/main" val="2705103352"/>
                    </a:ext>
                  </a:extLst>
                </a:gridCol>
                <a:gridCol w="3821723">
                  <a:extLst>
                    <a:ext uri="{9D8B030D-6E8A-4147-A177-3AD203B41FA5}">
                      <a16:colId xmlns="" xmlns:a16="http://schemas.microsoft.com/office/drawing/2014/main" val="2098348571"/>
                    </a:ext>
                  </a:extLst>
                </a:gridCol>
              </a:tblGrid>
              <a:tr h="996462">
                <a:tc>
                  <a:txBody>
                    <a:bodyPr/>
                    <a:lstStyle/>
                    <a:p>
                      <a:r>
                        <a:rPr lang="tr-TR" sz="2400" dirty="0"/>
                        <a:t>Verb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-Ed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Türkçe karşılığı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02214392"/>
                  </a:ext>
                </a:extLst>
              </a:tr>
              <a:tr h="996462">
                <a:tc>
                  <a:txBody>
                    <a:bodyPr/>
                    <a:lstStyle/>
                    <a:p>
                      <a:r>
                        <a:rPr lang="tr-TR" dirty="0"/>
                        <a:t>            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ASKED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SORU SORMAK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83491930"/>
                  </a:ext>
                </a:extLst>
              </a:tr>
              <a:tr h="996462">
                <a:tc>
                  <a:txBody>
                    <a:bodyPr/>
                    <a:lstStyle/>
                    <a:p>
                      <a:r>
                        <a:rPr lang="tr-TR" dirty="0"/>
                        <a:t>           CLİMB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CLİMBED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 TIRMANMAK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02913900"/>
                  </a:ext>
                </a:extLst>
              </a:tr>
              <a:tr h="996462">
                <a:tc>
                  <a:txBody>
                    <a:bodyPr/>
                    <a:lstStyle/>
                    <a:p>
                      <a:r>
                        <a:rPr lang="tr-TR" dirty="0"/>
                        <a:t>          COOK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COOKED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 PİŞİRMEK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44254598"/>
                  </a:ext>
                </a:extLst>
              </a:tr>
              <a:tr h="996462">
                <a:tc>
                  <a:txBody>
                    <a:bodyPr/>
                    <a:lstStyle/>
                    <a:p>
                      <a:r>
                        <a:rPr lang="tr-TR" dirty="0"/>
                        <a:t>         FAİL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FAİLED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BAŞARISIZ OLMAK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62671383"/>
                  </a:ext>
                </a:extLst>
              </a:tr>
              <a:tr h="996462">
                <a:tc>
                  <a:txBody>
                    <a:bodyPr/>
                    <a:lstStyle/>
                    <a:p>
                      <a:r>
                        <a:rPr lang="tr-TR" dirty="0"/>
                        <a:t>        HELP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HELPED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  YARDIM ETMEK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37425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34204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D24018-687A-4FDE-9B23-5D6461F90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5EA92079-3423-406A-B627-9D3410BE31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30759409"/>
              </p:ext>
            </p:extLst>
          </p:nvPr>
        </p:nvGraphicFramePr>
        <p:xfrm>
          <a:off x="838200" y="759655"/>
          <a:ext cx="10515600" cy="5711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="" xmlns:a16="http://schemas.microsoft.com/office/drawing/2014/main" val="4069891687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3113291703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41522527"/>
                    </a:ext>
                  </a:extLst>
                </a:gridCol>
              </a:tblGrid>
              <a:tr h="951914">
                <a:tc>
                  <a:txBody>
                    <a:bodyPr/>
                    <a:lstStyle/>
                    <a:p>
                      <a:r>
                        <a:rPr lang="tr-TR" sz="2400" dirty="0"/>
                        <a:t> Verb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-İed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/>
                        <a:t> Türkçe Karşılığı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34159919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r>
                        <a:rPr lang="tr-TR" dirty="0"/>
                        <a:t>     CARRY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CARRYİED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TAŞIMAK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58174232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r>
                        <a:rPr lang="tr-TR" dirty="0"/>
                        <a:t>      CRY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CRİED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AĞLAMAK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06541046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r>
                        <a:rPr lang="tr-TR" dirty="0"/>
                        <a:t>      MULTİPLY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MULTİPLİED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ÇARPMAK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27614417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r>
                        <a:rPr lang="tr-TR" dirty="0"/>
                        <a:t>      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STUDİED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ÇALIŞMAK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86874881"/>
                  </a:ext>
                </a:extLst>
              </a:tr>
              <a:tr h="951914">
                <a:tc>
                  <a:txBody>
                    <a:bodyPr/>
                    <a:lstStyle/>
                    <a:p>
                      <a:r>
                        <a:rPr lang="tr-TR" dirty="0"/>
                        <a:t>      FLY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FLİED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      UÇMAK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11746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8174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AC88AD-F994-4ED7-B48C-03C50F93A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        BAZI FİİLLER DÜZENSİZDİR TAMAMEN DEĞİŞİRLER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="" xmlns:a16="http://schemas.microsoft.com/office/drawing/2014/main" id="{80A5E609-C420-4539-A324-BD216A6CBB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36247929"/>
              </p:ext>
            </p:extLst>
          </p:nvPr>
        </p:nvGraphicFramePr>
        <p:xfrm>
          <a:off x="838200" y="1406769"/>
          <a:ext cx="10515600" cy="5289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="" xmlns:a16="http://schemas.microsoft.com/office/drawing/2014/main" val="48803981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648477521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2482914982"/>
                    </a:ext>
                  </a:extLst>
                </a:gridCol>
              </a:tblGrid>
              <a:tr h="881575">
                <a:tc>
                  <a:txBody>
                    <a:bodyPr/>
                    <a:lstStyle/>
                    <a:p>
                      <a:r>
                        <a:rPr lang="tr-TR" sz="2000" dirty="0"/>
                        <a:t>VERB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VERB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000" dirty="0"/>
                        <a:t> TÜRKÇE KARŞILIĞI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56323924"/>
                  </a:ext>
                </a:extLst>
              </a:tr>
              <a:tr h="881575">
                <a:tc>
                  <a:txBody>
                    <a:bodyPr/>
                    <a:lstStyle/>
                    <a:p>
                      <a:r>
                        <a:rPr lang="tr-TR" dirty="0"/>
                        <a:t>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WAS /WERE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 OLMAK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06551957"/>
                  </a:ext>
                </a:extLst>
              </a:tr>
              <a:tr h="881575">
                <a:tc>
                  <a:txBody>
                    <a:bodyPr/>
                    <a:lstStyle/>
                    <a:p>
                      <a:r>
                        <a:rPr lang="tr-TR" dirty="0"/>
                        <a:t>BUY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BOUGHT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SATIN ALMAK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99032968"/>
                  </a:ext>
                </a:extLst>
              </a:tr>
              <a:tr h="881575">
                <a:tc>
                  <a:txBody>
                    <a:bodyPr/>
                    <a:lstStyle/>
                    <a:p>
                      <a:r>
                        <a:rPr lang="tr-TR" dirty="0"/>
                        <a:t>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DİD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YAPMAK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82815163"/>
                  </a:ext>
                </a:extLst>
              </a:tr>
              <a:tr h="881575">
                <a:tc>
                  <a:txBody>
                    <a:bodyPr/>
                    <a:lstStyle/>
                    <a:p>
                      <a:r>
                        <a:rPr lang="tr-TR" dirty="0"/>
                        <a:t>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YEMEK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49157777"/>
                  </a:ext>
                </a:extLst>
              </a:tr>
              <a:tr h="881575">
                <a:tc>
                  <a:txBody>
                    <a:bodyPr/>
                    <a:lstStyle/>
                    <a:p>
                      <a:r>
                        <a:rPr lang="tr-TR" dirty="0"/>
                        <a:t>DRİNK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DRANK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İÇMEK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8293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53116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248</Words>
  <PresentationFormat>Özel</PresentationFormat>
  <Paragraphs>110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Theme</vt:lpstr>
      <vt:lpstr> Irregular Verbs   Düzensiz Fiiller</vt:lpstr>
      <vt:lpstr>Slayt 2</vt:lpstr>
      <vt:lpstr>                                  BAZI SIFATLAR DEĞİŞMEZ AYNI KALIR</vt:lpstr>
      <vt:lpstr>Basit geçmiş zamanda düzenli fiiller (regular verb)s ‘’-d , -ed , -ied ‘’ eklenerek değiştirilirler</vt:lpstr>
      <vt:lpstr>Slayt 5</vt:lpstr>
      <vt:lpstr>Slayt 6</vt:lpstr>
      <vt:lpstr>Slayt 7</vt:lpstr>
      <vt:lpstr>        BAZI FİİLLER DÜZENSİZDİR TAMAMEN DEĞİŞİRLER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2017-04-26T10:40:41Z</dcterms:created>
  <dcterms:modified xsi:type="dcterms:W3CDTF">2017-10-27T16:30:14Z</dcterms:modified>
  <cp:category>www.sorubak.com</cp:category>
</cp:coreProperties>
</file>