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59" r:id="rId9"/>
    <p:sldId id="265" r:id="rId10"/>
    <p:sldId id="26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FF"/>
    <a:srgbClr val="CCCCFF"/>
    <a:srgbClr val="B2B2B2"/>
    <a:srgbClr val="33C7E5"/>
    <a:srgbClr val="0099CC"/>
    <a:srgbClr val="9900FF"/>
    <a:srgbClr val="99B666"/>
    <a:srgbClr val="3604C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742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03C26-A3F3-48BD-965B-441BBE3F90D4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E1D8D-C862-42FC-9590-7E34625D32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0875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E1D8D-C862-42FC-9590-7E34625D3214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E1D8D-C862-42FC-9590-7E34625D3214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8809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77EEB-398A-46D4-AA02-57E0CED2C777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26943-AFC8-44AD-A5A8-A963133A7C8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714357"/>
            <a:ext cx="9144000" cy="4572031"/>
          </a:xfrm>
        </p:spPr>
        <p:txBody>
          <a:bodyPr>
            <a:normAutofit/>
          </a:bodyPr>
          <a:lstStyle/>
          <a:p>
            <a:r>
              <a:rPr lang="tr-TR" sz="5400" dirty="0">
                <a:solidFill>
                  <a:schemeClr val="accent4">
                    <a:lumMod val="75000"/>
                  </a:schemeClr>
                </a:solidFill>
              </a:rPr>
              <a:t>COMPARATİVE</a:t>
            </a:r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C61886-4B24-4B17-8436-D9AE83C4B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68FE778-78EA-4E06-B8AE-BBE281005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09119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İki şey birbiriyle karşılaştırılırken sıfattan sonra “</a:t>
            </a:r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than</a:t>
            </a:r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” kelimesi kullanılır.</a:t>
            </a:r>
          </a:p>
          <a:p>
            <a:endParaRPr lang="tr-TR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ÖRNEK:İstanbul is more crowded than Ankara.</a:t>
            </a:r>
            <a:b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(İstanbul, Ankara’dan daha kalabalıktır.)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English is easier than Russian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(İngilizce Rusçadan daha kolaydır.)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0D43B587-19E4-4367-A145-B0540B5050D9}"/>
              </a:ext>
            </a:extLst>
          </p:cNvPr>
          <p:cNvCxnSpPr>
            <a:cxnSpLocks/>
          </p:cNvCxnSpPr>
          <p:nvPr/>
        </p:nvCxnSpPr>
        <p:spPr>
          <a:xfrm flipH="1">
            <a:off x="1115616" y="4149080"/>
            <a:ext cx="70567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0551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5483245"/>
          </a:xfrm>
        </p:spPr>
        <p:txBody>
          <a:bodyPr/>
          <a:lstStyle/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/>
              <a:t>   İki şeyi kıyaslarken</a:t>
            </a:r>
            <a:r>
              <a:rPr lang="tr-TR" dirty="0">
                <a:solidFill>
                  <a:srgbClr val="3604C2"/>
                </a:solidFill>
              </a:rPr>
              <a:t> COMPARATİVE ADJECTİVES</a:t>
            </a:r>
          </a:p>
          <a:p>
            <a:pPr>
              <a:buNone/>
            </a:pPr>
            <a:r>
              <a:rPr lang="tr-TR" dirty="0">
                <a:solidFill>
                  <a:srgbClr val="3604C2"/>
                </a:solidFill>
              </a:rPr>
              <a:t>                       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yapısını kullanırız.</a:t>
            </a:r>
          </a:p>
          <a:p>
            <a:pPr>
              <a:buNone/>
            </a:pP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</a:p>
          <a:p>
            <a:pPr>
              <a:buNone/>
            </a:pPr>
            <a:r>
              <a:rPr lang="tr-TR" dirty="0">
                <a:solidFill>
                  <a:srgbClr val="7030A0"/>
                </a:solidFill>
              </a:rPr>
              <a:t>           Bunu yaparken bazı ekler kullanırız.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 lnSpcReduction="10000"/>
          </a:bodyPr>
          <a:lstStyle/>
          <a:p>
            <a:r>
              <a:rPr lang="tr-TR" dirty="0"/>
              <a:t>Sözcüğe daha anlamı katan  -r ,-er,-ier eklerini</a:t>
            </a:r>
          </a:p>
          <a:p>
            <a:pPr>
              <a:buNone/>
            </a:pPr>
            <a:r>
              <a:rPr lang="tr-TR" dirty="0"/>
              <a:t>   kullanırız.</a:t>
            </a:r>
          </a:p>
          <a:p>
            <a:pPr>
              <a:buNone/>
            </a:pPr>
            <a:r>
              <a:rPr lang="tr-TR" dirty="0"/>
              <a:t> ÖRNEK:  </a:t>
            </a:r>
            <a:r>
              <a:rPr lang="tr-TR" dirty="0" err="1"/>
              <a:t>old</a:t>
            </a:r>
            <a:r>
              <a:rPr lang="tr-TR" dirty="0"/>
              <a:t> :yaşlı  -   </a:t>
            </a:r>
            <a:r>
              <a:rPr lang="tr-TR" dirty="0" err="1"/>
              <a:t>older</a:t>
            </a:r>
            <a:r>
              <a:rPr lang="tr-TR" dirty="0"/>
              <a:t> :daha yaşlı</a:t>
            </a:r>
          </a:p>
          <a:p>
            <a:pPr>
              <a:buNone/>
            </a:pPr>
            <a:r>
              <a:rPr lang="tr-TR" dirty="0"/>
              <a:t>                 </a:t>
            </a:r>
            <a:r>
              <a:rPr lang="tr-TR" dirty="0" err="1"/>
              <a:t>big</a:t>
            </a:r>
            <a:r>
              <a:rPr lang="tr-TR" dirty="0"/>
              <a:t> :büyük  -  </a:t>
            </a:r>
            <a:r>
              <a:rPr lang="tr-TR" dirty="0" err="1"/>
              <a:t>bigger</a:t>
            </a:r>
            <a:r>
              <a:rPr lang="tr-TR" dirty="0"/>
              <a:t> :daha büyük</a:t>
            </a:r>
          </a:p>
          <a:p>
            <a:pPr>
              <a:buNone/>
            </a:pPr>
            <a:r>
              <a:rPr lang="tr-TR" dirty="0"/>
              <a:t>                 </a:t>
            </a:r>
            <a:r>
              <a:rPr lang="tr-TR" dirty="0" err="1"/>
              <a:t>easy</a:t>
            </a:r>
            <a:r>
              <a:rPr lang="tr-TR" dirty="0"/>
              <a:t> :kolay  -  </a:t>
            </a:r>
            <a:r>
              <a:rPr lang="tr-TR" dirty="0" err="1"/>
              <a:t>easier</a:t>
            </a:r>
            <a:r>
              <a:rPr lang="tr-TR" dirty="0"/>
              <a:t>  :daha kolay</a:t>
            </a:r>
          </a:p>
          <a:p>
            <a:pPr>
              <a:buNone/>
            </a:pPr>
            <a:r>
              <a:rPr lang="tr-TR" dirty="0"/>
              <a:t>          </a:t>
            </a:r>
          </a:p>
          <a:p>
            <a:pPr>
              <a:buNone/>
            </a:pPr>
            <a:r>
              <a:rPr lang="tr-TR" dirty="0">
                <a:solidFill>
                  <a:schemeClr val="tx2">
                    <a:lumMod val="50000"/>
                  </a:schemeClr>
                </a:solidFill>
              </a:rPr>
              <a:t>     BU KURALLAR SONA GELEN HARFE GÖRE</a:t>
            </a:r>
          </a:p>
          <a:p>
            <a:pPr>
              <a:buNone/>
            </a:pPr>
            <a:r>
              <a:rPr lang="tr-TR" dirty="0">
                <a:solidFill>
                  <a:schemeClr val="tx2">
                    <a:lumMod val="50000"/>
                  </a:schemeClr>
                </a:solidFill>
              </a:rPr>
              <a:t>                             DEĞİŞİR.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9D6D814-E6A3-4221-9E3D-A635FB5B6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223CE0A-04C0-4046-8EE6-119301F60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   Son harfi ‘’e’’ olan kelimeler için  -r ekini      </a:t>
            </a:r>
          </a:p>
          <a:p>
            <a:pPr marL="0" indent="0">
              <a:buNone/>
            </a:pPr>
            <a:r>
              <a:rPr lang="tr-TR" dirty="0"/>
              <a:t>                        kullanırız.       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ÖRNEK:  late - later</a:t>
            </a:r>
          </a:p>
          <a:p>
            <a:pPr marL="0" indent="0">
              <a:buNone/>
            </a:pPr>
            <a:r>
              <a:rPr lang="tr-TR" dirty="0"/>
              <a:t>                   close – closer</a:t>
            </a:r>
          </a:p>
          <a:p>
            <a:pPr marL="0" indent="0">
              <a:buNone/>
            </a:pPr>
            <a:r>
              <a:rPr lang="tr-TR" dirty="0"/>
              <a:t>                    nice - nicer</a:t>
            </a:r>
          </a:p>
        </p:txBody>
      </p:sp>
    </p:spTree>
    <p:extLst>
      <p:ext uri="{BB962C8B-B14F-4D97-AF65-F5344CB8AC3E}">
        <p14:creationId xmlns:p14="http://schemas.microsoft.com/office/powerpoint/2010/main" xmlns="" val="2658637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8C5343-00BE-4101-9027-085128A59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4FA299C-C546-410B-B10F-7688240CEA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Ağızdan bir seferde çıkan kelımeler için –er</a:t>
            </a:r>
          </a:p>
          <a:p>
            <a:pPr marL="0" indent="0">
              <a:buNone/>
            </a:pPr>
            <a:r>
              <a:rPr lang="tr-TR" dirty="0"/>
              <a:t>    ekini kullanırız. </a:t>
            </a:r>
          </a:p>
          <a:p>
            <a:pPr marL="0" indent="0">
              <a:buNone/>
            </a:pPr>
            <a:r>
              <a:rPr lang="tr-TR" dirty="0"/>
              <a:t>    </a:t>
            </a:r>
          </a:p>
          <a:p>
            <a:pPr marL="0" indent="0">
              <a:buNone/>
            </a:pPr>
            <a:r>
              <a:rPr lang="tr-TR" dirty="0"/>
              <a:t>   ÖRNEK:old : older</a:t>
            </a:r>
          </a:p>
          <a:p>
            <a:pPr marL="0" indent="0">
              <a:buNone/>
            </a:pPr>
            <a:r>
              <a:rPr lang="tr-TR" dirty="0"/>
              <a:t>                 short : shorter</a:t>
            </a:r>
          </a:p>
          <a:p>
            <a:pPr marL="0" indent="0">
              <a:buNone/>
            </a:pPr>
            <a:r>
              <a:rPr lang="tr-TR" dirty="0"/>
              <a:t>                 cheap : cheaper</a:t>
            </a:r>
          </a:p>
        </p:txBody>
      </p:sp>
    </p:spTree>
    <p:extLst>
      <p:ext uri="{BB962C8B-B14F-4D97-AF65-F5344CB8AC3E}">
        <p14:creationId xmlns:p14="http://schemas.microsoft.com/office/powerpoint/2010/main" xmlns="" val="3327772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0F878A-C6B9-4610-9569-2F16F8307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0CA83D9-2585-428F-B3A2-78C2245E7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 Eğer iki ünsüz harfin arasında bir ünlü harf varsa sondaki ünsüz harf tekrarlanır. Bu ünsüz harfler genellikle “</a:t>
            </a:r>
            <a:r>
              <a:rPr lang="tr-TR" b="1" dirty="0"/>
              <a:t>d, g, m, n, t</a:t>
            </a:r>
            <a:r>
              <a:rPr lang="tr-TR" dirty="0"/>
              <a:t>” harfleridir.</a:t>
            </a:r>
            <a:br>
              <a:rPr lang="tr-TR" dirty="0"/>
            </a:br>
            <a:endParaRPr lang="tr-TR" dirty="0"/>
          </a:p>
          <a:p>
            <a:pPr marL="0" indent="0">
              <a:buNone/>
            </a:pPr>
            <a:r>
              <a:rPr lang="tr-TR" dirty="0"/>
              <a:t> ÖRNEK:big - bigger</a:t>
            </a:r>
            <a:br>
              <a:rPr lang="tr-TR" dirty="0"/>
            </a:br>
            <a:r>
              <a:rPr lang="tr-TR" dirty="0"/>
              <a:t>              slim - slimmer</a:t>
            </a:r>
            <a:br>
              <a:rPr lang="tr-TR" dirty="0"/>
            </a:br>
            <a:r>
              <a:rPr lang="tr-TR" dirty="0"/>
              <a:t>              thin - thinner</a:t>
            </a:r>
          </a:p>
        </p:txBody>
      </p:sp>
    </p:spTree>
    <p:extLst>
      <p:ext uri="{BB962C8B-B14F-4D97-AF65-F5344CB8AC3E}">
        <p14:creationId xmlns:p14="http://schemas.microsoft.com/office/powerpoint/2010/main" xmlns="" val="3137419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54EA54-9610-49DC-A14F-0E98DC888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3B20BE9-A952-4522-8852-5579F1E8D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/>
          <a:lstStyle/>
          <a:p>
            <a:r>
              <a:rPr lang="tr-TR" dirty="0"/>
              <a:t> Eğer sıfat “</a:t>
            </a:r>
            <a:r>
              <a:rPr lang="tr-TR" b="1" dirty="0"/>
              <a:t>y</a:t>
            </a:r>
            <a:r>
              <a:rPr lang="tr-TR" dirty="0"/>
              <a:t>” harfi ile bitiyor ve “y”den önce bir sessiz harf varsa “y” düşer ve yerine “</a:t>
            </a:r>
            <a:r>
              <a:rPr lang="tr-TR" b="1" dirty="0"/>
              <a:t>ier</a:t>
            </a:r>
            <a:r>
              <a:rPr lang="tr-TR" dirty="0"/>
              <a:t>”</a:t>
            </a:r>
          </a:p>
          <a:p>
            <a:pPr marL="0" indent="0">
              <a:buNone/>
            </a:pPr>
            <a:r>
              <a:rPr lang="tr-TR" dirty="0"/>
              <a:t>                               eki gelir.</a:t>
            </a:r>
            <a:br>
              <a:rPr lang="tr-TR" dirty="0"/>
            </a:b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ÖRNEK:</a:t>
            </a:r>
            <a:r>
              <a:rPr lang="en-US" dirty="0"/>
              <a:t>easy </a:t>
            </a:r>
            <a:r>
              <a:rPr lang="tr-TR" dirty="0"/>
              <a:t>-</a:t>
            </a:r>
            <a:r>
              <a:rPr lang="en-US" dirty="0"/>
              <a:t>easier</a:t>
            </a:r>
            <a:br>
              <a:rPr lang="en-US" dirty="0"/>
            </a:br>
            <a:r>
              <a:rPr lang="tr-TR" dirty="0"/>
              <a:t>              </a:t>
            </a:r>
            <a:r>
              <a:rPr lang="en-US" dirty="0"/>
              <a:t>heavy </a:t>
            </a:r>
            <a:r>
              <a:rPr lang="tr-TR" dirty="0"/>
              <a:t>-</a:t>
            </a:r>
            <a:r>
              <a:rPr lang="en-US" dirty="0"/>
              <a:t> heavier</a:t>
            </a:r>
            <a:br>
              <a:rPr lang="en-US" dirty="0"/>
            </a:br>
            <a:r>
              <a:rPr lang="tr-TR" dirty="0"/>
              <a:t>              </a:t>
            </a:r>
            <a:r>
              <a:rPr lang="en-US" dirty="0"/>
              <a:t>early </a:t>
            </a:r>
            <a:r>
              <a:rPr lang="tr-TR" dirty="0"/>
              <a:t>-</a:t>
            </a:r>
            <a:r>
              <a:rPr lang="en-US" dirty="0"/>
              <a:t> earlier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9936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/>
              <a:t>     Daha fazla heceli kelimeler için de MORE </a:t>
            </a:r>
          </a:p>
          <a:p>
            <a:pPr>
              <a:buNone/>
            </a:pPr>
            <a:r>
              <a:rPr lang="tr-TR" dirty="0"/>
              <a:t>                               kullanılır.</a:t>
            </a:r>
          </a:p>
          <a:p>
            <a:pPr>
              <a:buNone/>
            </a:pPr>
            <a:r>
              <a:rPr lang="tr-TR" dirty="0"/>
              <a:t>  ÖRNEK:</a:t>
            </a:r>
          </a:p>
          <a:p>
            <a:pPr>
              <a:buNone/>
            </a:pPr>
            <a:r>
              <a:rPr lang="tr-TR" dirty="0"/>
              <a:t>          </a:t>
            </a:r>
            <a:r>
              <a:rPr lang="tr-TR" dirty="0" err="1"/>
              <a:t>beautiful</a:t>
            </a:r>
            <a:r>
              <a:rPr lang="tr-TR" dirty="0"/>
              <a:t>:güzel-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beautiful</a:t>
            </a:r>
            <a:r>
              <a:rPr lang="tr-TR" dirty="0"/>
              <a:t>:daha güzel</a:t>
            </a:r>
          </a:p>
          <a:p>
            <a:pPr>
              <a:buNone/>
            </a:pPr>
            <a:r>
              <a:rPr lang="tr-TR" dirty="0"/>
              <a:t>    </a:t>
            </a:r>
          </a:p>
          <a:p>
            <a:pPr>
              <a:buNone/>
            </a:pPr>
            <a:r>
              <a:rPr lang="tr-TR" dirty="0"/>
              <a:t>           </a:t>
            </a:r>
            <a:r>
              <a:rPr lang="tr-TR" dirty="0" err="1"/>
              <a:t>careful</a:t>
            </a:r>
            <a:r>
              <a:rPr lang="tr-TR" dirty="0"/>
              <a:t>:dikkatli-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careful</a:t>
            </a:r>
            <a:r>
              <a:rPr lang="tr-TR" dirty="0"/>
              <a:t>:daha dikkatli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9B0D1C-5722-4323-A10F-10111FF5F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Bazı sıfatlar kuralsızdır ek almazlar.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DF9169FF-708E-419A-B425-FA7A736C04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65405111"/>
              </p:ext>
            </p:extLst>
          </p:nvPr>
        </p:nvGraphicFramePr>
        <p:xfrm>
          <a:off x="457200" y="1600200"/>
          <a:ext cx="8229600" cy="4709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="" xmlns:a16="http://schemas.microsoft.com/office/drawing/2014/main" val="2020564823"/>
                    </a:ext>
                  </a:extLst>
                </a:gridCol>
                <a:gridCol w="4114800">
                  <a:extLst>
                    <a:ext uri="{9D8B030D-6E8A-4147-A177-3AD203B41FA5}">
                      <a16:colId xmlns="" xmlns:a16="http://schemas.microsoft.com/office/drawing/2014/main" val="2407483348"/>
                    </a:ext>
                  </a:extLst>
                </a:gridCol>
              </a:tblGrid>
              <a:tr h="784853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Adjective (sıfat)</a:t>
                      </a:r>
                      <a:endParaRPr lang="tr-TR" dirty="0"/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Comparative (kıyaslama sıfatı)</a:t>
                      </a:r>
                      <a:endParaRPr lang="tr-TR" dirty="0"/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="" xmlns:a16="http://schemas.microsoft.com/office/drawing/2014/main" val="3449274517"/>
                  </a:ext>
                </a:extLst>
              </a:tr>
              <a:tr h="784853">
                <a:tc>
                  <a:txBody>
                    <a:bodyPr/>
                    <a:lstStyle/>
                    <a:p>
                      <a:r>
                        <a:rPr lang="tr-TR" sz="2000" dirty="0"/>
                        <a:t>Good (iyi)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Better (daha iyi)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78272908"/>
                  </a:ext>
                </a:extLst>
              </a:tr>
              <a:tr h="784853">
                <a:tc>
                  <a:txBody>
                    <a:bodyPr/>
                    <a:lstStyle/>
                    <a:p>
                      <a:r>
                        <a:rPr lang="tr-TR" sz="2000" dirty="0"/>
                        <a:t>Bad (kötü)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Worse(daha kötü)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30017141"/>
                  </a:ext>
                </a:extLst>
              </a:tr>
              <a:tr h="784853">
                <a:tc>
                  <a:txBody>
                    <a:bodyPr/>
                    <a:lstStyle/>
                    <a:p>
                      <a:r>
                        <a:rPr lang="tr-TR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many / much (çok)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More (daha çok)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12300699"/>
                  </a:ext>
                </a:extLst>
              </a:tr>
              <a:tr h="784853">
                <a:tc>
                  <a:txBody>
                    <a:bodyPr/>
                    <a:lstStyle/>
                    <a:p>
                      <a:r>
                        <a:rPr lang="tr-TR" sz="2000" dirty="0"/>
                        <a:t>Little (az)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Less (daha az)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49642889"/>
                  </a:ext>
                </a:extLst>
              </a:tr>
              <a:tr h="784853">
                <a:tc>
                  <a:txBody>
                    <a:bodyPr/>
                    <a:lstStyle/>
                    <a:p>
                      <a:r>
                        <a:rPr lang="tr-TR" sz="2000" dirty="0"/>
                        <a:t>Far (uzak)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farther / further (daha uzak)</a:t>
                      </a:r>
                      <a:endParaRPr lang="tr-TR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5351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3715102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235</Words>
  <PresentationFormat>Ekran Gösterisi (4:3)</PresentationFormat>
  <Paragraphs>58</Paragraphs>
  <Slides>10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COMPARATİVE</vt:lpstr>
      <vt:lpstr>Slayt 2</vt:lpstr>
      <vt:lpstr>Slayt 3</vt:lpstr>
      <vt:lpstr>Slayt 4</vt:lpstr>
      <vt:lpstr>Slayt 5</vt:lpstr>
      <vt:lpstr>Slayt 6</vt:lpstr>
      <vt:lpstr>Slayt 7</vt:lpstr>
      <vt:lpstr>Slayt 8</vt:lpstr>
      <vt:lpstr>Bazı sıfatlar kuralsızdır ek almazlar.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2017-04-19T13:15:17Z</dcterms:created>
  <dcterms:modified xsi:type="dcterms:W3CDTF">2017-10-27T16:31:05Z</dcterms:modified>
  <cp:category>www.sorubak.com</cp:category>
</cp:coreProperties>
</file>