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custShowLst>
    <p:custShow name="ESOO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</p:sldLst>
    </p:custShow>
  </p:custShow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FD4443E-F989-4FC4-A0C8-D5A2AF1F390B}" styleName="Koyu Stil 1 - Vurgu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929F9F4-4A8F-4326-A1B4-22849713DDAB}" styleName="Koyu Stil 1 - Vurgu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4F1D16-D260-4FD3-A8A8-F54978201D42}" type="datetimeFigureOut">
              <a:rPr lang="tr-TR" smtClean="0"/>
              <a:pPr/>
              <a:t>01/01/2018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3D7FAD-1434-4A70-9F23-B6C52E1EF85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D7FAD-1434-4A70-9F23-B6C52E1EF859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9C1D0A5-FAFA-47C4-AF8C-834AD4125A64}" type="datetimeFigureOut">
              <a:rPr lang="tr-TR" smtClean="0"/>
              <a:pPr/>
              <a:t>01/01/2018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DCA523-D038-4757-9C98-894983F2FD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1D0A5-FAFA-47C4-AF8C-834AD4125A64}" type="datetimeFigureOut">
              <a:rPr lang="tr-TR" smtClean="0"/>
              <a:pPr/>
              <a:t>01/01/2018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CA523-D038-4757-9C98-894983F2FD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9C1D0A5-FAFA-47C4-AF8C-834AD4125A64}" type="datetimeFigureOut">
              <a:rPr lang="tr-TR" smtClean="0"/>
              <a:pPr/>
              <a:t>01/01/2018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FDCA523-D038-4757-9C98-894983F2FD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1D0A5-FAFA-47C4-AF8C-834AD4125A64}" type="datetimeFigureOut">
              <a:rPr lang="tr-TR" smtClean="0"/>
              <a:pPr/>
              <a:t>01/01/2018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DCA523-D038-4757-9C98-894983F2FDC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Dikdörtgen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1D0A5-FAFA-47C4-AF8C-834AD4125A64}" type="datetimeFigureOut">
              <a:rPr lang="tr-TR" smtClean="0"/>
              <a:pPr/>
              <a:t>01/01/2018</a:t>
            </a:fld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FDCA523-D038-4757-9C98-894983F2FDC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9C1D0A5-FAFA-47C4-AF8C-834AD4125A64}" type="datetimeFigureOut">
              <a:rPr lang="tr-TR" smtClean="0"/>
              <a:pPr/>
              <a:t>01/01/2018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FDCA523-D038-4757-9C98-894983F2FDC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9C1D0A5-FAFA-47C4-AF8C-834AD4125A64}" type="datetimeFigureOut">
              <a:rPr lang="tr-TR" smtClean="0"/>
              <a:pPr/>
              <a:t>01/01/2018</a:t>
            </a:fld>
            <a:endParaRPr lang="tr-TR"/>
          </a:p>
        </p:txBody>
      </p:sp>
      <p:sp>
        <p:nvSpPr>
          <p:cNvPr id="12" name="11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FDCA523-D038-4757-9C98-894983F2FDC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  <p:sp>
        <p:nvSpPr>
          <p:cNvPr id="16" name="15 Metin Yer Tutucusu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5" name="14 Metin Yer Tutucusu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1D0A5-FAFA-47C4-AF8C-834AD4125A64}" type="datetimeFigureOut">
              <a:rPr lang="tr-TR" smtClean="0"/>
              <a:pPr/>
              <a:t>01/01/2018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DCA523-D038-4757-9C98-894983F2FD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1D0A5-FAFA-47C4-AF8C-834AD4125A64}" type="datetimeFigureOut">
              <a:rPr lang="tr-TR" smtClean="0"/>
              <a:pPr/>
              <a:t>01/01/2018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DCA523-D038-4757-9C98-894983F2FD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1D0A5-FAFA-47C4-AF8C-834AD4125A64}" type="datetimeFigureOut">
              <a:rPr lang="tr-TR" smtClean="0"/>
              <a:pPr/>
              <a:t>01/01/2018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DCA523-D038-4757-9C98-894983F2FDC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Dikdörtgen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9C1D0A5-FAFA-47C4-AF8C-834AD4125A64}" type="datetimeFigureOut">
              <a:rPr lang="tr-TR" smtClean="0"/>
              <a:pPr/>
              <a:t>01/01/2018</a:t>
            </a:fld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FDCA523-D038-4757-9C98-894983F2FDC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9C1D0A5-FAFA-47C4-AF8C-834AD4125A64}" type="datetimeFigureOut">
              <a:rPr lang="tr-TR" smtClean="0"/>
              <a:pPr/>
              <a:t>01/01/2018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ikdörtgen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FDCA523-D038-4757-9C98-894983F2FDC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randomBar dir="vert"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Bilgisayar\Desktop\SAKIN%20S&#304;LMMEEEEEE\&#351;ark&#305;lar&#305;m\WILLY%20WILLIAM%20-%20Ego%20%5bClip%20Officiel%5d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7. Sınıf İngilizce Television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dirty="0" smtClean="0"/>
          </a:p>
          <a:p>
            <a:r>
              <a:rPr lang="tr-TR" dirty="0" smtClean="0"/>
              <a:t>Hazırlayan : Esra Nur Fındıkgil</a:t>
            </a:r>
            <a:endParaRPr lang="tr-TR" dirty="0"/>
          </a:p>
        </p:txBody>
      </p:sp>
      <p:pic>
        <p:nvPicPr>
          <p:cNvPr id="4" name="WILLY WILLIAM - Ego [Clip Officiel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32440" y="0"/>
            <a:ext cx="611560" cy="611560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0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67544" y="404664"/>
            <a:ext cx="8298504" cy="583264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 smtClean="0"/>
              <a:t>Hasan is would rather comercial to soap opera.</a:t>
            </a:r>
          </a:p>
          <a:p>
            <a:pPr>
              <a:buNone/>
            </a:pPr>
            <a:r>
              <a:rPr lang="tr-TR" b="1" i="1" dirty="0" smtClean="0"/>
              <a:t>Hasan reklamları , pembe diziye tercih eder.</a:t>
            </a:r>
          </a:p>
          <a:p>
            <a:pPr>
              <a:buNone/>
            </a:pPr>
            <a:endParaRPr lang="tr-TR" b="1" i="1" dirty="0" smtClean="0"/>
          </a:p>
          <a:p>
            <a:pPr>
              <a:buNone/>
            </a:pPr>
            <a:r>
              <a:rPr lang="tr-TR" dirty="0" smtClean="0"/>
              <a:t>Yasin is would rather action programme to quiz show.</a:t>
            </a:r>
          </a:p>
          <a:p>
            <a:pPr>
              <a:buNone/>
            </a:pPr>
            <a:r>
              <a:rPr lang="tr-TR" b="1" i="1" dirty="0" smtClean="0"/>
              <a:t>Yasin aksiyon programını , bilgi yarışmalarına tercih eder.</a:t>
            </a:r>
          </a:p>
          <a:p>
            <a:pPr>
              <a:buNone/>
            </a:pPr>
            <a:endParaRPr lang="tr-TR" b="1" i="1" dirty="0" smtClean="0"/>
          </a:p>
          <a:p>
            <a:pPr>
              <a:buNone/>
            </a:pPr>
            <a:r>
              <a:rPr lang="tr-TR" dirty="0" smtClean="0"/>
              <a:t>Eliif is would rather cookery programme to historical programme.</a:t>
            </a:r>
          </a:p>
          <a:p>
            <a:pPr>
              <a:buNone/>
            </a:pPr>
            <a:r>
              <a:rPr lang="tr-TR" b="1" i="1" dirty="0" smtClean="0"/>
              <a:t>Elif yemek programını tarihi programa tercih eder.</a:t>
            </a:r>
          </a:p>
          <a:p>
            <a:pPr>
              <a:buNone/>
            </a:pPr>
            <a:endParaRPr lang="tr-TR" b="1" i="1" dirty="0" smtClean="0"/>
          </a:p>
          <a:p>
            <a:pPr>
              <a:buNone/>
            </a:pPr>
            <a:r>
              <a:rPr lang="tr-TR" dirty="0" smtClean="0"/>
              <a:t>Zeliha is  prefer fashion programme to quiz show.</a:t>
            </a:r>
          </a:p>
          <a:p>
            <a:pPr>
              <a:buNone/>
            </a:pPr>
            <a:r>
              <a:rPr lang="tr-TR" b="1" i="1" dirty="0" smtClean="0"/>
              <a:t>Zeliha moda programını bilgi yarışmasına tercih eder.</a:t>
            </a:r>
            <a:endParaRPr lang="tr-TR" b="1" i="1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395536" y="548680"/>
            <a:ext cx="8370512" cy="576064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Ela is prefer  cartoon to news</a:t>
            </a:r>
          </a:p>
          <a:p>
            <a:pPr>
              <a:buNone/>
            </a:pPr>
            <a:r>
              <a:rPr lang="tr-TR" b="1" i="1" dirty="0" smtClean="0"/>
              <a:t>Ela  çizgi filmi haberlere tercih eder.</a:t>
            </a:r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Eyüphan is prefer quiz show to cookery programme.</a:t>
            </a:r>
          </a:p>
          <a:p>
            <a:pPr>
              <a:buNone/>
            </a:pPr>
            <a:r>
              <a:rPr lang="tr-TR" b="1" i="1" dirty="0" smtClean="0"/>
              <a:t>Eyüphan bilgi yarışmasını , yemek programına tercih eder.</a:t>
            </a:r>
          </a:p>
          <a:p>
            <a:pPr>
              <a:buNone/>
            </a:pPr>
            <a:endParaRPr lang="tr-TR" b="1" i="1" dirty="0" smtClean="0"/>
          </a:p>
          <a:p>
            <a:pPr>
              <a:buNone/>
            </a:pPr>
            <a:r>
              <a:rPr lang="tr-TR" dirty="0" smtClean="0"/>
              <a:t>Yusuf is prefer sports programme to soap opera.</a:t>
            </a:r>
          </a:p>
          <a:p>
            <a:pPr>
              <a:buNone/>
            </a:pPr>
            <a:r>
              <a:rPr lang="tr-TR" b="1" i="1" dirty="0" smtClean="0"/>
              <a:t>Yusuf spor programını , pembe diziye tercih eder.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3600" dirty="0" smtClean="0"/>
              <a:t>     </a:t>
            </a:r>
            <a:r>
              <a:rPr lang="tr-TR" sz="4800" dirty="0" smtClean="0"/>
              <a:t>BU SUNUMU İZLEDİĞİNİZ İÇİN HEPİNİZE TEŞEKKÜR EDERİM      </a:t>
            </a:r>
          </a:p>
          <a:p>
            <a:pPr>
              <a:buNone/>
            </a:pPr>
            <a:endParaRPr lang="tr-TR" sz="4800" dirty="0" smtClean="0"/>
          </a:p>
          <a:p>
            <a:pPr>
              <a:buNone/>
            </a:pPr>
            <a:r>
              <a:rPr lang="tr-TR" sz="4800" dirty="0" smtClean="0"/>
              <a:t>   HAZIRLAYAN : ESRA NUR FINDIKGİL</a:t>
            </a:r>
            <a:endParaRPr lang="tr-TR" sz="48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Television ( Televizyon 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b="1" dirty="0"/>
              <a:t>Bu ünitede Televizyon konusu ile birlikte ‘Prefer’ yapısını </a:t>
            </a:r>
            <a:r>
              <a:rPr lang="tr-TR" b="1" dirty="0" smtClean="0"/>
              <a:t>öğreneceğiz.</a:t>
            </a:r>
            <a:endParaRPr lang="tr-TR" dirty="0"/>
          </a:p>
          <a:p>
            <a:pPr>
              <a:buNone/>
            </a:pPr>
            <a:r>
              <a:rPr lang="tr-TR" dirty="0"/>
              <a:t>“</a:t>
            </a:r>
            <a:r>
              <a:rPr lang="tr-TR" b="1" dirty="0"/>
              <a:t>Prefer” tercih etmek anlamındadır.</a:t>
            </a:r>
            <a:endParaRPr lang="tr-TR" dirty="0"/>
          </a:p>
          <a:p>
            <a:pPr>
              <a:buNone/>
            </a:pPr>
            <a:r>
              <a:rPr lang="tr-TR" b="1" dirty="0"/>
              <a:t>-İki  seçenekten hangisini tercih ettiğimizi belirtmek için ise iki </a:t>
            </a:r>
            <a:r>
              <a:rPr lang="tr-TR" b="1" dirty="0" smtClean="0"/>
              <a:t>seçeneğin arasına</a:t>
            </a:r>
            <a:r>
              <a:rPr lang="tr-TR" b="1" dirty="0"/>
              <a:t> ‘to’ koyarız.Tercih ettiğimiz seçeneği “Prefer” den sonra kullanırız.</a:t>
            </a:r>
            <a:endParaRPr lang="tr-TR" dirty="0"/>
          </a:p>
          <a:p>
            <a:pPr>
              <a:buNone/>
            </a:pPr>
            <a:r>
              <a:rPr lang="tr-TR" b="1" dirty="0"/>
              <a:t>I prefer quiz shows to cartoons. (Yarışma programlarını çizgi filmlere tercih ederim.)</a:t>
            </a:r>
            <a:endParaRPr lang="tr-TR" dirty="0"/>
          </a:p>
          <a:p>
            <a:pPr>
              <a:buNone/>
            </a:pPr>
            <a:r>
              <a:rPr lang="tr-TR" b="1" dirty="0"/>
              <a:t>-Eğer seçimimiz iki eylem arasında ise fiilere ‘-ing’  ekleyerek cümlemizi kurarız.</a:t>
            </a:r>
            <a:endParaRPr lang="tr-TR" dirty="0"/>
          </a:p>
          <a:p>
            <a:pPr marL="0" indent="0">
              <a:buNone/>
            </a:pPr>
            <a:r>
              <a:rPr lang="tr-TR" b="1" smtClean="0"/>
              <a:t>I  </a:t>
            </a:r>
            <a:r>
              <a:rPr lang="tr-TR" b="1" dirty="0"/>
              <a:t>prefer watching documentary to playing football. (Futbol </a:t>
            </a:r>
            <a:r>
              <a:rPr lang="tr-TR" b="1" dirty="0" smtClean="0"/>
              <a:t>oynamaktansa belgesel </a:t>
            </a:r>
            <a:r>
              <a:rPr lang="tr-TR" b="1" dirty="0"/>
              <a:t>izlemeyi tercih ederim.)</a:t>
            </a:r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Başlık"/>
          <p:cNvSpPr>
            <a:spLocks noGrp="1"/>
          </p:cNvSpPr>
          <p:nvPr>
            <p:ph sz="quarter" idx="1"/>
          </p:nvPr>
        </p:nvSpPr>
        <p:spPr>
          <a:xfrm>
            <a:off x="612775" y="476250"/>
            <a:ext cx="8153400" cy="5619750"/>
          </a:xfrm>
        </p:spPr>
        <p:txBody>
          <a:bodyPr>
            <a:normAutofit fontScale="92500" lnSpcReduction="1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>PREFER + VERB+ing + TO +VERB+ing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“to” edatı iki fiil arasında da kullanılabilir.</a:t>
            </a:r>
            <a:br>
              <a:rPr lang="tr-TR" dirty="0" smtClean="0"/>
            </a:br>
            <a:r>
              <a:rPr lang="tr-TR" dirty="0" smtClean="0"/>
              <a:t>I prefer staying at home to going out.</a:t>
            </a:r>
            <a:br>
              <a:rPr lang="tr-TR" dirty="0" smtClean="0"/>
            </a:br>
            <a:r>
              <a:rPr lang="tr-TR" dirty="0" smtClean="0"/>
              <a:t>(Evde kalmayı dışarı çıkamaya tercih ederim.)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She prefers walking to doing exercise.</a:t>
            </a:r>
            <a:br>
              <a:rPr lang="tr-TR" dirty="0" smtClean="0"/>
            </a:br>
            <a:r>
              <a:rPr lang="tr-TR" dirty="0" smtClean="0"/>
              <a:t>(O, yürümeyi egzersiz yapmaya tercih eder.)</a:t>
            </a:r>
          </a:p>
          <a:p>
            <a:r>
              <a:rPr lang="tr-TR" b="1" dirty="0" smtClean="0"/>
              <a:t>PREFER + TO + VERB</a:t>
            </a:r>
            <a:r>
              <a:rPr lang="tr-TR" b="1" baseline="-25000" dirty="0" smtClean="0"/>
              <a:t>1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prefer fiilinden sonra “to” ve fiilin birinci hali kullanılabilir. Fakat buradaki “to” mastar ekidir ve “to” edatıyla karıştırılmamalıdır.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She prefers to walk.</a:t>
            </a:r>
            <a:br>
              <a:rPr lang="tr-TR" dirty="0" smtClean="0"/>
            </a:br>
            <a:r>
              <a:rPr lang="tr-TR" dirty="0" smtClean="0"/>
              <a:t>I prefer to stay at home.</a:t>
            </a:r>
          </a:p>
          <a:p>
            <a:endParaRPr lang="tr-TR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39552" y="404664"/>
            <a:ext cx="8226496" cy="5691336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 smtClean="0"/>
              <a:t>PREFER + TO + VERB</a:t>
            </a:r>
            <a:r>
              <a:rPr lang="tr-TR" b="1" baseline="-25000" dirty="0" smtClean="0"/>
              <a:t>1</a:t>
            </a:r>
            <a:r>
              <a:rPr lang="tr-TR" b="1" dirty="0" smtClean="0"/>
              <a:t> + RATHER THAN + VERB</a:t>
            </a:r>
            <a:r>
              <a:rPr lang="tr-TR" b="1" baseline="-25000" dirty="0" smtClean="0"/>
              <a:t>1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Bir işi yapmanın başka bir işi yapmaya tercih edildiğinin anlatmak için iki fiil arasında “</a:t>
            </a:r>
            <a:r>
              <a:rPr lang="tr-TR" b="1" dirty="0" smtClean="0"/>
              <a:t>rather than</a:t>
            </a:r>
            <a:r>
              <a:rPr lang="tr-TR" dirty="0" smtClean="0"/>
              <a:t>” kalıbı kullanılır. İkinci fiilden önce “</a:t>
            </a:r>
            <a:r>
              <a:rPr lang="tr-TR" b="1" dirty="0" smtClean="0"/>
              <a:t>to</a:t>
            </a:r>
            <a:r>
              <a:rPr lang="tr-TR" dirty="0" smtClean="0"/>
              <a:t>” kullanılmaz.</a:t>
            </a:r>
            <a:br>
              <a:rPr lang="tr-TR" dirty="0" smtClean="0"/>
            </a:br>
            <a:r>
              <a:rPr lang="tr-TR" dirty="0" smtClean="0"/>
              <a:t>She prefers to walk rather than do exercise.</a:t>
            </a:r>
            <a:br>
              <a:rPr lang="tr-TR" dirty="0" smtClean="0"/>
            </a:br>
            <a:r>
              <a:rPr lang="tr-TR" dirty="0" smtClean="0"/>
              <a:t>(O, egzersiz yapmaktansa yürümeyi tercih eder.)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I prefer to stay at home rather than go out.</a:t>
            </a:r>
            <a:br>
              <a:rPr lang="tr-TR" dirty="0" smtClean="0"/>
            </a:br>
            <a:r>
              <a:rPr lang="tr-TR" dirty="0" smtClean="0"/>
              <a:t>(Dışarı çıkmaktansa evde kalmayı tercih ederim.)</a:t>
            </a:r>
          </a:p>
          <a:p>
            <a:r>
              <a:rPr lang="tr-TR" b="1" dirty="0" smtClean="0"/>
              <a:t>DON’T / DOESN’T PREFER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Tercihler genellikle Present Simple Tense (Geniş Zaman) ile anlatıldığında prefer “don’t” ya da “doesn’t” yardımcı fiilleri ile olumsuz yapılır.</a:t>
            </a:r>
            <a:br>
              <a:rPr lang="tr-TR" dirty="0" smtClean="0"/>
            </a:br>
            <a:r>
              <a:rPr lang="tr-TR" dirty="0" smtClean="0"/>
              <a:t>I don’t prefer studying lying down.</a:t>
            </a:r>
            <a:br>
              <a:rPr lang="tr-TR" dirty="0" smtClean="0"/>
            </a:br>
            <a:r>
              <a:rPr lang="tr-TR" dirty="0" smtClean="0"/>
              <a:t>(Uzanarak ders çalışmayı tercih etmem.)</a:t>
            </a:r>
            <a:br>
              <a:rPr lang="tr-TR" dirty="0" smtClean="0"/>
            </a:br>
            <a:r>
              <a:rPr lang="tr-TR" dirty="0" smtClean="0"/>
              <a:t>She doesn’t prefer studyin alone.</a:t>
            </a:r>
            <a:br>
              <a:rPr lang="tr-TR" dirty="0" smtClean="0"/>
            </a:br>
            <a:r>
              <a:rPr lang="tr-TR" dirty="0" smtClean="0"/>
              <a:t>(O, tek başına ders çalışmayı tercih etmez.)</a:t>
            </a:r>
          </a:p>
          <a:p>
            <a:endParaRPr lang="tr-TR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395536" y="404664"/>
            <a:ext cx="8370512" cy="5691336"/>
          </a:xfrm>
        </p:spPr>
        <p:txBody>
          <a:bodyPr>
            <a:normAutofit/>
          </a:bodyPr>
          <a:lstStyle/>
          <a:p>
            <a:r>
              <a:rPr lang="tr-TR" dirty="0" smtClean="0"/>
              <a:t>“</a:t>
            </a:r>
            <a:r>
              <a:rPr lang="tr-TR" b="1" dirty="0" smtClean="0"/>
              <a:t>would rather</a:t>
            </a:r>
            <a:r>
              <a:rPr lang="tr-TR" dirty="0" smtClean="0"/>
              <a:t>” kalıbı da tercih etmek anlamında kullanılır. Fakat “would rather” kalıbından sonra her zaman fiilin birinci hali kullanılır.</a:t>
            </a:r>
            <a:br>
              <a:rPr lang="tr-TR" dirty="0" smtClean="0"/>
            </a:br>
            <a:r>
              <a:rPr lang="tr-TR" b="1" dirty="0" smtClean="0"/>
              <a:t>WOULD RATHER + VERB</a:t>
            </a:r>
            <a:r>
              <a:rPr lang="tr-TR" b="1" baseline="-25000" dirty="0" smtClean="0"/>
              <a:t>1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A: Would you like to drink coffee? (Kahve içmek ister misin?)</a:t>
            </a:r>
            <a:br>
              <a:rPr lang="tr-TR" dirty="0" smtClean="0"/>
            </a:br>
            <a:r>
              <a:rPr lang="tr-TR" dirty="0" smtClean="0"/>
              <a:t>B: No, I would rather drink tea. (Hayır, Çay içmeyi tercih ederim.)</a:t>
            </a:r>
          </a:p>
          <a:p>
            <a:r>
              <a:rPr lang="tr-TR" b="1" dirty="0" smtClean="0"/>
              <a:t>Subject + ‘d rather + verb</a:t>
            </a:r>
            <a:r>
              <a:rPr lang="tr-TR" b="1" baseline="-25000" dirty="0" smtClean="0"/>
              <a:t>1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Would yerine ‘d kısaltması kullanılabilir.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We’d rather go to the cinema.</a:t>
            </a:r>
            <a:br>
              <a:rPr lang="tr-TR" dirty="0" smtClean="0"/>
            </a:br>
            <a:r>
              <a:rPr lang="tr-TR" dirty="0" smtClean="0"/>
              <a:t>He’d rather play basketball.</a:t>
            </a:r>
          </a:p>
          <a:p>
            <a:endParaRPr lang="tr-TR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WOULD RATHER + VERB</a:t>
            </a:r>
            <a:r>
              <a:rPr lang="tr-TR" b="1" baseline="-25000" dirty="0" smtClean="0"/>
              <a:t>1</a:t>
            </a:r>
            <a:r>
              <a:rPr lang="tr-TR" b="1" dirty="0" smtClean="0"/>
              <a:t> + THAN + VERB</a:t>
            </a:r>
            <a:r>
              <a:rPr lang="tr-TR" b="1" baseline="-25000" dirty="0" smtClean="0"/>
              <a:t>1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Bir işin başka bir işe tercih edildiğini anlatmak için iki fiil arasında “</a:t>
            </a:r>
            <a:r>
              <a:rPr lang="tr-TR" b="1" dirty="0" smtClean="0"/>
              <a:t>than</a:t>
            </a:r>
            <a:r>
              <a:rPr lang="tr-TR" dirty="0" smtClean="0"/>
              <a:t>” kullanılır. Fakat, birinci fiil ve ikinci fiil aynıysa ikinciyi tekrar etmeye gerek yoktur.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We would rather go to the cinema than do homework.</a:t>
            </a:r>
            <a:br>
              <a:rPr lang="tr-TR" dirty="0" smtClean="0"/>
            </a:br>
            <a:r>
              <a:rPr lang="tr-TR" dirty="0" smtClean="0"/>
              <a:t>(Ödev yapmaktansa sinemaya gitmeyi tercih ederiz.)</a:t>
            </a:r>
            <a:br>
              <a:rPr lang="tr-TR" dirty="0" smtClean="0"/>
            </a:br>
            <a:r>
              <a:rPr lang="tr-TR" dirty="0" smtClean="0"/>
              <a:t>He would rather play basketball than football.</a:t>
            </a:r>
            <a:br>
              <a:rPr lang="tr-TR" dirty="0" smtClean="0"/>
            </a:br>
            <a:r>
              <a:rPr lang="tr-TR" dirty="0" smtClean="0"/>
              <a:t>(O, futboldansa basketbol oynamayı tercih eder)</a:t>
            </a:r>
          </a:p>
          <a:p>
            <a:r>
              <a:rPr lang="tr-TR" b="1" dirty="0" smtClean="0"/>
              <a:t>WOULD RATHER + NOT + VERB</a:t>
            </a:r>
            <a:r>
              <a:rPr lang="tr-TR" b="1" baseline="-25000" dirty="0" smtClean="0"/>
              <a:t>1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“</a:t>
            </a:r>
            <a:r>
              <a:rPr lang="tr-TR" b="1" dirty="0" smtClean="0"/>
              <a:t>would rather</a:t>
            </a:r>
            <a:r>
              <a:rPr lang="tr-TR" dirty="0" smtClean="0"/>
              <a:t>” kalıbını olumsuz yapmak için sadece </a:t>
            </a:r>
            <a:r>
              <a:rPr lang="tr-TR" b="1" dirty="0" smtClean="0"/>
              <a:t>no</a:t>
            </a:r>
            <a:r>
              <a:rPr lang="tr-TR" dirty="0" smtClean="0"/>
              <a:t> kullanılır.</a:t>
            </a:r>
            <a:br>
              <a:rPr lang="tr-TR" dirty="0" smtClean="0"/>
            </a:br>
            <a:r>
              <a:rPr lang="tr-TR" dirty="0" smtClean="0"/>
              <a:t>I’m very tired. I would rather not go out today.</a:t>
            </a:r>
            <a:br>
              <a:rPr lang="tr-TR" dirty="0" smtClean="0"/>
            </a:br>
            <a:r>
              <a:rPr lang="tr-TR" dirty="0" smtClean="0"/>
              <a:t>(Çok yorgunum. Bugün dışarı çıkmamayı tercih ederim.)</a:t>
            </a:r>
          </a:p>
          <a:p>
            <a:endParaRPr lang="tr-TR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0" y="-1"/>
          <a:ext cx="9144000" cy="3573016"/>
        </p:xfrm>
        <a:graphic>
          <a:graphicData uri="http://schemas.openxmlformats.org/drawingml/2006/table">
            <a:tbl>
              <a:tblPr firstRow="1" bandRow="1">
                <a:tableStyleId>{E929F9F4-4A8F-4326-A1B4-22849713DDAB}</a:tableStyleId>
              </a:tblPr>
              <a:tblGrid>
                <a:gridCol w="4572000"/>
                <a:gridCol w="4572000"/>
              </a:tblGrid>
              <a:tr h="446627">
                <a:tc>
                  <a:txBody>
                    <a:bodyPr/>
                    <a:lstStyle/>
                    <a:p>
                      <a:r>
                        <a:rPr lang="tr-TR" dirty="0" smtClean="0"/>
                        <a:t>İNGİLİZCE KELİME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ANLAMLARI</a:t>
                      </a:r>
                      <a:endParaRPr lang="tr-TR" dirty="0"/>
                    </a:p>
                  </a:txBody>
                  <a:tcPr/>
                </a:tc>
              </a:tr>
              <a:tr h="446627">
                <a:tc>
                  <a:txBody>
                    <a:bodyPr/>
                    <a:lstStyle/>
                    <a:p>
                      <a:r>
                        <a:rPr lang="tr-TR" dirty="0" smtClean="0"/>
                        <a:t>SERİES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DİZİ</a:t>
                      </a:r>
                      <a:endParaRPr lang="tr-TR" dirty="0"/>
                    </a:p>
                  </a:txBody>
                  <a:tcPr/>
                </a:tc>
              </a:tr>
              <a:tr h="446627">
                <a:tc>
                  <a:txBody>
                    <a:bodyPr/>
                    <a:lstStyle/>
                    <a:p>
                      <a:r>
                        <a:rPr lang="tr-TR" dirty="0" smtClean="0"/>
                        <a:t>MOVİE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FİLM</a:t>
                      </a:r>
                      <a:endParaRPr lang="tr-TR" dirty="0"/>
                    </a:p>
                  </a:txBody>
                  <a:tcPr/>
                </a:tc>
              </a:tr>
              <a:tr h="446627">
                <a:tc>
                  <a:txBody>
                    <a:bodyPr/>
                    <a:lstStyle/>
                    <a:p>
                      <a:r>
                        <a:rPr lang="tr-TR" dirty="0" smtClean="0"/>
                        <a:t>HORROR MOVİE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KORKU FİLMİ</a:t>
                      </a:r>
                      <a:endParaRPr lang="tr-TR" dirty="0"/>
                    </a:p>
                  </a:txBody>
                  <a:tcPr/>
                </a:tc>
              </a:tr>
              <a:tr h="446627">
                <a:tc>
                  <a:txBody>
                    <a:bodyPr/>
                    <a:lstStyle/>
                    <a:p>
                      <a:r>
                        <a:rPr lang="tr-TR" dirty="0" smtClean="0"/>
                        <a:t>ACTİON MOVİE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AKSİYON FİLMİ</a:t>
                      </a:r>
                      <a:endParaRPr lang="tr-TR" dirty="0"/>
                    </a:p>
                  </a:txBody>
                  <a:tcPr/>
                </a:tc>
              </a:tr>
              <a:tr h="446627">
                <a:tc>
                  <a:txBody>
                    <a:bodyPr/>
                    <a:lstStyle/>
                    <a:p>
                      <a:r>
                        <a:rPr lang="tr-TR" dirty="0" smtClean="0"/>
                        <a:t>ADVENTURE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MACERA FİLMİ</a:t>
                      </a:r>
                      <a:endParaRPr lang="tr-TR" dirty="0"/>
                    </a:p>
                  </a:txBody>
                  <a:tcPr/>
                </a:tc>
              </a:tr>
              <a:tr h="446627">
                <a:tc>
                  <a:txBody>
                    <a:bodyPr/>
                    <a:lstStyle/>
                    <a:p>
                      <a:r>
                        <a:rPr lang="tr-TR" dirty="0" smtClean="0"/>
                        <a:t>WESTERN MOVİE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BATI KOVBOY FİLMİ</a:t>
                      </a:r>
                      <a:endParaRPr lang="tr-TR" dirty="0"/>
                    </a:p>
                  </a:txBody>
                  <a:tcPr/>
                </a:tc>
              </a:tr>
              <a:tr h="446627">
                <a:tc>
                  <a:txBody>
                    <a:bodyPr/>
                    <a:lstStyle/>
                    <a:p>
                      <a:r>
                        <a:rPr lang="tr-TR" dirty="0" smtClean="0"/>
                        <a:t>SCİENCE FİCTİON MOVİE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BİLİM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dirty="0" smtClean="0"/>
                        <a:t>KURGU FİLMİ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0" y="3573016"/>
          <a:ext cx="9144000" cy="3284984"/>
        </p:xfrm>
        <a:graphic>
          <a:graphicData uri="http://schemas.openxmlformats.org/drawingml/2006/table">
            <a:tbl>
              <a:tblPr firstRow="1" bandRow="1">
                <a:tableStyleId>{E929F9F4-4A8F-4326-A1B4-22849713DDAB}</a:tableStyleId>
              </a:tblPr>
              <a:tblGrid>
                <a:gridCol w="4572000"/>
                <a:gridCol w="4572000"/>
              </a:tblGrid>
              <a:tr h="410623">
                <a:tc>
                  <a:txBody>
                    <a:bodyPr/>
                    <a:lstStyle/>
                    <a:p>
                      <a:r>
                        <a:rPr lang="tr-TR" dirty="0" smtClean="0"/>
                        <a:t>SOAP</a:t>
                      </a:r>
                      <a:r>
                        <a:rPr lang="tr-TR" baseline="0" dirty="0" smtClean="0"/>
                        <a:t> OPERA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PEMBE DİZİ</a:t>
                      </a:r>
                      <a:endParaRPr lang="tr-TR" dirty="0"/>
                    </a:p>
                  </a:txBody>
                  <a:tcPr/>
                </a:tc>
              </a:tr>
              <a:tr h="410623">
                <a:tc>
                  <a:txBody>
                    <a:bodyPr/>
                    <a:lstStyle/>
                    <a:p>
                      <a:r>
                        <a:rPr lang="tr-TR" dirty="0" smtClean="0"/>
                        <a:t>SİTCOM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KOMEDİ DİZİSİ ( DURUM KOMEDİSİ )</a:t>
                      </a:r>
                      <a:endParaRPr lang="tr-TR" dirty="0"/>
                    </a:p>
                  </a:txBody>
                  <a:tcPr/>
                </a:tc>
              </a:tr>
              <a:tr h="410623">
                <a:tc>
                  <a:txBody>
                    <a:bodyPr/>
                    <a:lstStyle/>
                    <a:p>
                      <a:r>
                        <a:rPr lang="tr-TR" dirty="0" smtClean="0"/>
                        <a:t>QUİZ SHOW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BİLGİ YARIŞMASI</a:t>
                      </a:r>
                      <a:endParaRPr lang="tr-TR" dirty="0"/>
                    </a:p>
                  </a:txBody>
                  <a:tcPr/>
                </a:tc>
              </a:tr>
              <a:tr h="410623">
                <a:tc>
                  <a:txBody>
                    <a:bodyPr/>
                    <a:lstStyle/>
                    <a:p>
                      <a:r>
                        <a:rPr lang="tr-TR" dirty="0" smtClean="0"/>
                        <a:t>TALK SHOW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SÖYLEŞİ ( SOHBET ) PROGRAMI</a:t>
                      </a:r>
                      <a:endParaRPr lang="tr-TR" dirty="0"/>
                    </a:p>
                  </a:txBody>
                  <a:tcPr/>
                </a:tc>
              </a:tr>
              <a:tr h="410623">
                <a:tc>
                  <a:txBody>
                    <a:bodyPr/>
                    <a:lstStyle/>
                    <a:p>
                      <a:r>
                        <a:rPr lang="tr-TR" dirty="0" smtClean="0"/>
                        <a:t>DOCUMENTARY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BELGESEL</a:t>
                      </a:r>
                      <a:endParaRPr lang="tr-TR" dirty="0"/>
                    </a:p>
                  </a:txBody>
                  <a:tcPr/>
                </a:tc>
              </a:tr>
              <a:tr h="410623">
                <a:tc>
                  <a:txBody>
                    <a:bodyPr/>
                    <a:lstStyle/>
                    <a:p>
                      <a:r>
                        <a:rPr lang="tr-TR" dirty="0" smtClean="0"/>
                        <a:t>WEATHER FORECAST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HAVA DURUMU TAHMİNİ</a:t>
                      </a:r>
                      <a:endParaRPr lang="tr-TR" dirty="0"/>
                    </a:p>
                  </a:txBody>
                  <a:tcPr/>
                </a:tc>
              </a:tr>
              <a:tr h="410623">
                <a:tc>
                  <a:txBody>
                    <a:bodyPr/>
                    <a:lstStyle/>
                    <a:p>
                      <a:r>
                        <a:rPr lang="tr-TR" dirty="0" smtClean="0"/>
                        <a:t>COMERCİALS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REKLAMLAR</a:t>
                      </a:r>
                      <a:endParaRPr lang="tr-TR" dirty="0"/>
                    </a:p>
                  </a:txBody>
                  <a:tcPr/>
                </a:tc>
              </a:tr>
              <a:tr h="410623">
                <a:tc>
                  <a:txBody>
                    <a:bodyPr/>
                    <a:lstStyle/>
                    <a:p>
                      <a:r>
                        <a:rPr lang="tr-TR" dirty="0" smtClean="0"/>
                        <a:t>SPORTS PROGRAMME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SPOR PROGRAMI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-3" y="0"/>
          <a:ext cx="9144002" cy="357744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4572001"/>
                <a:gridCol w="4572001"/>
              </a:tblGrid>
              <a:tr h="419624">
                <a:tc>
                  <a:txBody>
                    <a:bodyPr/>
                    <a:lstStyle/>
                    <a:p>
                      <a:r>
                        <a:rPr lang="tr-TR" dirty="0" smtClean="0"/>
                        <a:t>İNGİLİZCE KELİMELER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ANLAMLARI</a:t>
                      </a:r>
                      <a:endParaRPr lang="tr-TR" dirty="0"/>
                    </a:p>
                  </a:txBody>
                  <a:tcPr/>
                </a:tc>
              </a:tr>
              <a:tr h="419624">
                <a:tc>
                  <a:txBody>
                    <a:bodyPr/>
                    <a:lstStyle/>
                    <a:p>
                      <a:r>
                        <a:rPr lang="tr-TR" dirty="0" smtClean="0"/>
                        <a:t>NEWS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HABERLER</a:t>
                      </a:r>
                      <a:endParaRPr lang="tr-TR" dirty="0"/>
                    </a:p>
                  </a:txBody>
                  <a:tcPr/>
                </a:tc>
              </a:tr>
              <a:tr h="419624">
                <a:tc>
                  <a:txBody>
                    <a:bodyPr/>
                    <a:lstStyle/>
                    <a:p>
                      <a:r>
                        <a:rPr lang="tr-TR" dirty="0" smtClean="0"/>
                        <a:t>WEDDİNG PROGRAMME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EVLİLİK PROGRAMI</a:t>
                      </a:r>
                      <a:endParaRPr lang="tr-TR" dirty="0"/>
                    </a:p>
                  </a:txBody>
                  <a:tcPr/>
                </a:tc>
              </a:tr>
              <a:tr h="419624">
                <a:tc>
                  <a:txBody>
                    <a:bodyPr/>
                    <a:lstStyle/>
                    <a:p>
                      <a:r>
                        <a:rPr lang="tr-TR" dirty="0" smtClean="0"/>
                        <a:t>FASHİON PROGRAMME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MODA</a:t>
                      </a:r>
                      <a:r>
                        <a:rPr lang="tr-TR" baseline="0" dirty="0" smtClean="0"/>
                        <a:t> PROGRAMI</a:t>
                      </a:r>
                      <a:endParaRPr lang="tr-TR" dirty="0"/>
                    </a:p>
                  </a:txBody>
                  <a:tcPr/>
                </a:tc>
              </a:tr>
              <a:tr h="419624">
                <a:tc>
                  <a:txBody>
                    <a:bodyPr/>
                    <a:lstStyle/>
                    <a:p>
                      <a:r>
                        <a:rPr lang="tr-TR" dirty="0" smtClean="0"/>
                        <a:t>EDUCATİONAL PROGRAMME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EĞİTİCİ PROGRAM</a:t>
                      </a:r>
                      <a:endParaRPr lang="tr-TR" dirty="0"/>
                    </a:p>
                  </a:txBody>
                  <a:tcPr/>
                </a:tc>
              </a:tr>
              <a:tr h="419624">
                <a:tc>
                  <a:txBody>
                    <a:bodyPr/>
                    <a:lstStyle/>
                    <a:p>
                      <a:r>
                        <a:rPr lang="tr-TR" dirty="0" smtClean="0"/>
                        <a:t>COOKERY</a:t>
                      </a:r>
                      <a:r>
                        <a:rPr lang="tr-TR" baseline="0" dirty="0" smtClean="0"/>
                        <a:t> PROGRAMME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YEMEK PROGRAMI</a:t>
                      </a:r>
                      <a:endParaRPr lang="tr-TR" dirty="0"/>
                    </a:p>
                  </a:txBody>
                  <a:tcPr/>
                </a:tc>
              </a:tr>
              <a:tr h="419624">
                <a:tc>
                  <a:txBody>
                    <a:bodyPr/>
                    <a:lstStyle/>
                    <a:p>
                      <a:r>
                        <a:rPr lang="tr-TR" dirty="0" smtClean="0"/>
                        <a:t>REALİTY SHOW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r-TR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sıradan insanların yaşamlarını konu alan televizyon programı</a:t>
                      </a:r>
                      <a:endParaRPr lang="tr-TR" dirty="0"/>
                    </a:p>
                  </a:txBody>
                  <a:tcPr/>
                </a:tc>
              </a:tr>
              <a:tr h="419624">
                <a:tc>
                  <a:txBody>
                    <a:bodyPr/>
                    <a:lstStyle/>
                    <a:p>
                      <a:r>
                        <a:rPr lang="tr-TR" dirty="0" smtClean="0"/>
                        <a:t>CARTOON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ÇİZGİ FİLM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0" y="3356992"/>
          <a:ext cx="9144000" cy="350100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4572000"/>
                <a:gridCol w="4572000"/>
              </a:tblGrid>
              <a:tr h="437626">
                <a:tc>
                  <a:txBody>
                    <a:bodyPr/>
                    <a:lstStyle/>
                    <a:p>
                      <a:r>
                        <a:rPr lang="tr-TR" dirty="0" smtClean="0"/>
                        <a:t>SCİENTİFİC PROGRAMME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ŞİDDET PROGRAMI</a:t>
                      </a:r>
                      <a:endParaRPr lang="tr-TR" dirty="0"/>
                    </a:p>
                  </a:txBody>
                  <a:tcPr/>
                </a:tc>
              </a:tr>
              <a:tr h="437626">
                <a:tc>
                  <a:txBody>
                    <a:bodyPr/>
                    <a:lstStyle/>
                    <a:p>
                      <a:r>
                        <a:rPr lang="tr-TR" dirty="0" smtClean="0"/>
                        <a:t>HİSTORİCAL PROGRAMME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TARİHİ PROGRAM</a:t>
                      </a:r>
                      <a:endParaRPr lang="tr-TR" dirty="0"/>
                    </a:p>
                  </a:txBody>
                  <a:tcPr/>
                </a:tc>
              </a:tr>
              <a:tr h="437626">
                <a:tc>
                  <a:txBody>
                    <a:bodyPr/>
                    <a:lstStyle/>
                    <a:p>
                      <a:r>
                        <a:rPr lang="tr-TR" dirty="0" smtClean="0"/>
                        <a:t>FACTUAL PROGRAMME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GERÇEKLERE DAYALI PROGRAM</a:t>
                      </a:r>
                      <a:endParaRPr lang="tr-TR" dirty="0"/>
                    </a:p>
                  </a:txBody>
                  <a:tcPr/>
                </a:tc>
              </a:tr>
              <a:tr h="437626">
                <a:tc>
                  <a:txBody>
                    <a:bodyPr/>
                    <a:lstStyle/>
                    <a:p>
                      <a:r>
                        <a:rPr lang="tr-TR" dirty="0" smtClean="0"/>
                        <a:t>İNFORMATİVE PROGRAMME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BİLGİLENDİRİCİ PROGRAM</a:t>
                      </a:r>
                      <a:endParaRPr lang="tr-TR" dirty="0"/>
                    </a:p>
                  </a:txBody>
                  <a:tcPr/>
                </a:tc>
              </a:tr>
              <a:tr h="437626">
                <a:tc>
                  <a:txBody>
                    <a:bodyPr/>
                    <a:lstStyle/>
                    <a:p>
                      <a:r>
                        <a:rPr lang="tr-TR" dirty="0" smtClean="0"/>
                        <a:t>PRESENT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SUNMAK</a:t>
                      </a:r>
                      <a:endParaRPr lang="tr-TR" dirty="0"/>
                    </a:p>
                  </a:txBody>
                  <a:tcPr/>
                </a:tc>
              </a:tr>
              <a:tr h="437626">
                <a:tc>
                  <a:txBody>
                    <a:bodyPr/>
                    <a:lstStyle/>
                    <a:p>
                      <a:r>
                        <a:rPr lang="tr-TR" dirty="0" smtClean="0"/>
                        <a:t>PREFER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TERCİH ETMEK</a:t>
                      </a:r>
                      <a:endParaRPr lang="tr-TR" dirty="0"/>
                    </a:p>
                  </a:txBody>
                  <a:tcPr/>
                </a:tc>
              </a:tr>
              <a:tr h="437626">
                <a:tc>
                  <a:txBody>
                    <a:bodyPr/>
                    <a:lstStyle/>
                    <a:p>
                      <a:r>
                        <a:rPr lang="tr-TR" dirty="0" smtClean="0"/>
                        <a:t>RECORD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KAYIT ETMEK</a:t>
                      </a:r>
                      <a:endParaRPr lang="tr-TR" dirty="0"/>
                    </a:p>
                  </a:txBody>
                  <a:tcPr/>
                </a:tc>
              </a:tr>
              <a:tr h="437626">
                <a:tc>
                  <a:txBody>
                    <a:bodyPr/>
                    <a:lstStyle/>
                    <a:p>
                      <a:r>
                        <a:rPr lang="tr-TR" dirty="0" smtClean="0"/>
                        <a:t>THİNK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DÜŞÜNMEK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Sınıfımızdan birkaç örnek...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 smtClean="0"/>
              <a:t>       Sude is prefer quiz show to realty show.</a:t>
            </a:r>
          </a:p>
          <a:p>
            <a:pPr>
              <a:buNone/>
            </a:pPr>
            <a:r>
              <a:rPr lang="tr-TR" dirty="0" smtClean="0"/>
              <a:t>      </a:t>
            </a:r>
            <a:r>
              <a:rPr lang="tr-TR" b="1" i="1" dirty="0" smtClean="0"/>
              <a:t>Sude bilgi yarışmasını , sıradan insanların hayatlarını anlattığı şov programına tercih eder.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Esra is prefer news to comercial.</a:t>
            </a:r>
          </a:p>
          <a:p>
            <a:pPr>
              <a:buNone/>
            </a:pPr>
            <a:r>
              <a:rPr lang="tr-TR" dirty="0" smtClean="0"/>
              <a:t>      </a:t>
            </a:r>
            <a:r>
              <a:rPr lang="tr-TR" b="1" i="1" dirty="0" smtClean="0"/>
              <a:t>Esra haberleri , reklamlara tercih eder.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Merve is prefer soap opera to cookery programme.</a:t>
            </a:r>
          </a:p>
          <a:p>
            <a:pPr>
              <a:buNone/>
            </a:pPr>
            <a:r>
              <a:rPr lang="tr-TR" dirty="0" smtClean="0"/>
              <a:t>      </a:t>
            </a:r>
            <a:r>
              <a:rPr lang="tr-TR" b="1" i="1" dirty="0" smtClean="0"/>
              <a:t>Merve pembe diziyi , yemek programına tercih eder.</a:t>
            </a:r>
            <a:endParaRPr lang="tr-TR" b="1" i="1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talama">
  <a:themeElements>
    <a:clrScheme name="Ortalama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rtalam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rtalam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262</TotalTime>
  <Words>417</Words>
  <PresentationFormat>Ekran Gösterisi (4:3)</PresentationFormat>
  <Paragraphs>115</Paragraphs>
  <Slides>12</Slides>
  <Notes>1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  <vt:variant>
        <vt:lpstr>Özel Gösteriler</vt:lpstr>
      </vt:variant>
      <vt:variant>
        <vt:i4>1</vt:i4>
      </vt:variant>
    </vt:vector>
  </HeadingPairs>
  <TitlesOfParts>
    <vt:vector size="14" baseType="lpstr">
      <vt:lpstr>Ortalama</vt:lpstr>
      <vt:lpstr>7. Sınıf İngilizce Television</vt:lpstr>
      <vt:lpstr>Television ( Televizyon )</vt:lpstr>
      <vt:lpstr>Slayt 3</vt:lpstr>
      <vt:lpstr>Slayt 4</vt:lpstr>
      <vt:lpstr>Slayt 5</vt:lpstr>
      <vt:lpstr>WOULD RATHER + VERB1 + THAN + VERB1</vt:lpstr>
      <vt:lpstr>Slayt 7</vt:lpstr>
      <vt:lpstr>Slayt 8</vt:lpstr>
      <vt:lpstr>Sınıfımızdan birkaç örnek...</vt:lpstr>
      <vt:lpstr>Slayt 10</vt:lpstr>
      <vt:lpstr>Slayt 11</vt:lpstr>
      <vt:lpstr>Slayt 12</vt:lpstr>
      <vt:lpstr>ESOO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2017-12-29T12:58:30Z</dcterms:created>
  <dcterms:modified xsi:type="dcterms:W3CDTF">2018-01-01T11:56:25Z</dcterms:modified>
  <cp:category>www.sorubak.com</cp:category>
</cp:coreProperties>
</file>