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46" autoAdjust="0"/>
  </p:normalViewPr>
  <p:slideViewPr>
    <p:cSldViewPr>
      <p:cViewPr varScale="1">
        <p:scale>
          <a:sx n="98" d="100"/>
          <a:sy n="98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28740-AE86-49A1-A3B4-0B37D291C9C9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65B9F-7C08-4ADA-AA64-8BDF6A168B6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65B9F-7C08-4ADA-AA64-8BDF6A168B64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65B9F-7C08-4ADA-AA64-8BDF6A168B64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8EB15B-66F3-4A03-8D97-E16072EE40C0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0B20CA-D9EC-45EF-9422-718995A5CB8C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857232"/>
            <a:ext cx="8143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600" dirty="0" smtClean="0"/>
          </a:p>
          <a:p>
            <a:endParaRPr lang="tr-TR" sz="3600" dirty="0"/>
          </a:p>
          <a:p>
            <a:pPr algn="ctr"/>
            <a:r>
              <a:rPr lang="tr-TR" sz="3600" dirty="0"/>
              <a:t> </a:t>
            </a:r>
            <a:r>
              <a:rPr lang="tr-TR" sz="3600" dirty="0" smtClean="0"/>
              <a:t>                                                                            BİÇİM(YAPI) BİLGİSİ </a:t>
            </a:r>
            <a:endParaRPr lang="tr-TR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14414" y="1142984"/>
            <a:ext cx="692948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Örnek: </a:t>
            </a:r>
          </a:p>
          <a:p>
            <a:endParaRPr lang="tr-TR" dirty="0" smtClean="0"/>
          </a:p>
          <a:p>
            <a:r>
              <a:rPr lang="tr-TR" sz="2800" dirty="0" smtClean="0"/>
              <a:t>Sev         -                   </a:t>
            </a:r>
            <a:r>
              <a:rPr lang="tr-TR" sz="2800" dirty="0" err="1" smtClean="0"/>
              <a:t>gi</a:t>
            </a:r>
            <a:r>
              <a:rPr lang="tr-TR" sz="2800" dirty="0" smtClean="0"/>
              <a:t> </a:t>
            </a:r>
          </a:p>
          <a:p>
            <a:r>
              <a:rPr lang="tr-TR" sz="2800" dirty="0" smtClean="0"/>
              <a:t>Fiil kökü               yapım eki </a:t>
            </a:r>
          </a:p>
          <a:p>
            <a:endParaRPr lang="tr-TR" sz="2800" dirty="0" smtClean="0"/>
          </a:p>
          <a:p>
            <a:r>
              <a:rPr lang="tr-TR" sz="2800" dirty="0" smtClean="0"/>
              <a:t>İsim gövdesi </a:t>
            </a:r>
          </a:p>
        </p:txBody>
      </p:sp>
      <p:cxnSp>
        <p:nvCxnSpPr>
          <p:cNvPr id="4" name="3 Düz Bağlayıcı"/>
          <p:cNvCxnSpPr/>
          <p:nvPr/>
        </p:nvCxnSpPr>
        <p:spPr>
          <a:xfrm>
            <a:off x="1285852" y="2714620"/>
            <a:ext cx="328614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714348" y="1357298"/>
            <a:ext cx="77153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EKLER</a:t>
            </a:r>
          </a:p>
          <a:p>
            <a:endParaRPr lang="tr-TR" sz="2800" dirty="0" smtClean="0"/>
          </a:p>
          <a:p>
            <a:r>
              <a:rPr lang="tr-TR" sz="2800" dirty="0" smtClean="0"/>
              <a:t>Ekler ,köklerden sonra gelir ve köklere bitişik yazılır.</a:t>
            </a:r>
          </a:p>
          <a:p>
            <a:endParaRPr lang="tr-TR" sz="2800" dirty="0" smtClean="0"/>
          </a:p>
          <a:p>
            <a:r>
              <a:rPr lang="tr-TR" sz="2800" dirty="0" smtClean="0"/>
              <a:t>Türkçede ekler ,ünlü ve bazen de ünsüz uyumuna bağlı olduğundan eklendikleri kelimelerin ses yapısına göre şekil değiştirir.</a:t>
            </a:r>
          </a:p>
          <a:p>
            <a:endParaRPr lang="tr-TR" sz="2800" dirty="0" smtClean="0"/>
          </a:p>
          <a:p>
            <a:r>
              <a:rPr lang="tr-TR" sz="2800" dirty="0" smtClean="0"/>
              <a:t>Ekler iki kısma ayrılır:</a:t>
            </a:r>
            <a:endParaRPr lang="tr-TR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00100" y="1571612"/>
            <a:ext cx="72152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A.YAPIM EKLERİ </a:t>
            </a:r>
          </a:p>
          <a:p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 smtClean="0"/>
              <a:t>B. ÇEKİM EKLERİ </a:t>
            </a:r>
            <a:endParaRPr lang="tr-TR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42910" y="1428736"/>
            <a:ext cx="7858180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tr-TR" sz="2800" dirty="0" smtClean="0"/>
              <a:t>YAPIM EKLERİ </a:t>
            </a:r>
          </a:p>
          <a:p>
            <a:pPr marL="342900" indent="-342900">
              <a:buAutoNum type="alphaUcPeriod"/>
            </a:pPr>
            <a:endParaRPr lang="tr-TR" dirty="0" smtClean="0"/>
          </a:p>
          <a:p>
            <a:pPr marL="342900" indent="-342900"/>
            <a:r>
              <a:rPr lang="tr-TR" sz="2800" dirty="0" smtClean="0"/>
              <a:t>Yapım ekleri ,kelimenin anlamını ya da türünü değiştiren eklerdir.</a:t>
            </a:r>
          </a:p>
          <a:p>
            <a:pPr marL="342900" indent="-342900"/>
            <a:endParaRPr lang="tr-TR" sz="2800" dirty="0" smtClean="0"/>
          </a:p>
          <a:p>
            <a:pPr marL="342900" indent="-342900"/>
            <a:r>
              <a:rPr lang="tr-TR" sz="2800" dirty="0" smtClean="0"/>
              <a:t>Yapım ekleri şunlardır:</a:t>
            </a:r>
          </a:p>
          <a:p>
            <a:pPr marL="342900" indent="-342900"/>
            <a:endParaRPr lang="tr-TR" sz="2800" dirty="0" smtClean="0"/>
          </a:p>
          <a:p>
            <a:pPr marL="342900" indent="-342900">
              <a:buAutoNum type="alphaLcPeriod"/>
            </a:pPr>
            <a:r>
              <a:rPr lang="tr-TR" sz="2800" dirty="0" smtClean="0"/>
              <a:t>İsimden isim yapan ekler </a:t>
            </a:r>
          </a:p>
          <a:p>
            <a:pPr marL="342900" indent="-342900">
              <a:buAutoNum type="alphaLcPeriod"/>
            </a:pPr>
            <a:r>
              <a:rPr lang="tr-TR" sz="2800" dirty="0" smtClean="0"/>
              <a:t>İsimden fiil yapan ekler </a:t>
            </a:r>
          </a:p>
          <a:p>
            <a:pPr marL="342900" indent="-342900">
              <a:buAutoNum type="alphaLcPeriod"/>
            </a:pPr>
            <a:r>
              <a:rPr lang="tr-TR" sz="2800" dirty="0" smtClean="0"/>
              <a:t>Fiilden isim yapan yapan ekler </a:t>
            </a:r>
          </a:p>
          <a:p>
            <a:pPr marL="342900" indent="-342900">
              <a:buAutoNum type="alphaLcPeriod"/>
            </a:pPr>
            <a:r>
              <a:rPr lang="tr-TR" sz="2800" dirty="0" smtClean="0"/>
              <a:t>Fiilden fiil yapan ekler </a:t>
            </a:r>
          </a:p>
          <a:p>
            <a:pPr marL="342900" indent="-342900">
              <a:buAutoNum type="alphaLcPeriod"/>
            </a:pPr>
            <a:endParaRPr lang="tr-TR" sz="2800" dirty="0" smtClean="0"/>
          </a:p>
          <a:p>
            <a:pPr marL="342900" indent="-342900"/>
            <a:endParaRPr lang="tr-TR" sz="2800" dirty="0" smtClean="0"/>
          </a:p>
          <a:p>
            <a:pPr marL="342900" indent="-342900"/>
            <a:endParaRPr lang="tr-TR" dirty="0" smtClean="0"/>
          </a:p>
          <a:p>
            <a:pPr marL="342900" indent="-342900"/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71472" y="785794"/>
            <a:ext cx="764386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r-TR" sz="2800" dirty="0" smtClean="0"/>
              <a:t>İsimden isim yapma ekler :</a:t>
            </a:r>
          </a:p>
          <a:p>
            <a:pPr marL="342900" indent="-342900">
              <a:buAutoNum type="arabicPeriod"/>
            </a:pPr>
            <a:endParaRPr lang="tr-TR" sz="2800" dirty="0" smtClean="0"/>
          </a:p>
          <a:p>
            <a:pPr marL="342900" indent="-342900"/>
            <a:r>
              <a:rPr lang="tr-TR" sz="2800" dirty="0" smtClean="0"/>
              <a:t>İsimden isim yapan ekler ,isim kök ve gövdelerine getirilerek yeni isim</a:t>
            </a:r>
          </a:p>
          <a:p>
            <a:pPr marL="342900" indent="-342900"/>
            <a:r>
              <a:rPr lang="tr-TR" sz="2800" dirty="0" smtClean="0"/>
              <a:t>türeten eklerdir.</a:t>
            </a:r>
          </a:p>
          <a:p>
            <a:pPr marL="342900" indent="-342900"/>
            <a:endParaRPr lang="tr-TR" sz="2800" dirty="0" smtClean="0"/>
          </a:p>
          <a:p>
            <a:pPr marL="342900" indent="-342900"/>
            <a:r>
              <a:rPr lang="tr-TR" sz="2800" dirty="0" smtClean="0"/>
              <a:t>-</a:t>
            </a:r>
            <a:r>
              <a:rPr lang="tr-TR" sz="2800" dirty="0" err="1" smtClean="0"/>
              <a:t>lık</a:t>
            </a:r>
            <a:r>
              <a:rPr lang="tr-TR" sz="2800" dirty="0" smtClean="0"/>
              <a:t>/-</a:t>
            </a:r>
            <a:r>
              <a:rPr lang="tr-TR" sz="2800" dirty="0" err="1" smtClean="0"/>
              <a:t>lik</a:t>
            </a:r>
            <a:r>
              <a:rPr lang="tr-TR" sz="2800" dirty="0" smtClean="0"/>
              <a:t>,  -</a:t>
            </a:r>
            <a:r>
              <a:rPr lang="tr-TR" sz="2800" dirty="0" err="1" smtClean="0"/>
              <a:t>lı</a:t>
            </a:r>
            <a:r>
              <a:rPr lang="tr-TR" sz="2800" dirty="0" smtClean="0"/>
              <a:t>/-</a:t>
            </a:r>
            <a:r>
              <a:rPr lang="tr-TR" sz="2800" dirty="0" err="1" smtClean="0"/>
              <a:t>li</a:t>
            </a:r>
            <a:r>
              <a:rPr lang="tr-TR" sz="2800" dirty="0" smtClean="0"/>
              <a:t>, -</a:t>
            </a:r>
            <a:r>
              <a:rPr lang="tr-TR" sz="2800" dirty="0" err="1" smtClean="0"/>
              <a:t>cı</a:t>
            </a:r>
            <a:r>
              <a:rPr lang="tr-TR" sz="2800" dirty="0" smtClean="0"/>
              <a:t>/-</a:t>
            </a:r>
            <a:r>
              <a:rPr lang="tr-TR" sz="2800" dirty="0" err="1" smtClean="0"/>
              <a:t>ci</a:t>
            </a:r>
            <a:r>
              <a:rPr lang="tr-TR" sz="2800" dirty="0" smtClean="0"/>
              <a:t>,   -sız,-siz;</a:t>
            </a:r>
          </a:p>
          <a:p>
            <a:pPr marL="342900" indent="-342900"/>
            <a:endParaRPr lang="tr-TR" sz="2800" dirty="0" smtClean="0"/>
          </a:p>
          <a:p>
            <a:pPr marL="342900" indent="-342900"/>
            <a:r>
              <a:rPr lang="tr-TR" sz="2800" dirty="0" smtClean="0"/>
              <a:t>-ar/-er, -</a:t>
            </a:r>
            <a:r>
              <a:rPr lang="tr-TR" sz="2800" dirty="0" err="1" smtClean="0"/>
              <a:t>daş</a:t>
            </a:r>
            <a:r>
              <a:rPr lang="tr-TR" sz="2800" dirty="0" smtClean="0"/>
              <a:t>,-deş;</a:t>
            </a:r>
          </a:p>
          <a:p>
            <a:pPr marL="342900" indent="-342900"/>
            <a:endParaRPr lang="tr-TR" sz="2800" dirty="0" smtClean="0"/>
          </a:p>
          <a:p>
            <a:pPr marL="342900" indent="-342900"/>
            <a:r>
              <a:rPr lang="tr-TR" sz="2800" dirty="0" smtClean="0"/>
              <a:t>-</a:t>
            </a:r>
            <a:r>
              <a:rPr lang="tr-TR" sz="2800" dirty="0" err="1" smtClean="0"/>
              <a:t>ıncı</a:t>
            </a:r>
            <a:r>
              <a:rPr lang="tr-TR" sz="2800" dirty="0" smtClean="0"/>
              <a:t> /inci…</a:t>
            </a:r>
          </a:p>
          <a:p>
            <a:pPr marL="342900" indent="-342900"/>
            <a:endParaRPr lang="tr-TR" sz="2800" dirty="0" smtClean="0"/>
          </a:p>
          <a:p>
            <a:pPr marL="342900" indent="-342900"/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24" y="1285860"/>
            <a:ext cx="764386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Örnekler :</a:t>
            </a:r>
          </a:p>
          <a:p>
            <a:endParaRPr lang="tr-TR" u="sng" dirty="0" smtClean="0"/>
          </a:p>
          <a:p>
            <a:r>
              <a:rPr lang="tr-TR" sz="2800" u="sng" dirty="0" smtClean="0"/>
              <a:t>Vatandaş </a:t>
            </a:r>
            <a:r>
              <a:rPr lang="tr-TR" sz="2800" dirty="0" smtClean="0"/>
              <a:t>çevre bilincine sahip olmalıdır.</a:t>
            </a:r>
            <a:endParaRPr lang="tr-TR" sz="2800" u="sng" dirty="0" smtClean="0"/>
          </a:p>
          <a:p>
            <a:endParaRPr lang="tr-TR" sz="2800" u="sng" dirty="0" smtClean="0"/>
          </a:p>
          <a:p>
            <a:r>
              <a:rPr lang="tr-TR" sz="2800" u="sng" dirty="0" smtClean="0"/>
              <a:t>Türkçe </a:t>
            </a:r>
            <a:r>
              <a:rPr lang="tr-TR" sz="2800" dirty="0" smtClean="0"/>
              <a:t>zengin bir dildir.</a:t>
            </a:r>
          </a:p>
          <a:p>
            <a:endParaRPr lang="tr-TR" sz="2800" dirty="0" smtClean="0"/>
          </a:p>
          <a:p>
            <a:r>
              <a:rPr lang="tr-TR" sz="2800" dirty="0" smtClean="0"/>
              <a:t>Kitapların çok dağınık ,güzel bir </a:t>
            </a:r>
            <a:r>
              <a:rPr lang="tr-TR" sz="2800" u="sng" dirty="0" smtClean="0"/>
              <a:t>kitaplık</a:t>
            </a:r>
            <a:r>
              <a:rPr lang="tr-TR" sz="2800" dirty="0" smtClean="0"/>
              <a:t> yaptırsan iyi olur.</a:t>
            </a:r>
          </a:p>
          <a:p>
            <a:endParaRPr lang="tr-TR" sz="2800" dirty="0" smtClean="0"/>
          </a:p>
          <a:p>
            <a:r>
              <a:rPr lang="tr-TR" sz="2800" dirty="0" smtClean="0"/>
              <a:t>Ben </a:t>
            </a:r>
            <a:r>
              <a:rPr lang="tr-TR" sz="2800" u="sng" dirty="0" smtClean="0"/>
              <a:t>karlı</a:t>
            </a:r>
            <a:r>
              <a:rPr lang="tr-TR" sz="2800" dirty="0" smtClean="0"/>
              <a:t> havalarda dışarı çıkmak isterim.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57158" y="714356"/>
            <a:ext cx="864399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2.İsimden Fiil Yapma Ekleri</a:t>
            </a:r>
          </a:p>
          <a:p>
            <a:endParaRPr lang="tr-TR" sz="2800" dirty="0" smtClean="0"/>
          </a:p>
          <a:p>
            <a:r>
              <a:rPr lang="tr-TR" sz="2800" dirty="0" smtClean="0"/>
              <a:t>İsimden fiil yapan ekler  ,isim kök ve gövdelerine getirilerek bu köklerden fiil türeten eklerdir.</a:t>
            </a:r>
          </a:p>
          <a:p>
            <a:endParaRPr lang="tr-TR" sz="2800" dirty="0" smtClean="0"/>
          </a:p>
          <a:p>
            <a:r>
              <a:rPr lang="tr-TR" sz="2800" dirty="0" smtClean="0"/>
              <a:t>Bu eklerin getirildiği kelimeler ‘’-</a:t>
            </a:r>
            <a:r>
              <a:rPr lang="tr-TR" sz="2800" dirty="0" err="1" smtClean="0"/>
              <a:t>mak</a:t>
            </a:r>
            <a:r>
              <a:rPr lang="tr-TR" sz="2800" dirty="0" smtClean="0"/>
              <a:t> ,-</a:t>
            </a:r>
            <a:r>
              <a:rPr lang="tr-TR" sz="2800" dirty="0" err="1" smtClean="0"/>
              <a:t>mek</a:t>
            </a:r>
            <a:r>
              <a:rPr lang="tr-TR" sz="2800" dirty="0" smtClean="0"/>
              <a:t> ‘’mastar ekini alabilecek duruma gelir.</a:t>
            </a:r>
          </a:p>
          <a:p>
            <a:endParaRPr lang="tr-TR" sz="2800" dirty="0" smtClean="0"/>
          </a:p>
          <a:p>
            <a:r>
              <a:rPr lang="tr-TR" sz="2800" dirty="0" smtClean="0"/>
              <a:t>-la/-</a:t>
            </a:r>
            <a:r>
              <a:rPr lang="tr-TR" sz="2800" dirty="0" err="1" smtClean="0"/>
              <a:t>le</a:t>
            </a:r>
            <a:r>
              <a:rPr lang="tr-TR" sz="2800" dirty="0" smtClean="0"/>
              <a:t>, -leş,-</a:t>
            </a:r>
            <a:r>
              <a:rPr lang="tr-TR" sz="2800" dirty="0" err="1" smtClean="0"/>
              <a:t>laş</a:t>
            </a:r>
            <a:r>
              <a:rPr lang="tr-TR" sz="2800" dirty="0" smtClean="0"/>
              <a:t> ,-el,-al,-e/-a, -er /-ar,-l …</a:t>
            </a:r>
          </a:p>
          <a:p>
            <a:endParaRPr lang="tr-TR" sz="2800" dirty="0" smtClean="0"/>
          </a:p>
          <a:p>
            <a:endParaRPr lang="tr-TR" sz="2800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14414" y="1214422"/>
            <a:ext cx="6929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Örnekler: </a:t>
            </a:r>
          </a:p>
          <a:p>
            <a:endParaRPr lang="tr-TR" dirty="0" smtClean="0"/>
          </a:p>
          <a:p>
            <a:r>
              <a:rPr lang="tr-TR" sz="2800" dirty="0" smtClean="0"/>
              <a:t>Hava çok sıcak olduğundan çok </a:t>
            </a:r>
            <a:r>
              <a:rPr lang="tr-TR" sz="2800" u="sng" dirty="0" smtClean="0"/>
              <a:t>susadım</a:t>
            </a:r>
            <a:r>
              <a:rPr lang="tr-TR" sz="2800" dirty="0" smtClean="0"/>
              <a:t> </a:t>
            </a:r>
          </a:p>
          <a:p>
            <a:endParaRPr lang="tr-TR" sz="2800" dirty="0" smtClean="0"/>
          </a:p>
          <a:p>
            <a:r>
              <a:rPr lang="tr-TR" sz="2800" dirty="0" smtClean="0"/>
              <a:t>Su seviyesi barajlarda</a:t>
            </a:r>
            <a:r>
              <a:rPr lang="tr-TR" sz="2800" u="sng" dirty="0" smtClean="0"/>
              <a:t> azalmış </a:t>
            </a:r>
            <a:r>
              <a:rPr lang="tr-TR" sz="2800" dirty="0" smtClean="0"/>
              <a:t>gerçekten.</a:t>
            </a:r>
          </a:p>
          <a:p>
            <a:endParaRPr lang="tr-TR" sz="2800" dirty="0" smtClean="0"/>
          </a:p>
          <a:p>
            <a:r>
              <a:rPr lang="tr-TR" sz="2800" dirty="0" smtClean="0"/>
              <a:t>Yeni bir sınav maratonu </a:t>
            </a:r>
            <a:r>
              <a:rPr lang="tr-TR" sz="2800" u="sng" dirty="0" smtClean="0"/>
              <a:t>başladı </a:t>
            </a:r>
            <a:r>
              <a:rPr lang="tr-TR" sz="2800" dirty="0" smtClean="0"/>
              <a:t>şimdilerde.</a:t>
            </a:r>
          </a:p>
          <a:p>
            <a:endParaRPr lang="tr-TR" sz="2800" dirty="0" smtClean="0"/>
          </a:p>
          <a:p>
            <a:r>
              <a:rPr lang="tr-TR" sz="2800" dirty="0" smtClean="0"/>
              <a:t>Babam bazı şeyleri sağlıklı düşünemiyor çünkü </a:t>
            </a:r>
            <a:r>
              <a:rPr lang="tr-TR" sz="2800" u="sng" dirty="0" smtClean="0"/>
              <a:t>yaşlandı</a:t>
            </a:r>
            <a:r>
              <a:rPr lang="tr-TR" sz="2800" dirty="0" smtClean="0"/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85852" y="1071546"/>
            <a:ext cx="642942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3.Fiilden İsim Yapma Ekleri </a:t>
            </a:r>
          </a:p>
          <a:p>
            <a:endParaRPr lang="tr-TR" sz="2800" dirty="0" smtClean="0"/>
          </a:p>
          <a:p>
            <a:r>
              <a:rPr lang="tr-TR" sz="2800" dirty="0" smtClean="0"/>
              <a:t>Fiilden isim yapan ekler ,fiil kök ve gövdelerine gelerek isim görevinde kullanılan kelimeler türetir.</a:t>
            </a:r>
          </a:p>
          <a:p>
            <a:endParaRPr lang="tr-TR" sz="2800" dirty="0" smtClean="0"/>
          </a:p>
          <a:p>
            <a:r>
              <a:rPr lang="tr-TR" sz="2800" dirty="0" smtClean="0"/>
              <a:t>-</a:t>
            </a:r>
            <a:r>
              <a:rPr lang="tr-TR" sz="2800" dirty="0" err="1" smtClean="0"/>
              <a:t>gı</a:t>
            </a:r>
            <a:r>
              <a:rPr lang="tr-TR" sz="2800" dirty="0" smtClean="0"/>
              <a:t>/</a:t>
            </a:r>
            <a:r>
              <a:rPr lang="tr-TR" sz="2800" dirty="0" err="1" smtClean="0"/>
              <a:t>gi</a:t>
            </a:r>
            <a:r>
              <a:rPr lang="tr-TR" sz="2800" dirty="0" smtClean="0"/>
              <a:t>, -</a:t>
            </a:r>
            <a:r>
              <a:rPr lang="tr-TR" sz="2800" dirty="0" err="1" smtClean="0"/>
              <a:t>gın</a:t>
            </a:r>
            <a:r>
              <a:rPr lang="tr-TR" sz="2800" dirty="0" smtClean="0"/>
              <a:t> /</a:t>
            </a:r>
            <a:r>
              <a:rPr lang="tr-TR" sz="2800" dirty="0" err="1" smtClean="0"/>
              <a:t>gin</a:t>
            </a:r>
            <a:r>
              <a:rPr lang="tr-TR" sz="2800" dirty="0" smtClean="0"/>
              <a:t> ,-ı/-i,-</a:t>
            </a:r>
            <a:r>
              <a:rPr lang="tr-TR" sz="2800" dirty="0" err="1" smtClean="0"/>
              <a:t>ıcı</a:t>
            </a:r>
            <a:r>
              <a:rPr lang="tr-TR" sz="2800" dirty="0" smtClean="0"/>
              <a:t>/-</a:t>
            </a:r>
            <a:r>
              <a:rPr lang="tr-TR" sz="2800" dirty="0" err="1" smtClean="0"/>
              <a:t>ici</a:t>
            </a:r>
            <a:r>
              <a:rPr lang="tr-TR" sz="2800" dirty="0" smtClean="0"/>
              <a:t> ,-</a:t>
            </a:r>
            <a:r>
              <a:rPr lang="tr-TR" sz="2800" dirty="0" err="1" smtClean="0"/>
              <a:t>ga</a:t>
            </a:r>
            <a:r>
              <a:rPr lang="tr-TR" sz="2800" dirty="0" smtClean="0"/>
              <a:t>/-</a:t>
            </a:r>
            <a:r>
              <a:rPr lang="tr-TR" sz="2800" dirty="0" err="1" smtClean="0"/>
              <a:t>ge</a:t>
            </a:r>
            <a:r>
              <a:rPr lang="tr-TR" sz="2800" dirty="0" smtClean="0"/>
              <a:t> ;-</a:t>
            </a:r>
            <a:r>
              <a:rPr lang="tr-TR" sz="2800" dirty="0" err="1" smtClean="0"/>
              <a:t>ik</a:t>
            </a:r>
            <a:r>
              <a:rPr lang="tr-TR" sz="2800" dirty="0" smtClean="0"/>
              <a:t> /</a:t>
            </a:r>
            <a:r>
              <a:rPr lang="tr-TR" sz="2800" dirty="0" err="1" smtClean="0"/>
              <a:t>ık</a:t>
            </a:r>
            <a:r>
              <a:rPr lang="tr-TR" sz="2800" dirty="0" smtClean="0"/>
              <a:t>…</a:t>
            </a:r>
          </a:p>
          <a:p>
            <a:endParaRPr lang="tr-TR" sz="2800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28" y="357166"/>
            <a:ext cx="650085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Örnekler :</a:t>
            </a:r>
          </a:p>
          <a:p>
            <a:endParaRPr lang="tr-TR" sz="2800" dirty="0" smtClean="0"/>
          </a:p>
          <a:p>
            <a:r>
              <a:rPr lang="tr-TR" sz="2800" dirty="0" smtClean="0"/>
              <a:t>Bu </a:t>
            </a:r>
            <a:r>
              <a:rPr lang="tr-TR" sz="2800" u="sng" dirty="0" smtClean="0"/>
              <a:t>süzgeç</a:t>
            </a:r>
            <a:r>
              <a:rPr lang="tr-TR" sz="2800" dirty="0" smtClean="0"/>
              <a:t> çok kötü olmuş ,yenisini alalım.</a:t>
            </a:r>
          </a:p>
          <a:p>
            <a:endParaRPr lang="tr-TR" sz="2800" dirty="0" smtClean="0"/>
          </a:p>
          <a:p>
            <a:r>
              <a:rPr lang="tr-TR" sz="2800" u="sng" dirty="0" smtClean="0"/>
              <a:t>Bilim</a:t>
            </a:r>
            <a:r>
              <a:rPr lang="tr-TR" sz="2800" dirty="0" smtClean="0"/>
              <a:t> , akıl ve mantığa dayanır.</a:t>
            </a:r>
          </a:p>
          <a:p>
            <a:endParaRPr lang="tr-TR" sz="2800" dirty="0" smtClean="0"/>
          </a:p>
          <a:p>
            <a:r>
              <a:rPr lang="tr-TR" sz="2800" u="sng" dirty="0" smtClean="0"/>
              <a:t>Sevgi</a:t>
            </a:r>
            <a:r>
              <a:rPr lang="tr-TR" sz="2800" dirty="0" smtClean="0"/>
              <a:t> yoksunu insanlarla arkadaşlık etmem.</a:t>
            </a:r>
          </a:p>
          <a:p>
            <a:endParaRPr lang="tr-TR" sz="2800" dirty="0" smtClean="0"/>
          </a:p>
          <a:p>
            <a:r>
              <a:rPr lang="tr-TR" sz="2800" dirty="0" smtClean="0"/>
              <a:t>Üç gündür yoğun bir şekilde çalıştığı için </a:t>
            </a:r>
            <a:r>
              <a:rPr lang="tr-TR" sz="2800" u="sng" dirty="0" smtClean="0"/>
              <a:t>yorgunmuş.</a:t>
            </a:r>
            <a:endParaRPr lang="tr-TR" sz="2800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28794" y="1285860"/>
            <a:ext cx="61436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2800" dirty="0" smtClean="0"/>
              <a:t>Türkçe sondan eklemeli bir dildir.</a:t>
            </a:r>
          </a:p>
          <a:p>
            <a:endParaRPr lang="tr-TR" sz="2800" dirty="0"/>
          </a:p>
          <a:p>
            <a:r>
              <a:rPr lang="tr-TR" sz="2800" dirty="0" smtClean="0"/>
              <a:t>Türkçenin bir başka yapı özelliği de dildeki bütün değişme ,gelişmelerin kök ve ek  birleşmesine dayanmış olmasıdır.</a:t>
            </a:r>
          </a:p>
          <a:p>
            <a:endParaRPr lang="tr-TR" sz="2800" dirty="0" smtClean="0"/>
          </a:p>
          <a:p>
            <a:r>
              <a:rPr lang="tr-TR" sz="2800" dirty="0" smtClean="0"/>
              <a:t>Sözcüğün yapı bilgisinin temel öğeleri : kök ve ektir.</a:t>
            </a:r>
            <a:endParaRPr lang="tr-TR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00100" y="1571613"/>
            <a:ext cx="73581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</a:t>
            </a:r>
            <a:r>
              <a:rPr lang="tr-TR" sz="2800" dirty="0" smtClean="0"/>
              <a:t>. Fiilden Fiil Yapma Ekleri</a:t>
            </a:r>
          </a:p>
          <a:p>
            <a:endParaRPr lang="tr-TR" sz="2800" dirty="0" smtClean="0"/>
          </a:p>
          <a:p>
            <a:r>
              <a:rPr lang="tr-TR" sz="2800" dirty="0" smtClean="0"/>
              <a:t>Fiilden fiil yapan ekler ,fiil kök ve gövdelerinden fiil türetmek için kullanılan eklerdir.</a:t>
            </a:r>
          </a:p>
          <a:p>
            <a:endParaRPr lang="tr-TR" sz="2800" dirty="0" smtClean="0"/>
          </a:p>
          <a:p>
            <a:r>
              <a:rPr lang="tr-TR" sz="2800" dirty="0" smtClean="0"/>
              <a:t>-t,-dır/-</a:t>
            </a:r>
            <a:r>
              <a:rPr lang="tr-TR" sz="2800" dirty="0" err="1" smtClean="0"/>
              <a:t>dir</a:t>
            </a:r>
            <a:r>
              <a:rPr lang="tr-TR" sz="2800" dirty="0" smtClean="0"/>
              <a:t>,-</a:t>
            </a:r>
            <a:r>
              <a:rPr lang="tr-TR" sz="2800" dirty="0" err="1" smtClean="0"/>
              <a:t>ıl</a:t>
            </a:r>
            <a:r>
              <a:rPr lang="tr-TR" sz="2800" dirty="0" smtClean="0"/>
              <a:t>/il, (ı)n /(i)n,-</a:t>
            </a:r>
            <a:r>
              <a:rPr lang="tr-TR" sz="2800" dirty="0" err="1" smtClean="0"/>
              <a:t>msa</a:t>
            </a:r>
            <a:r>
              <a:rPr lang="tr-TR" sz="2800" dirty="0" smtClean="0"/>
              <a:t>…</a:t>
            </a:r>
          </a:p>
          <a:p>
            <a:endParaRPr lang="tr-TR" sz="28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85852" y="1071546"/>
            <a:ext cx="807249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sz="2800" dirty="0" smtClean="0"/>
              <a:t>Annem ,elindeki yelpaze ile sinekleri </a:t>
            </a:r>
            <a:r>
              <a:rPr lang="tr-TR" sz="2800" u="sng" dirty="0" smtClean="0"/>
              <a:t>kovaladı.</a:t>
            </a:r>
          </a:p>
          <a:p>
            <a:endParaRPr lang="tr-TR" sz="2800" dirty="0" smtClean="0"/>
          </a:p>
          <a:p>
            <a:r>
              <a:rPr lang="tr-TR" sz="2800" dirty="0" smtClean="0"/>
              <a:t>Bu bina, bir  yıl gibi kısa sürede </a:t>
            </a:r>
            <a:r>
              <a:rPr lang="tr-TR" sz="2800" u="sng" dirty="0" smtClean="0"/>
              <a:t>yapıldı.</a:t>
            </a:r>
          </a:p>
          <a:p>
            <a:endParaRPr lang="tr-TR" sz="2800" dirty="0" smtClean="0"/>
          </a:p>
          <a:p>
            <a:r>
              <a:rPr lang="tr-TR" sz="2800" dirty="0" smtClean="0"/>
              <a:t>Duyduğuma göre o güzel yemek </a:t>
            </a:r>
            <a:r>
              <a:rPr lang="tr-TR" sz="2800" u="sng" dirty="0" smtClean="0"/>
              <a:t>pişiriyormuş.</a:t>
            </a:r>
          </a:p>
          <a:p>
            <a:endParaRPr lang="tr-TR" sz="2800" dirty="0" smtClean="0"/>
          </a:p>
          <a:p>
            <a:r>
              <a:rPr lang="tr-TR" sz="2800" dirty="0" smtClean="0"/>
              <a:t>Bazı klimalar ortamı çok çabuk </a:t>
            </a:r>
            <a:r>
              <a:rPr lang="tr-TR" sz="2800" u="sng" dirty="0" smtClean="0"/>
              <a:t>soğutuyor.</a:t>
            </a:r>
            <a:endParaRPr lang="tr-TR" sz="2800" u="sng" dirty="0"/>
          </a:p>
        </p:txBody>
      </p:sp>
      <p:sp>
        <p:nvSpPr>
          <p:cNvPr id="3" name="2 Metin kutusu"/>
          <p:cNvSpPr txBox="1"/>
          <p:nvPr/>
        </p:nvSpPr>
        <p:spPr>
          <a:xfrm>
            <a:off x="1142976" y="121442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Örnekler : </a:t>
            </a:r>
            <a:endParaRPr lang="tr-TR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928794" y="2071678"/>
            <a:ext cx="5143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/>
              <a:t>KÖK VE KÖKÜN                            ÖZELLİKLERİ </a:t>
            </a:r>
            <a:endParaRPr lang="tr-TR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428728" y="1428737"/>
            <a:ext cx="685804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Kök kelimenin yapısında yer alan bütün ekler çıkarıldıktan sonra daha küçük parçalara ayrılamayan ve kelimelerin temel anlamlarını oluşturan anlamlı en küçük dil birimidir.</a:t>
            </a:r>
          </a:p>
          <a:p>
            <a:endParaRPr lang="tr-TR" sz="2800" dirty="0"/>
          </a:p>
          <a:p>
            <a:endParaRPr lang="tr-TR" sz="2800" dirty="0" smtClean="0"/>
          </a:p>
          <a:p>
            <a:r>
              <a:rPr lang="tr-TR" sz="2800" dirty="0" smtClean="0"/>
              <a:t>Kök bir dilin anlamlı en küçük parçasıdır.Kökü kendi içinde parçalamak mümkün değildir.</a:t>
            </a:r>
          </a:p>
          <a:p>
            <a:endParaRPr lang="tr-TR" sz="2800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24" y="1000108"/>
            <a:ext cx="707236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Türkçede kökler genelde tek hecelidir:</a:t>
            </a:r>
          </a:p>
          <a:p>
            <a:endParaRPr lang="tr-TR" sz="2800" dirty="0"/>
          </a:p>
          <a:p>
            <a:r>
              <a:rPr lang="tr-TR" sz="2800" dirty="0" smtClean="0"/>
              <a:t>İp,el,ok,göz,kürk,bu ,şu ,o,…</a:t>
            </a:r>
          </a:p>
          <a:p>
            <a:endParaRPr lang="tr-TR" sz="2800" dirty="0"/>
          </a:p>
          <a:p>
            <a:r>
              <a:rPr lang="tr-TR" sz="2800" dirty="0" smtClean="0"/>
              <a:t>aç-,al-,ek-,de-,ye-.çarp-,kork-…</a:t>
            </a:r>
          </a:p>
          <a:p>
            <a:endParaRPr lang="tr-TR" sz="2800" dirty="0"/>
          </a:p>
          <a:p>
            <a:endParaRPr lang="tr-TR" sz="2800" dirty="0" smtClean="0"/>
          </a:p>
          <a:p>
            <a:r>
              <a:rPr lang="tr-TR" sz="2800" dirty="0" smtClean="0"/>
              <a:t>Türkçede birden fazla heceden oluşan kökler de vardır:</a:t>
            </a:r>
          </a:p>
          <a:p>
            <a:endParaRPr lang="tr-TR" sz="2800" dirty="0"/>
          </a:p>
          <a:p>
            <a:r>
              <a:rPr lang="tr-TR" sz="2800" dirty="0" smtClean="0"/>
              <a:t>Kulak,ana,elma,ilet-,oku-,öğren-….</a:t>
            </a:r>
            <a:endParaRPr lang="tr-TR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85852" y="928670"/>
            <a:ext cx="650085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İsim (Ad) Kökleri  </a:t>
            </a:r>
          </a:p>
          <a:p>
            <a:endParaRPr lang="tr-TR" sz="2800" dirty="0" smtClean="0"/>
          </a:p>
          <a:p>
            <a:r>
              <a:rPr lang="tr-TR" sz="2800" dirty="0" smtClean="0"/>
              <a:t>İsim kökleri ,evrende var olan canlı cansız bütün varlık ve nesnelerle,zihinde var olan soyut kavramları ,bunların özelliklerini karşılayan ve onlara isim olan köklerdir.</a:t>
            </a:r>
          </a:p>
          <a:p>
            <a:endParaRPr lang="tr-TR" sz="2800" dirty="0" smtClean="0"/>
          </a:p>
          <a:p>
            <a:endParaRPr lang="tr-TR" sz="2800" dirty="0" smtClean="0"/>
          </a:p>
          <a:p>
            <a:r>
              <a:rPr lang="tr-TR" sz="2800" dirty="0" smtClean="0"/>
              <a:t>Araba ,beş,av,baş,boy,göl,göz,tepe ,yel,gönül,dağ…</a:t>
            </a:r>
          </a:p>
          <a:p>
            <a:endParaRPr lang="tr-TR" sz="2800" dirty="0" smtClean="0"/>
          </a:p>
          <a:p>
            <a:endParaRPr lang="tr-TR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57224" y="928670"/>
            <a:ext cx="728667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Fiil (Eylem )Kökleri </a:t>
            </a:r>
          </a:p>
          <a:p>
            <a:endParaRPr lang="tr-TR" sz="2800" dirty="0" smtClean="0"/>
          </a:p>
          <a:p>
            <a:r>
              <a:rPr lang="tr-TR" sz="2800" dirty="0" smtClean="0"/>
              <a:t>Fiil kökleri ; varlık ,nesne ve kavramların hareketleri,oluşları karşılayan fiil kökleridir.</a:t>
            </a:r>
          </a:p>
          <a:p>
            <a:endParaRPr lang="tr-TR" sz="2800" dirty="0" smtClean="0"/>
          </a:p>
          <a:p>
            <a:r>
              <a:rPr lang="tr-TR" sz="2800" dirty="0" smtClean="0"/>
              <a:t>Aç-,aş-,at-,biç-,kal-,ol-…</a:t>
            </a:r>
          </a:p>
          <a:p>
            <a:endParaRPr lang="tr-TR" sz="2800" dirty="0" smtClean="0"/>
          </a:p>
          <a:p>
            <a:r>
              <a:rPr lang="tr-TR" sz="2800" dirty="0" smtClean="0"/>
              <a:t>Not: 1.Fiil köklerinin ‘’</a:t>
            </a:r>
            <a:r>
              <a:rPr lang="tr-TR" sz="2800" dirty="0" err="1" smtClean="0"/>
              <a:t>mak</a:t>
            </a:r>
            <a:r>
              <a:rPr lang="tr-TR" sz="2800" dirty="0" smtClean="0"/>
              <a:t>/</a:t>
            </a:r>
            <a:r>
              <a:rPr lang="tr-TR" sz="2800" dirty="0" err="1" smtClean="0"/>
              <a:t>mek</a:t>
            </a:r>
            <a:r>
              <a:rPr lang="tr-TR" sz="2800" dirty="0" smtClean="0"/>
              <a:t> ‘’eki okunması gerekir.</a:t>
            </a:r>
          </a:p>
          <a:p>
            <a:r>
              <a:rPr lang="tr-TR" sz="2800" dirty="0" smtClean="0"/>
              <a:t>         2. Fiilin ‘’</a:t>
            </a:r>
            <a:r>
              <a:rPr lang="tr-TR" sz="2800" dirty="0" err="1" smtClean="0"/>
              <a:t>mak</a:t>
            </a:r>
            <a:r>
              <a:rPr lang="tr-TR" sz="2800" dirty="0" smtClean="0"/>
              <a:t> /</a:t>
            </a:r>
            <a:r>
              <a:rPr lang="tr-TR" sz="2800" dirty="0" err="1" smtClean="0"/>
              <a:t>mek</a:t>
            </a:r>
            <a:r>
              <a:rPr lang="tr-TR" sz="2800" dirty="0" smtClean="0"/>
              <a:t> ‘’ eki almış biçimine mastar adı verilir .</a:t>
            </a:r>
          </a:p>
          <a:p>
            <a:endParaRPr lang="tr-TR" sz="2800" dirty="0" smtClean="0"/>
          </a:p>
          <a:p>
            <a:r>
              <a:rPr lang="tr-TR" sz="2800" dirty="0" smtClean="0"/>
              <a:t>          </a:t>
            </a:r>
            <a:endParaRPr lang="tr-TR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85852" y="928670"/>
            <a:ext cx="614366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/>
              <a:t>GÖVDE</a:t>
            </a:r>
          </a:p>
          <a:p>
            <a:pPr algn="ctr"/>
            <a:endParaRPr lang="tr-TR" sz="4000" dirty="0" smtClean="0"/>
          </a:p>
          <a:p>
            <a:r>
              <a:rPr lang="tr-TR" sz="2800" dirty="0" smtClean="0"/>
              <a:t>İsim ve fiil köklerinden yapım ekleriyle kurulan yeni anlamdaki ya da türdeki kelimeler ,isim ve fiil gövdelerini oluşturur.</a:t>
            </a:r>
          </a:p>
          <a:p>
            <a:endParaRPr lang="tr-TR" sz="2800" dirty="0" smtClean="0"/>
          </a:p>
          <a:p>
            <a:r>
              <a:rPr lang="tr-TR" sz="2800" dirty="0" smtClean="0"/>
              <a:t>Diğer bir ifadeyle ,yapım eki almış kelimeler gövde durumundadır.</a:t>
            </a:r>
            <a:endParaRPr lang="tr-TR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28662" y="1214422"/>
            <a:ext cx="692948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Örnek: </a:t>
            </a:r>
          </a:p>
          <a:p>
            <a:endParaRPr lang="tr-TR" dirty="0" smtClean="0"/>
          </a:p>
          <a:p>
            <a:r>
              <a:rPr lang="tr-TR" sz="2800" dirty="0" smtClean="0"/>
              <a:t>Süt              –       </a:t>
            </a:r>
            <a:r>
              <a:rPr lang="tr-TR" sz="2800" dirty="0" err="1" smtClean="0"/>
              <a:t>çü</a:t>
            </a:r>
            <a:r>
              <a:rPr lang="tr-TR" sz="2800" dirty="0" smtClean="0"/>
              <a:t> </a:t>
            </a:r>
          </a:p>
          <a:p>
            <a:r>
              <a:rPr lang="tr-TR" sz="2800" dirty="0" smtClean="0"/>
              <a:t>İsim kökü        yapım eki </a:t>
            </a:r>
          </a:p>
          <a:p>
            <a:endParaRPr lang="tr-TR" sz="2800" dirty="0" smtClean="0"/>
          </a:p>
          <a:p>
            <a:r>
              <a:rPr lang="tr-TR" sz="2800" dirty="0" smtClean="0"/>
              <a:t>İsim gövdesi</a:t>
            </a:r>
          </a:p>
          <a:p>
            <a:endParaRPr lang="tr-TR" sz="2800" dirty="0" smtClean="0"/>
          </a:p>
          <a:p>
            <a:r>
              <a:rPr lang="tr-TR" sz="2800" dirty="0" smtClean="0"/>
              <a:t>Su               -              </a:t>
            </a:r>
            <a:r>
              <a:rPr lang="tr-TR" sz="2800" dirty="0" err="1" smtClean="0"/>
              <a:t>sa</a:t>
            </a:r>
            <a:r>
              <a:rPr lang="tr-TR" sz="2800" dirty="0" smtClean="0"/>
              <a:t>-</a:t>
            </a:r>
          </a:p>
          <a:p>
            <a:r>
              <a:rPr lang="tr-TR" sz="2800" dirty="0" smtClean="0"/>
              <a:t>İsim kökü            yapım eki </a:t>
            </a:r>
          </a:p>
          <a:p>
            <a:endParaRPr lang="tr-TR" sz="2800" dirty="0" smtClean="0"/>
          </a:p>
          <a:p>
            <a:r>
              <a:rPr lang="tr-TR" sz="2800" dirty="0" smtClean="0"/>
              <a:t>Fiil gövdesi </a:t>
            </a:r>
            <a:endParaRPr lang="tr-TR" sz="2800" dirty="0"/>
          </a:p>
        </p:txBody>
      </p:sp>
      <p:cxnSp>
        <p:nvCxnSpPr>
          <p:cNvPr id="4" name="3 Düz Bağlayıcı"/>
          <p:cNvCxnSpPr/>
          <p:nvPr/>
        </p:nvCxnSpPr>
        <p:spPr>
          <a:xfrm>
            <a:off x="1000100" y="2786058"/>
            <a:ext cx="314327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Bağlayıcı"/>
          <p:cNvCxnSpPr/>
          <p:nvPr/>
        </p:nvCxnSpPr>
        <p:spPr>
          <a:xfrm>
            <a:off x="1071538" y="5000636"/>
            <a:ext cx="307183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137</TotalTime>
  <Words>679</Words>
  <PresentationFormat>Ekran Gösterisi (4:3)</PresentationFormat>
  <Paragraphs>158</Paragraphs>
  <Slides>21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2017-09-29T12:34:51Z</dcterms:created>
  <dcterms:modified xsi:type="dcterms:W3CDTF">2017-09-30T08:33:11Z</dcterms:modified>
  <cp:category>www.sorubak.com</cp:category>
</cp:coreProperties>
</file>