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3"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6" d="100"/>
          <a:sy n="116" d="100"/>
        </p:scale>
        <p:origin x="-378"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11/18/2017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a:t>Asıl başlık stilini düzenlemek için tıklayın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11/18/2017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11/18/2017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a:t>Asıl başlık stilini düzenlemek için tıklayın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11/18/2017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tr-TR"/>
              <a:t>Asıl başlık stilini düzenlemek için tıklayın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11/18/2017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pPr/>
              <a:t>11/18/2017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pPr/>
              <a:t>11/18/2017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11/18/2017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pPr/>
              <a:t>11/18/2017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11/18/2017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11/18/2017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11/18/2017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tr-TR"/>
              <a:t>Asıl başlık stilini düzenlemek için tıklayın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42A54C80-263E-416B-A8E0-580EDEADCBDC}" type="datetimeFigureOut">
              <a:rPr lang="en-US" dirty="0"/>
              <a:pPr/>
              <a:t>11/18/2017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11/18/2017</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11/18/2017</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BAA94431-CF52-4E30-8A7E-035E7D5BFAAD}"/>
              </a:ext>
            </a:extLst>
          </p:cNvPr>
          <p:cNvSpPr>
            <a:spLocks noGrp="1"/>
          </p:cNvSpPr>
          <p:nvPr>
            <p:ph type="ctrTitle"/>
          </p:nvPr>
        </p:nvSpPr>
        <p:spPr>
          <a:xfrm>
            <a:off x="513154" y="999804"/>
            <a:ext cx="7766936" cy="1646302"/>
          </a:xfrm>
        </p:spPr>
        <p:txBody>
          <a:bodyPr/>
          <a:lstStyle/>
          <a:p>
            <a:r>
              <a:rPr lang="tr-TR" dirty="0"/>
              <a:t>ANLATIM BİÇİMLERİ</a:t>
            </a:r>
          </a:p>
        </p:txBody>
      </p:sp>
      <p:sp>
        <p:nvSpPr>
          <p:cNvPr id="3" name="Alt Başlık 2">
            <a:extLst>
              <a:ext uri="{FF2B5EF4-FFF2-40B4-BE49-F238E27FC236}">
                <a16:creationId xmlns:a16="http://schemas.microsoft.com/office/drawing/2014/main" xmlns="" id="{C2243160-4952-411E-BEED-A21027267B1A}"/>
              </a:ext>
            </a:extLst>
          </p:cNvPr>
          <p:cNvSpPr>
            <a:spLocks noGrp="1"/>
          </p:cNvSpPr>
          <p:nvPr>
            <p:ph type="subTitle" idx="1"/>
          </p:nvPr>
        </p:nvSpPr>
        <p:spPr>
          <a:xfrm>
            <a:off x="1308284" y="2504661"/>
            <a:ext cx="8246533" cy="2351524"/>
          </a:xfrm>
        </p:spPr>
        <p:txBody>
          <a:bodyPr/>
          <a:lstStyle/>
          <a:p>
            <a:r>
              <a:rPr lang="tr-TR" dirty="0"/>
              <a:t>BEGÜM ÖZDEMİR</a:t>
            </a:r>
          </a:p>
        </p:txBody>
      </p:sp>
      <p:sp>
        <p:nvSpPr>
          <p:cNvPr id="4" name="Dikdörtgen 3">
            <a:extLst>
              <a:ext uri="{FF2B5EF4-FFF2-40B4-BE49-F238E27FC236}">
                <a16:creationId xmlns:a16="http://schemas.microsoft.com/office/drawing/2014/main" xmlns="" id="{4CFA4132-A57B-4728-AE07-60C13E05216A}"/>
              </a:ext>
            </a:extLst>
          </p:cNvPr>
          <p:cNvSpPr/>
          <p:nvPr/>
        </p:nvSpPr>
        <p:spPr>
          <a:xfrm>
            <a:off x="2425148" y="3163957"/>
            <a:ext cx="8093674" cy="1569660"/>
          </a:xfrm>
          <a:prstGeom prst="rect">
            <a:avLst/>
          </a:prstGeom>
          <a:noFill/>
        </p:spPr>
        <p:txBody>
          <a:bodyPr wrap="square" lIns="91440" tIns="45720" rIns="91440" bIns="45720">
            <a:spAutoFit/>
          </a:bodyPr>
          <a:lstStyle/>
          <a:p>
            <a:pPr algn="ctr"/>
            <a:r>
              <a:rPr lang="tr-TR" sz="96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t>
            </a:r>
          </a:p>
        </p:txBody>
      </p:sp>
    </p:spTree>
    <p:extLst>
      <p:ext uri="{BB962C8B-B14F-4D97-AF65-F5344CB8AC3E}">
        <p14:creationId xmlns:p14="http://schemas.microsoft.com/office/powerpoint/2010/main" xmlns="" val="2981280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37774904-E9E3-4F08-A9C6-ADF8B76F15CA}"/>
              </a:ext>
            </a:extLst>
          </p:cNvPr>
          <p:cNvSpPr>
            <a:spLocks noGrp="1"/>
          </p:cNvSpPr>
          <p:nvPr>
            <p:ph type="title"/>
          </p:nvPr>
        </p:nvSpPr>
        <p:spPr>
          <a:xfrm>
            <a:off x="0" y="0"/>
            <a:ext cx="8596668" cy="1320800"/>
          </a:xfrm>
        </p:spPr>
        <p:txBody>
          <a:bodyPr/>
          <a:lstStyle/>
          <a:p>
            <a:r>
              <a:rPr lang="tr-TR" dirty="0"/>
              <a:t>ANLATIM TEKNİKLERİ :</a:t>
            </a:r>
          </a:p>
        </p:txBody>
      </p:sp>
      <p:sp>
        <p:nvSpPr>
          <p:cNvPr id="3" name="İçerik Yer Tutucusu 2">
            <a:extLst>
              <a:ext uri="{FF2B5EF4-FFF2-40B4-BE49-F238E27FC236}">
                <a16:creationId xmlns:a16="http://schemas.microsoft.com/office/drawing/2014/main" xmlns="" id="{523B9353-2BA3-4ED7-94BC-87C1735ABB1C}"/>
              </a:ext>
            </a:extLst>
          </p:cNvPr>
          <p:cNvSpPr>
            <a:spLocks noGrp="1"/>
          </p:cNvSpPr>
          <p:nvPr>
            <p:ph idx="1"/>
          </p:nvPr>
        </p:nvSpPr>
        <p:spPr>
          <a:xfrm>
            <a:off x="-1" y="848624"/>
            <a:ext cx="9674087" cy="5353393"/>
          </a:xfrm>
        </p:spPr>
        <p:txBody>
          <a:bodyPr>
            <a:normAutofit fontScale="92500" lnSpcReduction="20000"/>
          </a:bodyPr>
          <a:lstStyle/>
          <a:p>
            <a:r>
              <a:rPr lang="tr-TR" sz="2000" dirty="0"/>
              <a:t>Anlatım teknikleri; </a:t>
            </a:r>
            <a:r>
              <a:rPr lang="tr-TR" sz="2000" b="1" dirty="0"/>
              <a:t>betimleme, öyküleme, açıklama ve tartışma</a:t>
            </a:r>
            <a:r>
              <a:rPr lang="tr-TR" sz="2000" dirty="0"/>
              <a:t> olmak üzere dört başlıkta incelenir:</a:t>
            </a:r>
          </a:p>
          <a:p>
            <a:pPr marL="0" indent="0">
              <a:buNone/>
            </a:pPr>
            <a:r>
              <a:rPr lang="tr-TR" sz="2000" dirty="0">
                <a:solidFill>
                  <a:srgbClr val="FF0000"/>
                </a:solidFill>
              </a:rPr>
              <a:t>1- BETİMLEME (Betimleyici Anlatım) : </a:t>
            </a:r>
          </a:p>
          <a:p>
            <a:r>
              <a:rPr lang="tr-TR" sz="2000" dirty="0"/>
              <a:t>Varlıkların okuyucunun </a:t>
            </a:r>
            <a:r>
              <a:rPr lang="tr-TR" sz="2000" u="sng" dirty="0"/>
              <a:t>gözünde, zihninde canlanacak</a:t>
            </a:r>
            <a:r>
              <a:rPr lang="tr-TR" sz="2000" dirty="0"/>
              <a:t> şekilde ayırt edici nitelikleriyle </a:t>
            </a:r>
            <a:r>
              <a:rPr lang="tr-TR" sz="2000" u="sng" dirty="0"/>
              <a:t>resim çizer gibi</a:t>
            </a:r>
            <a:r>
              <a:rPr lang="tr-TR" sz="2000" dirty="0"/>
              <a:t> anlatılmasına </a:t>
            </a:r>
            <a:r>
              <a:rPr lang="tr-TR" sz="2000" b="1" dirty="0"/>
              <a:t>betimleme (tasvir etme)</a:t>
            </a:r>
            <a:r>
              <a:rPr lang="tr-TR" sz="2000" dirty="0"/>
              <a:t> denir.</a:t>
            </a:r>
          </a:p>
          <a:p>
            <a:r>
              <a:rPr lang="tr-TR" sz="2000" dirty="0"/>
              <a:t>Betimlemede gözlem esastır. Gözlemle elde edilen bilgiler açık, sade ve anlaşılır bir dille okuyucunun gözünde canlanacak şekilde anlatılır. Betimlemede yazar, tasvir edeceği varlığı kendi bakış açısına, kendi görüş ve değerlendiriş biçimine göre anlatır, betimlemeye kendi yorumunu katabilir.</a:t>
            </a:r>
          </a:p>
          <a:p>
            <a:endParaRPr lang="tr-TR" sz="2000" dirty="0"/>
          </a:p>
          <a:p>
            <a:pPr marL="0" indent="0">
              <a:buNone/>
            </a:pPr>
            <a:r>
              <a:rPr lang="tr-TR" sz="2000" dirty="0"/>
              <a:t>   Örneğin ;</a:t>
            </a:r>
          </a:p>
          <a:p>
            <a:pPr marL="0" indent="0">
              <a:buNone/>
            </a:pPr>
            <a:r>
              <a:rPr lang="tr-TR" sz="2000" dirty="0"/>
              <a:t>   Gözleri bir deniz gibi masmaviydi.</a:t>
            </a:r>
          </a:p>
          <a:p>
            <a:pPr marL="0" indent="0">
              <a:buNone/>
            </a:pPr>
            <a:r>
              <a:rPr lang="tr-TR" sz="2000" dirty="0"/>
              <a:t>   </a:t>
            </a:r>
            <a:r>
              <a:rPr lang="tr-TR" sz="2000" dirty="0" err="1"/>
              <a:t>Up</a:t>
            </a:r>
            <a:r>
              <a:rPr lang="tr-TR" sz="2000" dirty="0"/>
              <a:t> uzun yemyeşil ağaçların arasın-</a:t>
            </a:r>
          </a:p>
          <a:p>
            <a:pPr marL="0" indent="0">
              <a:buNone/>
            </a:pPr>
            <a:r>
              <a:rPr lang="tr-TR" sz="2000" dirty="0"/>
              <a:t>   dan geçince ormana varmıştık.</a:t>
            </a:r>
          </a:p>
          <a:p>
            <a:pPr marL="0" indent="0">
              <a:buNone/>
            </a:pPr>
            <a:r>
              <a:rPr lang="tr-TR" sz="2000" dirty="0"/>
              <a:t>    Masmavi gökyüzünde o bembeyaz </a:t>
            </a:r>
          </a:p>
          <a:p>
            <a:pPr marL="0" indent="0">
              <a:buNone/>
            </a:pPr>
            <a:r>
              <a:rPr lang="tr-TR" sz="2000" dirty="0"/>
              <a:t>    kanatlarıyla süzülüyordu.   </a:t>
            </a:r>
          </a:p>
          <a:p>
            <a:pPr marL="0" indent="0">
              <a:buNone/>
            </a:pPr>
            <a:endParaRPr lang="tr-TR" dirty="0"/>
          </a:p>
          <a:p>
            <a:pPr marL="0" indent="0">
              <a:buNone/>
            </a:pPr>
            <a:endParaRPr lang="tr-TR" dirty="0">
              <a:solidFill>
                <a:srgbClr val="404040"/>
              </a:solidFill>
            </a:endParaRPr>
          </a:p>
        </p:txBody>
      </p:sp>
      <p:pic>
        <p:nvPicPr>
          <p:cNvPr id="1026" name="Picture 2" descr="http://www.dilbilgisi.net/wp-content/uploads/2013/07/Realist-Edebiyat-Karikaturu.jpg">
            <a:extLst>
              <a:ext uri="{FF2B5EF4-FFF2-40B4-BE49-F238E27FC236}">
                <a16:creationId xmlns:a16="http://schemas.microsoft.com/office/drawing/2014/main" xmlns="" id="{7DEE3127-174F-41CA-8B72-2EF6D574EF91}"/>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79170" y="4085875"/>
            <a:ext cx="4819576" cy="325667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26812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inVertical)">
                                      <p:cBhvr>
                                        <p:cTn id="15" dur="500"/>
                                        <p:tgtEl>
                                          <p:spTgt spid="3">
                                            <p:txEl>
                                              <p:pRg st="1" end="1"/>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arn(inVertical)">
                                      <p:cBhvr>
                                        <p:cTn id="21" dur="500"/>
                                        <p:tgtEl>
                                          <p:spTgt spid="3">
                                            <p:txEl>
                                              <p:pRg st="3" end="3"/>
                                            </p:txEl>
                                          </p:spTgt>
                                        </p:tgtEl>
                                      </p:cBhvr>
                                    </p:animEffect>
                                  </p:childTnLst>
                                </p:cTn>
                              </p:par>
                              <p:par>
                                <p:cTn id="22" presetID="42"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1000"/>
                                        <p:tgtEl>
                                          <p:spTgt spid="3">
                                            <p:txEl>
                                              <p:pRg st="5" end="5"/>
                                            </p:txEl>
                                          </p:spTgt>
                                        </p:tgtEl>
                                      </p:cBhvr>
                                    </p:animEffect>
                                    <p:anim calcmode="lin" valueType="num">
                                      <p:cBhvr>
                                        <p:cTn id="2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1000"/>
                                        <p:tgtEl>
                                          <p:spTgt spid="3">
                                            <p:txEl>
                                              <p:pRg st="6" end="6"/>
                                            </p:txEl>
                                          </p:spTgt>
                                        </p:tgtEl>
                                      </p:cBhvr>
                                    </p:animEffect>
                                    <p:anim calcmode="lin" valueType="num">
                                      <p:cBhvr>
                                        <p:cTn id="3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1000"/>
                                        <p:tgtEl>
                                          <p:spTgt spid="3">
                                            <p:txEl>
                                              <p:pRg st="7" end="7"/>
                                            </p:txEl>
                                          </p:spTgt>
                                        </p:tgtEl>
                                      </p:cBhvr>
                                    </p:animEffect>
                                    <p:anim calcmode="lin" valueType="num">
                                      <p:cBhvr>
                                        <p:cTn id="3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7" end="7"/>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1000"/>
                                        <p:tgtEl>
                                          <p:spTgt spid="3">
                                            <p:txEl>
                                              <p:pRg st="8" end="8"/>
                                            </p:txEl>
                                          </p:spTgt>
                                        </p:tgtEl>
                                      </p:cBhvr>
                                    </p:animEffect>
                                    <p:anim calcmode="lin" valueType="num">
                                      <p:cBhvr>
                                        <p:cTn id="4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8" end="8"/>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9" end="9"/>
                                            </p:txEl>
                                          </p:spTgt>
                                        </p:tgtEl>
                                        <p:attrNameLst>
                                          <p:attrName>style.visibility</p:attrName>
                                        </p:attrNameLst>
                                      </p:cBhvr>
                                      <p:to>
                                        <p:strVal val="visible"/>
                                      </p:to>
                                    </p:set>
                                    <p:animEffect transition="in" filter="fade">
                                      <p:cBhvr>
                                        <p:cTn id="44" dur="1000"/>
                                        <p:tgtEl>
                                          <p:spTgt spid="3">
                                            <p:txEl>
                                              <p:pRg st="9" end="9"/>
                                            </p:txEl>
                                          </p:spTgt>
                                        </p:tgtEl>
                                      </p:cBhvr>
                                    </p:animEffect>
                                    <p:anim calcmode="lin" valueType="num">
                                      <p:cBhvr>
                                        <p:cTn id="45"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9" end="9"/>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Effect transition="in" filter="fade">
                                      <p:cBhvr>
                                        <p:cTn id="49" dur="1000"/>
                                        <p:tgtEl>
                                          <p:spTgt spid="3">
                                            <p:txEl>
                                              <p:pRg st="10" end="10"/>
                                            </p:txEl>
                                          </p:spTgt>
                                        </p:tgtEl>
                                      </p:cBhvr>
                                    </p:animEffect>
                                    <p:anim calcmode="lin" valueType="num">
                                      <p:cBhvr>
                                        <p:cTn id="50"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nodeType="clickEffect">
                                  <p:stCondLst>
                                    <p:cond delay="0"/>
                                  </p:stCondLst>
                                  <p:childTnLst>
                                    <p:set>
                                      <p:cBhvr>
                                        <p:cTn id="55" dur="1" fill="hold">
                                          <p:stCondLst>
                                            <p:cond delay="0"/>
                                          </p:stCondLst>
                                        </p:cTn>
                                        <p:tgtEl>
                                          <p:spTgt spid="1026"/>
                                        </p:tgtEl>
                                        <p:attrNameLst>
                                          <p:attrName>style.visibility</p:attrName>
                                        </p:attrNameLst>
                                      </p:cBhvr>
                                      <p:to>
                                        <p:strVal val="visible"/>
                                      </p:to>
                                    </p:set>
                                    <p:animEffect transition="in" filter="barn(inVertical)">
                                      <p:cBhvr>
                                        <p:cTn id="56"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DC07C799-4D40-4C5D-A0EA-7953EC4B16DD}"/>
              </a:ext>
            </a:extLst>
          </p:cNvPr>
          <p:cNvSpPr>
            <a:spLocks noGrp="1"/>
          </p:cNvSpPr>
          <p:nvPr>
            <p:ph type="title"/>
          </p:nvPr>
        </p:nvSpPr>
        <p:spPr>
          <a:xfrm>
            <a:off x="0" y="156238"/>
            <a:ext cx="8596668" cy="1320800"/>
          </a:xfrm>
        </p:spPr>
        <p:txBody>
          <a:bodyPr/>
          <a:lstStyle/>
          <a:p>
            <a:r>
              <a:rPr lang="tr-TR" dirty="0">
                <a:solidFill>
                  <a:srgbClr val="FF0000"/>
                </a:solidFill>
              </a:rPr>
              <a:t>-Öyküleme (</a:t>
            </a:r>
            <a:r>
              <a:rPr lang="tr-TR" dirty="0" err="1">
                <a:solidFill>
                  <a:srgbClr val="FF0000"/>
                </a:solidFill>
              </a:rPr>
              <a:t>Öyküleyici</a:t>
            </a:r>
            <a:r>
              <a:rPr lang="tr-TR" dirty="0">
                <a:solidFill>
                  <a:srgbClr val="FF0000"/>
                </a:solidFill>
              </a:rPr>
              <a:t> Anlatım)</a:t>
            </a:r>
          </a:p>
        </p:txBody>
      </p:sp>
      <p:sp>
        <p:nvSpPr>
          <p:cNvPr id="3" name="İçerik Yer Tutucusu 2">
            <a:extLst>
              <a:ext uri="{FF2B5EF4-FFF2-40B4-BE49-F238E27FC236}">
                <a16:creationId xmlns:a16="http://schemas.microsoft.com/office/drawing/2014/main" xmlns="" id="{282338A9-7159-4E93-A0D2-944754576A6A}"/>
              </a:ext>
            </a:extLst>
          </p:cNvPr>
          <p:cNvSpPr>
            <a:spLocks noGrp="1"/>
          </p:cNvSpPr>
          <p:nvPr>
            <p:ph idx="1"/>
          </p:nvPr>
        </p:nvSpPr>
        <p:spPr>
          <a:xfrm>
            <a:off x="147248" y="1206433"/>
            <a:ext cx="8596668" cy="3880773"/>
          </a:xfrm>
        </p:spPr>
        <p:txBody>
          <a:bodyPr>
            <a:normAutofit lnSpcReduction="10000"/>
          </a:bodyPr>
          <a:lstStyle/>
          <a:p>
            <a:r>
              <a:rPr lang="tr-TR" dirty="0"/>
              <a:t>Tasarlanmış veya yaşanmış bir olayın başkalarına sözle ya da yazıyla anlatıldığı anlatım biçimine öyküleme (hikâye etme) denir.</a:t>
            </a:r>
          </a:p>
          <a:p>
            <a:endParaRPr lang="tr-TR" dirty="0"/>
          </a:p>
          <a:p>
            <a:r>
              <a:rPr lang="tr-TR" b="1" dirty="0"/>
              <a:t>Örnek</a:t>
            </a:r>
          </a:p>
          <a:p>
            <a:pPr marL="0" indent="0">
              <a:buNone/>
            </a:pPr>
            <a:r>
              <a:rPr lang="tr-TR" b="1" dirty="0"/>
              <a:t>»</a:t>
            </a:r>
            <a:r>
              <a:rPr lang="tr-TR" dirty="0"/>
              <a:t> “Derse geç kalmıştım. Hemen bir taksi tuttum. Taksici beni derse yetiştirmek için biraz hızlı sürdü. Önümüzde giden araç ani fren yapınca ona arkadan çarptık. Bereket, taksici hemen frene basmıştı da çarpışma hafif oldu. Tabiî ben de derse yetişemedim.”</a:t>
            </a:r>
          </a:p>
          <a:p>
            <a:pPr marL="0" indent="0">
              <a:buNone/>
            </a:pPr>
            <a:r>
              <a:rPr lang="tr-TR" dirty="0">
                <a:solidFill>
                  <a:schemeClr val="accent5">
                    <a:lumMod val="60000"/>
                    <a:lumOff val="40000"/>
                  </a:schemeClr>
                </a:solidFill>
              </a:rPr>
              <a:t>Görüldüğü gibi bu parçada kişi, okula giderken başına gelenleri anlatmış. Bu anlatımda dikkat ederseniz, bir olay zaman içinde anlatılmış. Derse geç kalıyor, taksi tutuyor, bindiği taksi başka bir araca çarpıyor. Demek ki bu parçanın anlatımında </a:t>
            </a:r>
            <a:r>
              <a:rPr lang="tr-TR" dirty="0" err="1">
                <a:solidFill>
                  <a:schemeClr val="accent5">
                    <a:lumMod val="60000"/>
                    <a:lumOff val="40000"/>
                  </a:schemeClr>
                </a:solidFill>
              </a:rPr>
              <a:t>öyküleyici</a:t>
            </a:r>
            <a:r>
              <a:rPr lang="tr-TR" dirty="0">
                <a:solidFill>
                  <a:schemeClr val="accent5">
                    <a:lumMod val="60000"/>
                    <a:lumOff val="40000"/>
                  </a:schemeClr>
                </a:solidFill>
              </a:rPr>
              <a:t> anlatımdan yararlanılmıştır.</a:t>
            </a:r>
          </a:p>
          <a:p>
            <a:endParaRPr lang="tr-TR" dirty="0"/>
          </a:p>
        </p:txBody>
      </p:sp>
      <p:pic>
        <p:nvPicPr>
          <p:cNvPr id="2050" name="Picture 2" descr="İlgili resim">
            <a:extLst>
              <a:ext uri="{FF2B5EF4-FFF2-40B4-BE49-F238E27FC236}">
                <a16:creationId xmlns:a16="http://schemas.microsoft.com/office/drawing/2014/main" xmlns="" id="{B9707CB0-FF18-4C4C-B166-97C8B10FF06A}"/>
              </a:ext>
            </a:extLst>
          </p:cNvPr>
          <p:cNvPicPr>
            <a:picLocks noChangeAspect="1" noChangeArrowheads="1" noCrop="1"/>
          </p:cNvPicPr>
          <p:nvPr/>
        </p:nvPicPr>
        <p:blipFill>
          <a:blip r:embed="rId2">
            <a:extLst>
              <a:ext uri="{28A0092B-C50C-407E-A947-70E740481C1C}">
                <a14:useLocalDpi xmlns:a14="http://schemas.microsoft.com/office/drawing/2010/main" xmlns="" val="0"/>
              </a:ext>
            </a:extLst>
          </a:blip>
          <a:srcRect/>
          <a:stretch>
            <a:fillRect/>
          </a:stretch>
        </p:blipFill>
        <p:spPr bwMode="auto">
          <a:xfrm rot="21221201">
            <a:off x="4942449" y="4347961"/>
            <a:ext cx="2975024" cy="29750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33270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1000"/>
                                        <p:tgtEl>
                                          <p:spTgt spid="2050"/>
                                        </p:tgtEl>
                                      </p:cBhvr>
                                    </p:animEffect>
                                    <p:anim calcmode="lin" valueType="num">
                                      <p:cBhvr>
                                        <p:cTn id="15" dur="1000" fill="hold"/>
                                        <p:tgtEl>
                                          <p:spTgt spid="2050"/>
                                        </p:tgtEl>
                                        <p:attrNameLst>
                                          <p:attrName>ppt_x</p:attrName>
                                        </p:attrNameLst>
                                      </p:cBhvr>
                                      <p:tavLst>
                                        <p:tav tm="0">
                                          <p:val>
                                            <p:strVal val="#ppt_x"/>
                                          </p:val>
                                        </p:tav>
                                        <p:tav tm="100000">
                                          <p:val>
                                            <p:strVal val="#ppt_x"/>
                                          </p:val>
                                        </p:tav>
                                      </p:tavLst>
                                    </p:anim>
                                    <p:anim calcmode="lin" valueType="num">
                                      <p:cBhvr>
                                        <p:cTn id="1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1000"/>
                                        <p:tgtEl>
                                          <p:spTgt spid="3">
                                            <p:txEl>
                                              <p:pRg st="4" end="4"/>
                                            </p:txEl>
                                          </p:spTgt>
                                        </p:tgtEl>
                                      </p:cBhvr>
                                    </p:animEffect>
                                    <p:anim calcmode="lin" valueType="num">
                                      <p:cBhvr>
                                        <p:cTn id="3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97E7FEF6-B7F3-4219-B407-E9F4F153397B}"/>
              </a:ext>
            </a:extLst>
          </p:cNvPr>
          <p:cNvSpPr>
            <a:spLocks noGrp="1"/>
          </p:cNvSpPr>
          <p:nvPr>
            <p:ph type="title"/>
          </p:nvPr>
        </p:nvSpPr>
        <p:spPr>
          <a:xfrm>
            <a:off x="4975668" y="438087"/>
            <a:ext cx="8596668" cy="1320800"/>
          </a:xfrm>
        </p:spPr>
        <p:txBody>
          <a:bodyPr>
            <a:normAutofit/>
          </a:bodyPr>
          <a:lstStyle/>
          <a:p>
            <a:r>
              <a:rPr lang="tr-TR" sz="7200" dirty="0"/>
              <a:t>UNUTMA!!!</a:t>
            </a:r>
          </a:p>
        </p:txBody>
      </p:sp>
      <p:sp>
        <p:nvSpPr>
          <p:cNvPr id="3" name="İçerik Yer Tutucusu 2">
            <a:extLst>
              <a:ext uri="{FF2B5EF4-FFF2-40B4-BE49-F238E27FC236}">
                <a16:creationId xmlns:a16="http://schemas.microsoft.com/office/drawing/2014/main" xmlns="" id="{38A19031-E7FB-44DD-9BD3-F051F17DFDCA}"/>
              </a:ext>
            </a:extLst>
          </p:cNvPr>
          <p:cNvSpPr>
            <a:spLocks noGrp="1"/>
          </p:cNvSpPr>
          <p:nvPr>
            <p:ph idx="1"/>
          </p:nvPr>
        </p:nvSpPr>
        <p:spPr>
          <a:xfrm>
            <a:off x="359644" y="1935506"/>
            <a:ext cx="8596668" cy="3880773"/>
          </a:xfrm>
        </p:spPr>
        <p:txBody>
          <a:bodyPr/>
          <a:lstStyle/>
          <a:p>
            <a:r>
              <a:rPr lang="tr-TR" b="1" dirty="0">
                <a:solidFill>
                  <a:schemeClr val="accent3"/>
                </a:solidFill>
              </a:rPr>
              <a:t>Öyküleme ile Betimleme Arasındaki Fark</a:t>
            </a:r>
          </a:p>
          <a:p>
            <a:pPr marL="0" indent="0">
              <a:buNone/>
            </a:pPr>
            <a:r>
              <a:rPr lang="tr-TR" dirty="0"/>
              <a:t>Öykülemede olaylar, kişi veya kişilerin başından belli bir yerde ve belli bir zamanda geçer. Betimlemede ise zaman akış içinde değildir ve kişi veya kişilerin başından geçen herhangi bir olay söz konusu değildir.</a:t>
            </a:r>
          </a:p>
          <a:p>
            <a:pPr marL="0" indent="0">
              <a:buNone/>
            </a:pPr>
            <a:r>
              <a:rPr lang="tr-TR" dirty="0"/>
              <a:t>Yani betimlemede belli bir zamanda durur nitelikteki eylem veya varlıklar tanıtılır. Öykülemede ise zaman akış halindedir ve olaylar bu akış içinde verilir. Buna fotoğraf ve film örneğini verebiliriz: Fotoğrafta zaman, olay ve varlıklar donmuş durumdadır. İşte betimleme bu donmuş durumun sözcüklere dökülmüş şeklidir. Oysa filmde zaman, olay ve varlıklar hareket halindedir, işte öyküleme de belli bir zaman aralığında geçen olayları anlatan film gibidir.</a:t>
            </a:r>
          </a:p>
          <a:p>
            <a:endParaRPr lang="tr-TR" dirty="0"/>
          </a:p>
        </p:txBody>
      </p:sp>
      <p:pic>
        <p:nvPicPr>
          <p:cNvPr id="3074" name="Picture 2" descr="İlgili resim">
            <a:extLst>
              <a:ext uri="{FF2B5EF4-FFF2-40B4-BE49-F238E27FC236}">
                <a16:creationId xmlns:a16="http://schemas.microsoft.com/office/drawing/2014/main" xmlns="" id="{C7874931-9286-4C8F-9633-155BEFE6B6A5}"/>
              </a:ext>
            </a:extLst>
          </p:cNvPr>
          <p:cNvPicPr>
            <a:picLocks noChangeAspect="1" noChangeArrowheads="1" noCrop="1"/>
          </p:cNvPicPr>
          <p:nvPr/>
        </p:nvPicPr>
        <p:blipFill>
          <a:blip r:embed="rId2">
            <a:extLst>
              <a:ext uri="{28A0092B-C50C-407E-A947-70E740481C1C}">
                <a14:useLocalDpi xmlns:a14="http://schemas.microsoft.com/office/drawing/2010/main" xmlns="" val="0"/>
              </a:ext>
            </a:extLst>
          </a:blip>
          <a:srcRect/>
          <a:stretch>
            <a:fillRect/>
          </a:stretch>
        </p:blipFill>
        <p:spPr bwMode="auto">
          <a:xfrm>
            <a:off x="7860931" y="3184423"/>
            <a:ext cx="2190762" cy="37771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60719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500"/>
                                        <p:tgtEl>
                                          <p:spTgt spid="3">
                                            <p:txEl>
                                              <p:pRg st="1" end="1"/>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291EB47C-FE29-445B-A6B8-32E2510338FA}"/>
              </a:ext>
            </a:extLst>
          </p:cNvPr>
          <p:cNvSpPr>
            <a:spLocks noGrp="1"/>
          </p:cNvSpPr>
          <p:nvPr>
            <p:ph type="title"/>
          </p:nvPr>
        </p:nvSpPr>
        <p:spPr>
          <a:xfrm>
            <a:off x="200255" y="156238"/>
            <a:ext cx="8596668" cy="1320800"/>
          </a:xfrm>
        </p:spPr>
        <p:txBody>
          <a:bodyPr/>
          <a:lstStyle/>
          <a:p>
            <a:r>
              <a:rPr lang="tr-TR" dirty="0">
                <a:sym typeface="Wingdings" panose="05000000000000000000" pitchFamily="2" charset="2"/>
              </a:rPr>
              <a:t></a:t>
            </a:r>
            <a:r>
              <a:rPr lang="tr-TR" dirty="0"/>
              <a:t>Açıklayıcı Anlatım</a:t>
            </a:r>
          </a:p>
        </p:txBody>
      </p:sp>
      <p:sp>
        <p:nvSpPr>
          <p:cNvPr id="3" name="İçerik Yer Tutucusu 2">
            <a:extLst>
              <a:ext uri="{FF2B5EF4-FFF2-40B4-BE49-F238E27FC236}">
                <a16:creationId xmlns:a16="http://schemas.microsoft.com/office/drawing/2014/main" xmlns="" id="{7D9085AA-9ACB-4174-ADBE-50055966A1DC}"/>
              </a:ext>
            </a:extLst>
          </p:cNvPr>
          <p:cNvSpPr>
            <a:spLocks noGrp="1"/>
          </p:cNvSpPr>
          <p:nvPr>
            <p:ph idx="1"/>
          </p:nvPr>
        </p:nvSpPr>
        <p:spPr>
          <a:xfrm>
            <a:off x="1233925" y="1007650"/>
            <a:ext cx="8596668" cy="3880773"/>
          </a:xfrm>
        </p:spPr>
        <p:txBody>
          <a:bodyPr>
            <a:normAutofit/>
          </a:bodyPr>
          <a:lstStyle/>
          <a:p>
            <a:pPr marL="0" indent="0">
              <a:buNone/>
            </a:pPr>
            <a:r>
              <a:rPr lang="tr-TR" sz="2400" dirty="0"/>
              <a:t>Bilgi vermek amacı ile oluşturulan yazılarda kullanılan anlatım tekniğidir. Bu tür yazılarda amaç okuyucuyu bilgilendirmek, ona bir şeyler öğretmek olduğu için sade ve anlaşılır bir dil kullanılır. Açıklayıcı anlatımda yazar, duygularına yer vermez, nesnel bir anlatım hakimdir.</a:t>
            </a:r>
          </a:p>
          <a:p>
            <a:pPr marL="0" indent="0">
              <a:buNone/>
            </a:pPr>
            <a:endParaRPr lang="tr-TR" sz="2000" dirty="0"/>
          </a:p>
          <a:p>
            <a:pPr marL="0" indent="0">
              <a:buNone/>
            </a:pPr>
            <a:endParaRPr lang="tr-TR" sz="2000" dirty="0"/>
          </a:p>
        </p:txBody>
      </p:sp>
      <p:sp>
        <p:nvSpPr>
          <p:cNvPr id="4" name="Dikdörtgen 3">
            <a:extLst>
              <a:ext uri="{FF2B5EF4-FFF2-40B4-BE49-F238E27FC236}">
                <a16:creationId xmlns:a16="http://schemas.microsoft.com/office/drawing/2014/main" xmlns="" id="{5478A208-84AF-4798-B78D-166A600C1AFE}"/>
              </a:ext>
            </a:extLst>
          </p:cNvPr>
          <p:cNvSpPr/>
          <p:nvPr/>
        </p:nvSpPr>
        <p:spPr>
          <a:xfrm>
            <a:off x="773910" y="3180263"/>
            <a:ext cx="8780907" cy="3139321"/>
          </a:xfrm>
          <a:prstGeom prst="rect">
            <a:avLst/>
          </a:prstGeom>
          <a:noFill/>
        </p:spPr>
        <p:txBody>
          <a:bodyPr wrap="square" lIns="91440" tIns="45720" rIns="91440" bIns="45720">
            <a:spAutoFit/>
          </a:bodyPr>
          <a:lstStyle/>
          <a:p>
            <a:r>
              <a:rPr lang="tr-TR" b="1" dirty="0">
                <a:solidFill>
                  <a:schemeClr val="accent3"/>
                </a:solidFill>
              </a:rPr>
              <a:t>Örnek</a:t>
            </a:r>
          </a:p>
          <a:p>
            <a:r>
              <a:rPr lang="tr-TR" b="1" dirty="0">
                <a:solidFill>
                  <a:schemeClr val="accent3"/>
                </a:solidFill>
              </a:rPr>
              <a:t>»</a:t>
            </a:r>
            <a:r>
              <a:rPr lang="tr-TR" dirty="0">
                <a:solidFill>
                  <a:schemeClr val="accent3"/>
                </a:solidFill>
              </a:rPr>
              <a:t> “Yakup Kadri Karaosmanoğlu edebiyatımızın önde gelen sanatçılarından biridir. Roman, hikâye, anı gibi değişik alanlarda eserler vermiş olan sanatçı daha çok romanları ile tanınmaktadır. Romanlarında önceleri kişisel konuları işleyen sanatçı daha sonra toplumsal konulara yönelmiştir. “Kiralık </a:t>
            </a:r>
            <a:r>
              <a:rPr lang="tr-TR" dirty="0" err="1">
                <a:solidFill>
                  <a:schemeClr val="accent3"/>
                </a:solidFill>
              </a:rPr>
              <a:t>Konak”ta</a:t>
            </a:r>
            <a:r>
              <a:rPr lang="tr-TR" dirty="0">
                <a:solidFill>
                  <a:schemeClr val="accent3"/>
                </a:solidFill>
              </a:rPr>
              <a:t> nesiller arası duygu ve düşünce farklılıklarını işleyen sanatçı, “Yaban” romanında Kurtuluş Savaşı yıllarında köy yaşamını, köylü – aydın çatışmasını işlemiştir.”</a:t>
            </a:r>
          </a:p>
          <a:p>
            <a:endParaRPr lang="tr-TR" dirty="0">
              <a:solidFill>
                <a:schemeClr val="accent3"/>
              </a:solidFill>
            </a:endParaRPr>
          </a:p>
          <a:p>
            <a:r>
              <a:rPr lang="tr-TR" dirty="0">
                <a:solidFill>
                  <a:schemeClr val="accent3"/>
                </a:solidFill>
              </a:rPr>
              <a:t>Yukarıdaki örnekte görüldüğü gibi parçada “Yakup Kadri” okuyucuya tanıtılmış, sanatçının eserleri ile ilgili bilgiler verilmiştir. İşte öğreticiliği esas alan bu tür anlatıma açıklayıcı anlatım denir.</a:t>
            </a:r>
          </a:p>
        </p:txBody>
      </p:sp>
      <p:pic>
        <p:nvPicPr>
          <p:cNvPr id="4098" name="Picture 2" descr="İlgili resim">
            <a:extLst>
              <a:ext uri="{FF2B5EF4-FFF2-40B4-BE49-F238E27FC236}">
                <a16:creationId xmlns:a16="http://schemas.microsoft.com/office/drawing/2014/main" xmlns="" id="{B4B5112E-6232-4665-B4C6-16E42B909129}"/>
              </a:ext>
            </a:extLst>
          </p:cNvPr>
          <p:cNvPicPr>
            <a:picLocks noChangeAspect="1" noChangeArrowheads="1" noCrop="1"/>
          </p:cNvPicPr>
          <p:nvPr/>
        </p:nvPicPr>
        <p:blipFill>
          <a:blip r:embed="rId2">
            <a:extLst>
              <a:ext uri="{28A0092B-C50C-407E-A947-70E740481C1C}">
                <a14:useLocalDpi xmlns:a14="http://schemas.microsoft.com/office/drawing/2010/main" xmlns="" val="0"/>
              </a:ext>
            </a:extLst>
          </a:blip>
          <a:srcRect/>
          <a:stretch>
            <a:fillRect/>
          </a:stretch>
        </p:blipFill>
        <p:spPr bwMode="auto">
          <a:xfrm flipH="1">
            <a:off x="9554817" y="1712482"/>
            <a:ext cx="2353190" cy="4152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49914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down)">
                                      <p:cBhvr>
                                        <p:cTn id="17" dur="500"/>
                                        <p:tgtEl>
                                          <p:spTgt spid="4">
                                            <p:txEl>
                                              <p:pRg st="0" end="0"/>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wipe(down)">
                                      <p:cBhvr>
                                        <p:cTn id="20" dur="500"/>
                                        <p:tgtEl>
                                          <p:spTgt spid="4">
                                            <p:txEl>
                                              <p:pRg st="1" end="1"/>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wipe(down)">
                                      <p:cBhvr>
                                        <p:cTn id="23" dur="500"/>
                                        <p:tgtEl>
                                          <p:spTgt spid="4">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4098"/>
                                        </p:tgtEl>
                                        <p:attrNameLst>
                                          <p:attrName>style.visibility</p:attrName>
                                        </p:attrNameLst>
                                      </p:cBhvr>
                                      <p:to>
                                        <p:strVal val="visible"/>
                                      </p:to>
                                    </p:set>
                                    <p:animEffect transition="in" filter="wipe(down)">
                                      <p:cBhvr>
                                        <p:cTn id="28"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26213AC7-F26A-4715-933C-81F725341B23}"/>
              </a:ext>
            </a:extLst>
          </p:cNvPr>
          <p:cNvSpPr>
            <a:spLocks noGrp="1"/>
          </p:cNvSpPr>
          <p:nvPr>
            <p:ph type="title"/>
          </p:nvPr>
        </p:nvSpPr>
        <p:spPr>
          <a:xfrm>
            <a:off x="120743" y="156238"/>
            <a:ext cx="8596668" cy="1320800"/>
          </a:xfrm>
        </p:spPr>
        <p:txBody>
          <a:bodyPr/>
          <a:lstStyle/>
          <a:p>
            <a:r>
              <a:rPr lang="tr-TR" dirty="0">
                <a:sym typeface="Wingdings" panose="05000000000000000000" pitchFamily="2" charset="2"/>
              </a:rPr>
              <a:t></a:t>
            </a:r>
            <a:r>
              <a:rPr lang="tr-TR" dirty="0"/>
              <a:t>Tartışmacı Anlatım </a:t>
            </a:r>
          </a:p>
        </p:txBody>
      </p:sp>
      <p:sp>
        <p:nvSpPr>
          <p:cNvPr id="3" name="İçerik Yer Tutucusu 2">
            <a:extLst>
              <a:ext uri="{FF2B5EF4-FFF2-40B4-BE49-F238E27FC236}">
                <a16:creationId xmlns:a16="http://schemas.microsoft.com/office/drawing/2014/main" xmlns="" id="{58527A00-17F1-4DC6-B4E4-368D45087C6F}"/>
              </a:ext>
            </a:extLst>
          </p:cNvPr>
          <p:cNvSpPr>
            <a:spLocks noGrp="1"/>
          </p:cNvSpPr>
          <p:nvPr>
            <p:ph idx="1"/>
          </p:nvPr>
        </p:nvSpPr>
        <p:spPr>
          <a:xfrm>
            <a:off x="359282" y="1329587"/>
            <a:ext cx="8596668" cy="3880773"/>
          </a:xfrm>
        </p:spPr>
        <p:txBody>
          <a:bodyPr>
            <a:normAutofit fontScale="70000" lnSpcReduction="20000"/>
          </a:bodyPr>
          <a:lstStyle/>
          <a:p>
            <a:pPr marL="0" indent="0">
              <a:buNone/>
            </a:pPr>
            <a:r>
              <a:rPr lang="tr-TR" sz="3600" dirty="0"/>
              <a:t>Yazarın kendi doğrularına okuyucuyu inandırmak, onu kendi gibi düşündürmek için kullandığı anlatım tekniğine </a:t>
            </a:r>
            <a:r>
              <a:rPr lang="tr-TR" sz="3600" b="1" dirty="0"/>
              <a:t>tartışma</a:t>
            </a:r>
            <a:r>
              <a:rPr lang="tr-TR" sz="3600" dirty="0"/>
              <a:t> denir.</a:t>
            </a:r>
            <a:br>
              <a:rPr lang="tr-TR" sz="3600" dirty="0"/>
            </a:br>
            <a:r>
              <a:rPr lang="tr-TR" sz="3600" dirty="0"/>
              <a:t>Amaç kendi düşüncesini savunmak, varsa yanlış düşünceyi çürütmek olduğundan yazar, düşüncelerini sanki karşısında okuyucu varmış da onunla konuşuyormuş gibi ele alır. Kendi görüşünü ortaya koyar, karşıt görüşün dayanaksız olduğunu örnekleri ile gösterir.</a:t>
            </a:r>
            <a:br>
              <a:rPr lang="tr-TR" sz="3600" dirty="0"/>
            </a:br>
            <a:r>
              <a:rPr lang="tr-TR" sz="3600" dirty="0"/>
              <a:t>Bu yöntemde önce eleştirilecek olan düşünce verilir. Yazar, kendi düşüncesinin doğruluğunu, eleştirdiği düşüncenin ise yanlışlığını savunur.</a:t>
            </a:r>
          </a:p>
          <a:p>
            <a:endParaRPr lang="tr-TR" dirty="0"/>
          </a:p>
        </p:txBody>
      </p:sp>
      <p:pic>
        <p:nvPicPr>
          <p:cNvPr id="5122" name="Picture 2" descr="okul gifleri ile ilgili görsel sonucu">
            <a:extLst>
              <a:ext uri="{FF2B5EF4-FFF2-40B4-BE49-F238E27FC236}">
                <a16:creationId xmlns:a16="http://schemas.microsoft.com/office/drawing/2014/main" xmlns="" id="{3947F5B0-9668-47D1-B98C-BD7C8E7DD256}"/>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163878" y="1764983"/>
            <a:ext cx="4276725" cy="479107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a:extLst>
              <a:ext uri="{FF2B5EF4-FFF2-40B4-BE49-F238E27FC236}">
                <a16:creationId xmlns:a16="http://schemas.microsoft.com/office/drawing/2014/main" xmlns="" id="{2593C603-0526-4C45-AD20-61DECF94335B}"/>
              </a:ext>
            </a:extLst>
          </p:cNvPr>
          <p:cNvSpPr/>
          <p:nvPr/>
        </p:nvSpPr>
        <p:spPr>
          <a:xfrm>
            <a:off x="4657616" y="4743583"/>
            <a:ext cx="2714205" cy="1569660"/>
          </a:xfrm>
          <a:prstGeom prst="rect">
            <a:avLst/>
          </a:prstGeom>
          <a:noFill/>
        </p:spPr>
        <p:txBody>
          <a:bodyPr wrap="none" lIns="91440" tIns="45720" rIns="91440" bIns="45720">
            <a:spAutoFit/>
          </a:bodyPr>
          <a:lstStyle/>
          <a:p>
            <a:pPr algn="ctr"/>
            <a:r>
              <a:rPr lang="tr-TR" sz="96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t>
            </a:r>
          </a:p>
        </p:txBody>
      </p:sp>
    </p:spTree>
    <p:extLst>
      <p:ext uri="{BB962C8B-B14F-4D97-AF65-F5344CB8AC3E}">
        <p14:creationId xmlns:p14="http://schemas.microsoft.com/office/powerpoint/2010/main" xmlns="" val="4069477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2"/>
                                        </p:tgtEl>
                                        <p:attrNameLst>
                                          <p:attrName>style.visibility</p:attrName>
                                        </p:attrNameLst>
                                      </p:cBhvr>
                                      <p:to>
                                        <p:strVal val="visible"/>
                                      </p:to>
                                    </p:set>
                                    <p:animEffect transition="in" filter="fade">
                                      <p:cBhvr>
                                        <p:cTn id="17" dur="500"/>
                                        <p:tgtEl>
                                          <p:spTgt spid="51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CDE1AC7E-E3C8-4141-B653-BFC256B2804F}"/>
              </a:ext>
            </a:extLst>
          </p:cNvPr>
          <p:cNvSpPr>
            <a:spLocks noGrp="1"/>
          </p:cNvSpPr>
          <p:nvPr>
            <p:ph type="title"/>
          </p:nvPr>
        </p:nvSpPr>
        <p:spPr>
          <a:xfrm rot="20567301">
            <a:off x="995387" y="2385393"/>
            <a:ext cx="8596668" cy="1320800"/>
          </a:xfrm>
        </p:spPr>
        <p:txBody>
          <a:bodyPr>
            <a:noAutofit/>
            <a:scene3d>
              <a:camera prst="orthographicFront"/>
              <a:lightRig rig="harsh" dir="t"/>
            </a:scene3d>
            <a:sp3d extrusionH="57150" prstMaterial="matte">
              <a:bevelT w="63500" h="12700" prst="angle"/>
              <a:contourClr>
                <a:schemeClr val="bg1">
                  <a:lumMod val="65000"/>
                </a:schemeClr>
              </a:contourClr>
            </a:sp3d>
          </a:bodyPr>
          <a:lstStyle/>
          <a:p>
            <a:r>
              <a:rPr lang="tr-TR" sz="7800" b="1" dirty="0">
                <a:ln/>
                <a:solidFill>
                  <a:schemeClr val="accent3"/>
                </a:solidFill>
                <a:sym typeface="Wingdings" panose="05000000000000000000" pitchFamily="2" charset="2"/>
              </a:rPr>
              <a:t></a:t>
            </a:r>
            <a:r>
              <a:rPr lang="tr-TR" sz="7800" b="1" dirty="0">
                <a:ln/>
                <a:solidFill>
                  <a:schemeClr val="accent3"/>
                </a:solidFill>
              </a:rPr>
              <a:t>TEŞEKKÜRLER</a:t>
            </a:r>
            <a:r>
              <a:rPr lang="tr-TR" sz="7800" b="1" dirty="0">
                <a:ln/>
                <a:solidFill>
                  <a:schemeClr val="accent3"/>
                </a:solidFill>
                <a:sym typeface="Wingdings" panose="05000000000000000000" pitchFamily="2" charset="2"/>
              </a:rPr>
              <a:t></a:t>
            </a:r>
            <a:endParaRPr lang="tr-TR" sz="7800" b="1" dirty="0">
              <a:ln/>
              <a:solidFill>
                <a:schemeClr val="accent3"/>
              </a:solidFill>
            </a:endParaRPr>
          </a:p>
        </p:txBody>
      </p:sp>
    </p:spTree>
    <p:extLst>
      <p:ext uri="{BB962C8B-B14F-4D97-AF65-F5344CB8AC3E}">
        <p14:creationId xmlns:p14="http://schemas.microsoft.com/office/powerpoint/2010/main" xmlns="" val="2612266687"/>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Yüzeyler">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48</TotalTime>
  <Words>222</Words>
  <PresentationFormat>Özel</PresentationFormat>
  <Paragraphs>35</Paragraphs>
  <Slides>7</Slides>
  <Notes>0</Notes>
  <HiddenSlides>0</HiddenSlides>
  <MMClips>0</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Yüzeyler</vt:lpstr>
      <vt:lpstr>ANLATIM BİÇİMLERİ</vt:lpstr>
      <vt:lpstr>ANLATIM TEKNİKLERİ :</vt:lpstr>
      <vt:lpstr>-Öyküleme (Öyküleyici Anlatım)</vt:lpstr>
      <vt:lpstr>UNUTMA!!!</vt:lpstr>
      <vt:lpstr>Açıklayıcı Anlatım</vt:lpstr>
      <vt:lpstr>Tartışmacı Anlatım </vt:lpstr>
      <vt:lpstr>TEŞEKKÜRLER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2017-11-17T14:46:58Z</dcterms:created>
  <dcterms:modified xsi:type="dcterms:W3CDTF">2017-11-18T10:50:49Z</dcterms:modified>
  <cp:category>www.sorubak.com</cp:category>
</cp:coreProperties>
</file>