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63" r:id="rId5"/>
    <p:sldId id="262" r:id="rId6"/>
    <p:sldId id="261" r:id="rId7"/>
    <p:sldId id="259" r:id="rId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2" d="100"/>
          <a:sy n="72" d="100"/>
        </p:scale>
        <p:origin x="-2034" y="-91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B7D156-FA5C-4800-9051-1B4B8FD97EE8}" type="datetimeFigureOut">
              <a:rPr lang="tr-TR" smtClean="0"/>
              <a:pPr/>
              <a:t>29/01/2018</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D4AFF3-A348-43C6-BCDE-59E146695F88}" type="slidenum">
              <a:rPr lang="tr-TR" smtClean="0"/>
              <a:pPr/>
              <a:t>‹#›</a:t>
            </a:fld>
            <a:endParaRPr lang="tr-TR"/>
          </a:p>
        </p:txBody>
      </p:sp>
    </p:spTree>
    <p:extLst>
      <p:ext uri="{BB962C8B-B14F-4D97-AF65-F5344CB8AC3E}">
        <p14:creationId xmlns:p14="http://schemas.microsoft.com/office/powerpoint/2010/main" xmlns="" val="2694579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91D4AFF3-A348-43C6-BCDE-59E146695F88}" type="slidenum">
              <a:rPr lang="tr-TR" smtClean="0"/>
              <a:pPr/>
              <a:t>7</a:t>
            </a:fld>
            <a:endParaRPr lang="tr-TR"/>
          </a:p>
        </p:txBody>
      </p:sp>
    </p:spTree>
    <p:extLst>
      <p:ext uri="{BB962C8B-B14F-4D97-AF65-F5344CB8AC3E}">
        <p14:creationId xmlns:p14="http://schemas.microsoft.com/office/powerpoint/2010/main" xmlns="" val="3653592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1874756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3189629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2361864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2895598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3539182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3405948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3092694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1890770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1583829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2654404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3831160-8345-409C-8BD4-DD7DD80BF637}" type="datetimeFigureOut">
              <a:rPr lang="tr-TR" smtClean="0"/>
              <a:pPr/>
              <a:t>29/01/2018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2042240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831160-8345-409C-8BD4-DD7DD80BF637}" type="datetimeFigureOut">
              <a:rPr lang="tr-TR" smtClean="0"/>
              <a:pPr/>
              <a:t>29/01/2018</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4E68C7-0B4F-42D5-9FBA-1E96CECBE12A}" type="slidenum">
              <a:rPr lang="tr-TR" smtClean="0"/>
              <a:pPr/>
              <a:t>‹#›</a:t>
            </a:fld>
            <a:endParaRPr lang="tr-TR"/>
          </a:p>
        </p:txBody>
      </p:sp>
    </p:spTree>
    <p:extLst>
      <p:ext uri="{BB962C8B-B14F-4D97-AF65-F5344CB8AC3E}">
        <p14:creationId xmlns:p14="http://schemas.microsoft.com/office/powerpoint/2010/main" xmlns="" val="3691626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1419367"/>
            <a:ext cx="12192000" cy="2634018"/>
          </a:xfrm>
        </p:spPr>
        <p:txBody>
          <a:bodyPr>
            <a:normAutofit/>
          </a:bodyPr>
          <a:lstStyle/>
          <a:p>
            <a:r>
              <a:rPr lang="tr-TR" sz="3400" dirty="0" smtClean="0"/>
              <a:t>6.SINIF SOSYAL BİLGİLER- 1.ÜNİTE SOSYAL BİLGİLER ÖĞRENİYORUM</a:t>
            </a:r>
            <a:r>
              <a:rPr lang="tr-TR" dirty="0" smtClean="0"/>
              <a:t/>
            </a:r>
            <a:br>
              <a:rPr lang="tr-TR" dirty="0" smtClean="0"/>
            </a:br>
            <a:r>
              <a:rPr lang="tr-TR" sz="8800" b="1" dirty="0" smtClean="0"/>
              <a:t>SOSYAL BİLGİLERİN ÖNEMİ</a:t>
            </a:r>
            <a:endParaRPr lang="tr-TR" sz="8800" b="1" dirty="0"/>
          </a:p>
        </p:txBody>
      </p:sp>
      <p:sp>
        <p:nvSpPr>
          <p:cNvPr id="3" name="Alt Başlık 2"/>
          <p:cNvSpPr>
            <a:spLocks noGrp="1"/>
          </p:cNvSpPr>
          <p:nvPr>
            <p:ph type="subTitle" idx="1"/>
          </p:nvPr>
        </p:nvSpPr>
        <p:spPr>
          <a:xfrm>
            <a:off x="1524000" y="4053385"/>
            <a:ext cx="9144000" cy="625474"/>
          </a:xfrm>
        </p:spPr>
        <p:txBody>
          <a:bodyPr/>
          <a:lstStyle/>
          <a:p>
            <a:r>
              <a:rPr lang="tr-TR" dirty="0" smtClean="0"/>
              <a:t>HAZIRLAYAN: BUSE ARSLAN</a:t>
            </a:r>
            <a:endParaRPr lang="tr-TR" dirty="0"/>
          </a:p>
        </p:txBody>
      </p:sp>
    </p:spTree>
    <p:extLst>
      <p:ext uri="{BB962C8B-B14F-4D97-AF65-F5344CB8AC3E}">
        <p14:creationId xmlns:p14="http://schemas.microsoft.com/office/powerpoint/2010/main" xmlns="" val="423954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 y="0"/>
            <a:ext cx="1219200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232012"/>
            <a:ext cx="12192000" cy="1269242"/>
          </a:xfrm>
        </p:spPr>
        <p:txBody>
          <a:bodyPr>
            <a:normAutofit/>
          </a:bodyPr>
          <a:lstStyle/>
          <a:p>
            <a:r>
              <a:rPr lang="tr-TR" b="1" dirty="0" smtClean="0">
                <a:solidFill>
                  <a:srgbClr val="C00000"/>
                </a:solidFill>
              </a:rPr>
              <a:t>BAŞLIKLAR</a:t>
            </a:r>
            <a:endParaRPr lang="tr-TR" b="1" dirty="0">
              <a:solidFill>
                <a:srgbClr val="C00000"/>
              </a:solidFill>
            </a:endParaRPr>
          </a:p>
        </p:txBody>
      </p:sp>
      <p:sp>
        <p:nvSpPr>
          <p:cNvPr id="3" name="Alt Başlık 2"/>
          <p:cNvSpPr>
            <a:spLocks noGrp="1"/>
          </p:cNvSpPr>
          <p:nvPr>
            <p:ph type="subTitle" idx="1"/>
          </p:nvPr>
        </p:nvSpPr>
        <p:spPr>
          <a:xfrm>
            <a:off x="-2" y="1869744"/>
            <a:ext cx="12192001" cy="5588758"/>
          </a:xfrm>
        </p:spPr>
        <p:txBody>
          <a:bodyPr>
            <a:normAutofit/>
          </a:bodyPr>
          <a:lstStyle/>
          <a:p>
            <a:pPr marL="342900" indent="-342900" algn="l">
              <a:buFont typeface="Arial" panose="020B0604020202020204" pitchFamily="34" charset="0"/>
              <a:buChar char="•"/>
            </a:pPr>
            <a:r>
              <a:rPr lang="tr-TR" sz="4400" dirty="0" smtClean="0"/>
              <a:t>Sosyal Bilgiler Dersinde Ne Öğrenilir?</a:t>
            </a:r>
          </a:p>
          <a:p>
            <a:pPr marL="342900" indent="-342900" algn="l">
              <a:buFont typeface="Arial" panose="020B0604020202020204" pitchFamily="34" charset="0"/>
              <a:buChar char="•"/>
            </a:pPr>
            <a:r>
              <a:rPr lang="tr-TR" sz="4400" dirty="0" smtClean="0"/>
              <a:t>Sosyal Bilgilerin Günlük Hayatta Kullanımı</a:t>
            </a:r>
          </a:p>
          <a:p>
            <a:pPr marL="342900" indent="-342900" algn="l">
              <a:buFont typeface="Arial" panose="020B0604020202020204" pitchFamily="34" charset="0"/>
              <a:buChar char="•"/>
            </a:pPr>
            <a:r>
              <a:rPr lang="tr-TR" sz="4400" dirty="0" smtClean="0"/>
              <a:t>Sosyal Bilgilerin Bize Kazandırdıkları</a:t>
            </a:r>
          </a:p>
          <a:p>
            <a:pPr marL="457200" indent="-457200" algn="l">
              <a:buFont typeface="Arial" panose="020B0604020202020204" pitchFamily="34" charset="0"/>
              <a:buChar char="•"/>
            </a:pPr>
            <a:r>
              <a:rPr lang="tr-TR" sz="4400" dirty="0" smtClean="0"/>
              <a:t>Sosyal Bilgilerin Önemi</a:t>
            </a:r>
          </a:p>
          <a:p>
            <a:pPr algn="l"/>
            <a:endParaRPr lang="tr-TR" sz="3200" dirty="0"/>
          </a:p>
        </p:txBody>
      </p:sp>
    </p:spTree>
    <p:extLst>
      <p:ext uri="{BB962C8B-B14F-4D97-AF65-F5344CB8AC3E}">
        <p14:creationId xmlns:p14="http://schemas.microsoft.com/office/powerpoint/2010/main" xmlns="" val="376907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 y="0"/>
            <a:ext cx="1219200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0"/>
            <a:ext cx="12192000" cy="1269242"/>
          </a:xfrm>
        </p:spPr>
        <p:txBody>
          <a:bodyPr>
            <a:normAutofit/>
          </a:bodyPr>
          <a:lstStyle/>
          <a:p>
            <a:r>
              <a:rPr lang="tr-TR" b="1" dirty="0" smtClean="0">
                <a:solidFill>
                  <a:srgbClr val="C00000"/>
                </a:solidFill>
              </a:rPr>
              <a:t>Sosyal Bilgiler Dersinde Ne Öğrenilir?</a:t>
            </a:r>
            <a:endParaRPr lang="tr-TR" b="1" dirty="0">
              <a:solidFill>
                <a:srgbClr val="C00000"/>
              </a:solidFill>
            </a:endParaRPr>
          </a:p>
        </p:txBody>
      </p:sp>
      <p:sp>
        <p:nvSpPr>
          <p:cNvPr id="3" name="Alt Başlık 2"/>
          <p:cNvSpPr>
            <a:spLocks noGrp="1"/>
          </p:cNvSpPr>
          <p:nvPr>
            <p:ph type="subTitle" idx="1"/>
          </p:nvPr>
        </p:nvSpPr>
        <p:spPr>
          <a:xfrm>
            <a:off x="-1" y="1269242"/>
            <a:ext cx="12192001" cy="5588758"/>
          </a:xfrm>
        </p:spPr>
        <p:txBody>
          <a:bodyPr>
            <a:normAutofit/>
          </a:bodyPr>
          <a:lstStyle/>
          <a:p>
            <a:pPr algn="l"/>
            <a:r>
              <a:rPr lang="tr-TR" sz="3600" dirty="0" smtClean="0"/>
              <a:t>	Sosyal bilgiler dersinde günlük hayatta bize yardımcı olacak bilgiler öğrenilir. Vatandaşlık görevlerimiz bu derste öğrenilen en yararlı konudur. Tarih, coğrafya, sosyal bilgiler, hayat bilgisi olarak karşımıza çıkan bu ders, aslında hayatı anlatan derstir. Türkiye’nin tarihi, ülkemizin coğrafyası bu derste öğrenilir. </a:t>
            </a:r>
            <a:endParaRPr lang="tr-TR" sz="3600" dirty="0"/>
          </a:p>
        </p:txBody>
      </p:sp>
      <p:pic>
        <p:nvPicPr>
          <p:cNvPr id="8194" name="Picture 2" descr="sosyal bilgiler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3835021"/>
            <a:ext cx="12192000" cy="302297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608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 y="0"/>
            <a:ext cx="1219200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0"/>
            <a:ext cx="12192000" cy="1269242"/>
          </a:xfrm>
        </p:spPr>
        <p:txBody>
          <a:bodyPr>
            <a:normAutofit fontScale="90000"/>
          </a:bodyPr>
          <a:lstStyle/>
          <a:p>
            <a:r>
              <a:rPr lang="tr-TR" b="1" dirty="0" smtClean="0">
                <a:solidFill>
                  <a:srgbClr val="C00000"/>
                </a:solidFill>
              </a:rPr>
              <a:t>Sosyal Bilgilerin Günlük Hayatta Kullanımı</a:t>
            </a:r>
            <a:endParaRPr lang="tr-TR" b="1" dirty="0">
              <a:solidFill>
                <a:srgbClr val="C00000"/>
              </a:solidFill>
            </a:endParaRPr>
          </a:p>
        </p:txBody>
      </p:sp>
      <p:sp>
        <p:nvSpPr>
          <p:cNvPr id="3" name="Alt Başlık 2"/>
          <p:cNvSpPr>
            <a:spLocks noGrp="1"/>
          </p:cNvSpPr>
          <p:nvPr>
            <p:ph type="subTitle" idx="1"/>
          </p:nvPr>
        </p:nvSpPr>
        <p:spPr>
          <a:xfrm>
            <a:off x="-1" y="1269242"/>
            <a:ext cx="12192001" cy="5588758"/>
          </a:xfrm>
        </p:spPr>
        <p:txBody>
          <a:bodyPr>
            <a:normAutofit/>
          </a:bodyPr>
          <a:lstStyle/>
          <a:p>
            <a:pPr algn="l"/>
            <a:r>
              <a:rPr lang="tr-TR" sz="3200" dirty="0" smtClean="0"/>
              <a:t>	</a:t>
            </a:r>
            <a:r>
              <a:rPr lang="tr-TR" sz="3400" dirty="0" smtClean="0"/>
              <a:t>Sosyal bilgiler bize hayatı gösteren, öğreten derstir. Örneğin:</a:t>
            </a:r>
          </a:p>
          <a:p>
            <a:pPr marL="457200" indent="-457200" algn="l">
              <a:buFont typeface="Arial" panose="020B0604020202020204" pitchFamily="34" charset="0"/>
              <a:buChar char="•"/>
            </a:pPr>
            <a:r>
              <a:rPr lang="tr-TR" sz="3400" dirty="0" smtClean="0"/>
              <a:t>yemek yiyorsunuz, yerken ağızınızı şapırdatmanın çok rahatsız edici bir ses olduğunu ve bunu yapmamamız gerektiğini bu derste öğrenilir.</a:t>
            </a:r>
          </a:p>
          <a:p>
            <a:pPr marL="457200" indent="-457200" algn="l">
              <a:buFont typeface="Arial" panose="020B0604020202020204" pitchFamily="34" charset="0"/>
              <a:buChar char="•"/>
            </a:pPr>
            <a:r>
              <a:rPr lang="tr-TR" sz="3400" dirty="0" smtClean="0"/>
              <a:t>Bir turist size ülkeniz hakkında soru sorduğunda ona doğru ve gerekli bilgiyi verebilmek için bu ders önemlidir.</a:t>
            </a:r>
          </a:p>
          <a:p>
            <a:pPr marL="457200" indent="-457200" algn="l">
              <a:buFont typeface="Arial" panose="020B0604020202020204" pitchFamily="34" charset="0"/>
              <a:buChar char="•"/>
            </a:pPr>
            <a:r>
              <a:rPr lang="tr-TR" sz="3400" dirty="0" smtClean="0"/>
              <a:t> Ailenizle tatile gideceğinizde, oradaki yaşam tarzını bilmeniz sosyal bilgiler dersine bağlıdır.</a:t>
            </a:r>
          </a:p>
          <a:p>
            <a:pPr marL="457200" indent="-457200" algn="l">
              <a:buFont typeface="Arial" panose="020B0604020202020204" pitchFamily="34" charset="0"/>
              <a:buChar char="•"/>
            </a:pPr>
            <a:r>
              <a:rPr lang="tr-TR" sz="3400" dirty="0" smtClean="0"/>
              <a:t> Aldığınız üründe bir sorun çıkarsa onu Tüketici Hakları Derneği’ne bildirmeniz gerektiğini sosyal bilgiler dersinde öğreniriz.</a:t>
            </a:r>
            <a:endParaRPr lang="tr-TR" sz="3400" dirty="0"/>
          </a:p>
        </p:txBody>
      </p:sp>
    </p:spTree>
    <p:extLst>
      <p:ext uri="{BB962C8B-B14F-4D97-AF65-F5344CB8AC3E}">
        <p14:creationId xmlns:p14="http://schemas.microsoft.com/office/powerpoint/2010/main" xmlns="" val="49549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 y="0"/>
            <a:ext cx="1219200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0"/>
            <a:ext cx="12192000" cy="1269242"/>
          </a:xfrm>
        </p:spPr>
        <p:txBody>
          <a:bodyPr>
            <a:normAutofit/>
          </a:bodyPr>
          <a:lstStyle/>
          <a:p>
            <a:r>
              <a:rPr lang="tr-TR" b="1" dirty="0" smtClean="0">
                <a:solidFill>
                  <a:srgbClr val="C00000"/>
                </a:solidFill>
              </a:rPr>
              <a:t>Sosyal Bilgilerin Bize Kazandırdıkları</a:t>
            </a:r>
            <a:endParaRPr lang="tr-TR" b="1" dirty="0">
              <a:solidFill>
                <a:srgbClr val="C00000"/>
              </a:solidFill>
            </a:endParaRPr>
          </a:p>
        </p:txBody>
      </p:sp>
      <p:sp>
        <p:nvSpPr>
          <p:cNvPr id="3" name="Alt Başlık 2"/>
          <p:cNvSpPr>
            <a:spLocks noGrp="1"/>
          </p:cNvSpPr>
          <p:nvPr>
            <p:ph type="subTitle" idx="1"/>
          </p:nvPr>
        </p:nvSpPr>
        <p:spPr>
          <a:xfrm>
            <a:off x="-1" y="1269242"/>
            <a:ext cx="12192001" cy="5588758"/>
          </a:xfrm>
        </p:spPr>
        <p:txBody>
          <a:bodyPr>
            <a:normAutofit/>
          </a:bodyPr>
          <a:lstStyle/>
          <a:p>
            <a:pPr algn="l"/>
            <a:r>
              <a:rPr lang="tr-TR" sz="3200" dirty="0" smtClean="0"/>
              <a:t>	Sosyal bilgiler dersinde, ‘‘vatandaşlık bilinci’’ ağır basar. Bize hayat hakkında bilgi veren bu ders, toplumsal birliği ve bilinci arttırır. Eğer bu ders olmasaydı toplumumuz bilinçsiz kalırdı. Bu olay ise kötü sonuçlar doğururdu.</a:t>
            </a:r>
            <a:endParaRPr lang="tr-TR" sz="3200" dirty="0"/>
          </a:p>
        </p:txBody>
      </p:sp>
      <p:pic>
        <p:nvPicPr>
          <p:cNvPr id="4098" name="Picture 2" descr="sosyal bilgiler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871" y="3217980"/>
            <a:ext cx="11636090" cy="35376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749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 y="0"/>
            <a:ext cx="1219200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0"/>
            <a:ext cx="12192000" cy="1269242"/>
          </a:xfrm>
        </p:spPr>
        <p:txBody>
          <a:bodyPr>
            <a:normAutofit/>
          </a:bodyPr>
          <a:lstStyle/>
          <a:p>
            <a:r>
              <a:rPr lang="tr-TR" b="1" dirty="0" smtClean="0">
                <a:solidFill>
                  <a:srgbClr val="C00000"/>
                </a:solidFill>
              </a:rPr>
              <a:t>Sosyal Bilgilerin Önemi (ÖZET)</a:t>
            </a:r>
            <a:endParaRPr lang="tr-TR" b="1" dirty="0">
              <a:solidFill>
                <a:srgbClr val="C00000"/>
              </a:solidFill>
            </a:endParaRPr>
          </a:p>
        </p:txBody>
      </p:sp>
      <p:sp>
        <p:nvSpPr>
          <p:cNvPr id="3" name="Alt Başlık 2"/>
          <p:cNvSpPr>
            <a:spLocks noGrp="1"/>
          </p:cNvSpPr>
          <p:nvPr>
            <p:ph type="subTitle" idx="1"/>
          </p:nvPr>
        </p:nvSpPr>
        <p:spPr>
          <a:xfrm>
            <a:off x="0" y="1269242"/>
            <a:ext cx="7601804" cy="5588758"/>
          </a:xfrm>
        </p:spPr>
        <p:txBody>
          <a:bodyPr>
            <a:normAutofit/>
          </a:bodyPr>
          <a:lstStyle/>
          <a:p>
            <a:pPr algn="l"/>
            <a:r>
              <a:rPr lang="tr-TR" sz="3600" dirty="0" smtClean="0"/>
              <a:t>	Sosyal bilgiler toplumda birlik ve beraberliği arttırır. Karşımıza ilk olarak hayat bilgisi daha sonra sosyal bilgiler ve çok daha sonra coğrafya ve tarih olarak çıkar. Bu ders olmasaydı elbette toplumda belli bir düzen olmazdı. Bilinçsizlik kötü sonuçlar doğururdu. Sosyal bilgiler bize gerek ahlaki, gerek coğrafi, gerekte tarihi bilgiler verir. Sosyal bilgiler düzen sağladığı için önemli bir derstir.</a:t>
            </a:r>
            <a:endParaRPr lang="tr-TR" sz="3600" dirty="0"/>
          </a:p>
        </p:txBody>
      </p:sp>
      <p:pic>
        <p:nvPicPr>
          <p:cNvPr id="5122" name="Picture 2" descr="İlgili resim"/>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01804" y="1269242"/>
            <a:ext cx="4590196" cy="55887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6325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 y="0"/>
            <a:ext cx="1219200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2442949"/>
            <a:ext cx="12192000" cy="1269242"/>
          </a:xfrm>
        </p:spPr>
        <p:txBody>
          <a:bodyPr>
            <a:noAutofit/>
          </a:bodyPr>
          <a:lstStyle/>
          <a:p>
            <a:r>
              <a:rPr lang="tr-TR" sz="8800" b="1" u="sng" dirty="0" smtClean="0">
                <a:solidFill>
                  <a:srgbClr val="C00000"/>
                </a:solidFill>
                <a:effectLst>
                  <a:outerShdw blurRad="38100" dist="38100" dir="2700000" algn="tl">
                    <a:srgbClr val="000000">
                      <a:alpha val="43137"/>
                    </a:srgbClr>
                  </a:outerShdw>
                </a:effectLst>
              </a:rPr>
              <a:t>HAZIRLAYAN: BUSE ARSLAN</a:t>
            </a:r>
            <a:endParaRPr lang="tr-TR" sz="8800" b="1" u="sng"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40700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57</Words>
  <PresentationFormat>Özel</PresentationFormat>
  <Paragraphs>22</Paragraphs>
  <Slides>7</Slides>
  <Notes>1</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Office Teması</vt:lpstr>
      <vt:lpstr>6.SINIF SOSYAL BİLGİLER- 1.ÜNİTE SOSYAL BİLGİLER ÖĞRENİYORUM SOSYAL BİLGİLERİN ÖNEMİ</vt:lpstr>
      <vt:lpstr>BAŞLIKLAR</vt:lpstr>
      <vt:lpstr>Sosyal Bilgiler Dersinde Ne Öğrenilir?</vt:lpstr>
      <vt:lpstr>Sosyal Bilgilerin Günlük Hayatta Kullanımı</vt:lpstr>
      <vt:lpstr>Sosyal Bilgilerin Bize Kazandırdıkları</vt:lpstr>
      <vt:lpstr>Sosyal Bilgilerin Önemi (ÖZET)</vt:lpstr>
      <vt:lpstr>HAZIRLAYAN: BUSE ARSLAN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2018-01-24T15:07:32Z</dcterms:created>
  <dcterms:modified xsi:type="dcterms:W3CDTF">2018-01-29T11:17:25Z</dcterms:modified>
  <cp:category>www.sorubak.com</cp:category>
</cp:coreProperties>
</file>