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40CD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FE19275-4734-4585-8761-ACFF62306F9E}" type="doc">
      <dgm:prSet loTypeId="urn:microsoft.com/office/officeart/2005/8/layout/pyramid2" loCatId="list" qsTypeId="urn:microsoft.com/office/officeart/2005/8/quickstyle/simple1" qsCatId="simple" csTypeId="urn:microsoft.com/office/officeart/2005/8/colors/colorful3" csCatId="colorful" phldr="1"/>
      <dgm:spPr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</dgm:spPr>
    </dgm:pt>
    <dgm:pt modelId="{10C398BA-74B0-48FC-BF1F-430CCAD7F0CD}">
      <dgm:prSet phldrT="[Metin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ln/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tr-TR" sz="2400" dirty="0" smtClean="0"/>
            <a:t>Varsayımların test edilmesi</a:t>
          </a:r>
          <a:endParaRPr lang="tr-TR" sz="2400" dirty="0"/>
        </a:p>
      </dgm:t>
    </dgm:pt>
    <dgm:pt modelId="{4B740B63-FE7D-4B66-8B23-F584C45C95B3}" type="parTrans" cxnId="{ADD99003-3970-48A3-BBDF-6FBEB918794B}">
      <dgm:prSet/>
      <dgm:spPr/>
      <dgm:t>
        <a:bodyPr/>
        <a:lstStyle/>
        <a:p>
          <a:endParaRPr lang="tr-TR"/>
        </a:p>
      </dgm:t>
    </dgm:pt>
    <dgm:pt modelId="{7576FFE2-190D-449D-A623-36F52DE539CA}" type="sibTrans" cxnId="{ADD99003-3970-48A3-BBDF-6FBEB918794B}">
      <dgm:prSet/>
      <dgm:spPr/>
      <dgm:t>
        <a:bodyPr/>
        <a:lstStyle/>
        <a:p>
          <a:endParaRPr lang="tr-TR"/>
        </a:p>
      </dgm:t>
    </dgm:pt>
    <dgm:pt modelId="{90881FF8-43C5-48E6-AE79-3195A1EB7B7D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tr-TR" sz="2400" dirty="0" smtClean="0"/>
            <a:t>Araştırma konusunun </a:t>
          </a:r>
        </a:p>
        <a:p>
          <a:r>
            <a:rPr lang="tr-TR" sz="2400" dirty="0" smtClean="0"/>
            <a:t>( problemin) belirlenmesi</a:t>
          </a:r>
          <a:endParaRPr lang="tr-TR" sz="2400" dirty="0"/>
        </a:p>
      </dgm:t>
    </dgm:pt>
    <dgm:pt modelId="{69D72F69-987B-4555-8394-9A918D329C06}" type="parTrans" cxnId="{5B3EE16F-D50B-4271-A430-DF37D2C3300F}">
      <dgm:prSet/>
      <dgm:spPr/>
      <dgm:t>
        <a:bodyPr/>
        <a:lstStyle/>
        <a:p>
          <a:endParaRPr lang="tr-TR"/>
        </a:p>
      </dgm:t>
    </dgm:pt>
    <dgm:pt modelId="{CA893465-1826-4FBE-BFAB-CE34BCA81E59}" type="sibTrans" cxnId="{5B3EE16F-D50B-4271-A430-DF37D2C3300F}">
      <dgm:prSet/>
      <dgm:spPr/>
      <dgm:t>
        <a:bodyPr/>
        <a:lstStyle/>
        <a:p>
          <a:endParaRPr lang="tr-TR"/>
        </a:p>
      </dgm:t>
    </dgm:pt>
    <dgm:pt modelId="{FACB5D44-A6B2-4CCD-94B0-6857D76AA875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tr-TR" sz="2400" dirty="0" smtClean="0"/>
            <a:t>Konu ile ilgili hipotezlerin (varsayımların) belirlenmesi</a:t>
          </a:r>
          <a:endParaRPr lang="tr-TR" sz="2400" dirty="0"/>
        </a:p>
      </dgm:t>
    </dgm:pt>
    <dgm:pt modelId="{5DD84929-18D7-4FFE-9D36-2EFA79C8080E}" type="parTrans" cxnId="{2F5D76B0-0F37-4430-BC8D-132B47B4E5A9}">
      <dgm:prSet/>
      <dgm:spPr/>
      <dgm:t>
        <a:bodyPr/>
        <a:lstStyle/>
        <a:p>
          <a:endParaRPr lang="tr-TR"/>
        </a:p>
      </dgm:t>
    </dgm:pt>
    <dgm:pt modelId="{8D677AF0-FA0A-4045-96F9-44F514BCFA57}" type="sibTrans" cxnId="{2F5D76B0-0F37-4430-BC8D-132B47B4E5A9}">
      <dgm:prSet/>
      <dgm:spPr/>
      <dgm:t>
        <a:bodyPr/>
        <a:lstStyle/>
        <a:p>
          <a:endParaRPr lang="tr-TR"/>
        </a:p>
      </dgm:t>
    </dgm:pt>
    <dgm:pt modelId="{736A8132-973B-4D84-8DFF-127AFE3F879F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tr-TR" sz="2400" dirty="0" smtClean="0"/>
            <a:t>Kaynak taraması yapma </a:t>
          </a:r>
        </a:p>
        <a:p>
          <a:r>
            <a:rPr lang="tr-TR" sz="2400" dirty="0" smtClean="0"/>
            <a:t>(Bilgi-verilerin toplanması)</a:t>
          </a:r>
        </a:p>
      </dgm:t>
    </dgm:pt>
    <dgm:pt modelId="{6C0127B9-4D13-492A-9B82-A29C65FC654C}" type="parTrans" cxnId="{D386130D-468C-4756-A7AD-A7F2F625EE7F}">
      <dgm:prSet/>
      <dgm:spPr/>
      <dgm:t>
        <a:bodyPr/>
        <a:lstStyle/>
        <a:p>
          <a:endParaRPr lang="tr-TR"/>
        </a:p>
      </dgm:t>
    </dgm:pt>
    <dgm:pt modelId="{D09E6DC5-024D-45C3-933B-56B3CB1D14CD}" type="sibTrans" cxnId="{D386130D-468C-4756-A7AD-A7F2F625EE7F}">
      <dgm:prSet/>
      <dgm:spPr/>
      <dgm:t>
        <a:bodyPr/>
        <a:lstStyle/>
        <a:p>
          <a:endParaRPr lang="tr-TR"/>
        </a:p>
      </dgm:t>
    </dgm:pt>
    <dgm:pt modelId="{C9450C40-2174-431C-9881-A6A401D5EBDD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tr-TR" sz="2400" dirty="0" smtClean="0">
              <a:effectLst/>
            </a:rPr>
            <a:t>Rapor yazma (Metin oluşturma)</a:t>
          </a:r>
        </a:p>
      </dgm:t>
    </dgm:pt>
    <dgm:pt modelId="{976E18F7-4974-4E7F-9B89-C69393840B1B}" type="parTrans" cxnId="{062F43D4-2D0C-43F3-A51D-01CFEE997263}">
      <dgm:prSet/>
      <dgm:spPr/>
      <dgm:t>
        <a:bodyPr/>
        <a:lstStyle/>
        <a:p>
          <a:endParaRPr lang="tr-TR"/>
        </a:p>
      </dgm:t>
    </dgm:pt>
    <dgm:pt modelId="{4DE0E76F-529B-4C1B-B125-3B8AEF9D6D6D}" type="sibTrans" cxnId="{062F43D4-2D0C-43F3-A51D-01CFEE997263}">
      <dgm:prSet/>
      <dgm:spPr/>
      <dgm:t>
        <a:bodyPr/>
        <a:lstStyle/>
        <a:p>
          <a:endParaRPr lang="tr-TR"/>
        </a:p>
      </dgm:t>
    </dgm:pt>
    <dgm:pt modelId="{880FB045-6650-4956-98A4-65C7A3622DEB}" type="pres">
      <dgm:prSet presAssocID="{BFE19275-4734-4585-8761-ACFF62306F9E}" presName="compositeShape" presStyleCnt="0">
        <dgm:presLayoutVars>
          <dgm:dir/>
          <dgm:resizeHandles/>
        </dgm:presLayoutVars>
      </dgm:prSet>
      <dgm:spPr/>
    </dgm:pt>
    <dgm:pt modelId="{63FDFBA7-FF8F-4751-976C-5594D585A818}" type="pres">
      <dgm:prSet presAssocID="{BFE19275-4734-4585-8761-ACFF62306F9E}" presName="pyramid" presStyleLbl="node1" presStyleIdx="0" presStyleCn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0602E10B-9447-4C75-A4BD-D3086C56AC19}" type="pres">
      <dgm:prSet presAssocID="{BFE19275-4734-4585-8761-ACFF62306F9E}" presName="theList" presStyleCnt="0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7B7318ED-63A3-4D1F-9B41-E191F87C3FD2}" type="pres">
      <dgm:prSet presAssocID="{C9450C40-2174-431C-9881-A6A401D5EBDD}" presName="aNode" presStyleLbl="fgAcc1" presStyleIdx="0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259E031-1273-4357-86B9-10ECF1089AD9}" type="pres">
      <dgm:prSet presAssocID="{C9450C40-2174-431C-9881-A6A401D5EBDD}" presName="aSpace" presStyleCnt="0"/>
      <dgm:spPr/>
    </dgm:pt>
    <dgm:pt modelId="{E810360A-FAB4-448E-BD93-34F50674E55B}" type="pres">
      <dgm:prSet presAssocID="{10C398BA-74B0-48FC-BF1F-430CCAD7F0CD}" presName="aNode" presStyleLbl="fgAcc1" presStyleIdx="1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994A528-AFF6-4D43-A245-39ACE56E4ADD}" type="pres">
      <dgm:prSet presAssocID="{10C398BA-74B0-48FC-BF1F-430CCAD7F0CD}" presName="aSpace" presStyleCnt="0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69F657CE-7551-493A-B4F7-B7531AFBFAD5}" type="pres">
      <dgm:prSet presAssocID="{736A8132-973B-4D84-8DFF-127AFE3F879F}" presName="aNode" presStyleLbl="fgAcc1" presStyleIdx="2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D2E22CD-9CB2-45B3-A76C-5D00BDACC198}" type="pres">
      <dgm:prSet presAssocID="{736A8132-973B-4D84-8DFF-127AFE3F879F}" presName="aSpace" presStyleCnt="0"/>
      <dgm:spPr/>
    </dgm:pt>
    <dgm:pt modelId="{B4906D2F-F6BA-4BF2-AB1A-D32EE95EAB80}" type="pres">
      <dgm:prSet presAssocID="{FACB5D44-A6B2-4CCD-94B0-6857D76AA875}" presName="aNode" presStyleLbl="fgAcc1" presStyleIdx="3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996AA33-57C2-4F1A-ABC5-3190F1644911}" type="pres">
      <dgm:prSet presAssocID="{FACB5D44-A6B2-4CCD-94B0-6857D76AA875}" presName="aSpace" presStyleCnt="0"/>
      <dgm:spPr/>
    </dgm:pt>
    <dgm:pt modelId="{B8C6353D-F58A-47D9-895D-FC3CD67A97B9}" type="pres">
      <dgm:prSet presAssocID="{90881FF8-43C5-48E6-AE79-3195A1EB7B7D}" presName="aNode" presStyleLbl="fgAcc1" presStyleIdx="4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AE4ED81-7960-495D-B845-1D9B88695F6D}" type="pres">
      <dgm:prSet presAssocID="{90881FF8-43C5-48E6-AE79-3195A1EB7B7D}" presName="aSpace" presStyleCnt="0"/>
      <dgm:spPr/>
    </dgm:pt>
  </dgm:ptLst>
  <dgm:cxnLst>
    <dgm:cxn modelId="{D386130D-468C-4756-A7AD-A7F2F625EE7F}" srcId="{BFE19275-4734-4585-8761-ACFF62306F9E}" destId="{736A8132-973B-4D84-8DFF-127AFE3F879F}" srcOrd="2" destOrd="0" parTransId="{6C0127B9-4D13-492A-9B82-A29C65FC654C}" sibTransId="{D09E6DC5-024D-45C3-933B-56B3CB1D14CD}"/>
    <dgm:cxn modelId="{FABFF689-92A8-4E0F-A27C-B3BC353148E6}" type="presOf" srcId="{736A8132-973B-4D84-8DFF-127AFE3F879F}" destId="{69F657CE-7551-493A-B4F7-B7531AFBFAD5}" srcOrd="0" destOrd="0" presId="urn:microsoft.com/office/officeart/2005/8/layout/pyramid2"/>
    <dgm:cxn modelId="{5B3EE16F-D50B-4271-A430-DF37D2C3300F}" srcId="{BFE19275-4734-4585-8761-ACFF62306F9E}" destId="{90881FF8-43C5-48E6-AE79-3195A1EB7B7D}" srcOrd="4" destOrd="0" parTransId="{69D72F69-987B-4555-8394-9A918D329C06}" sibTransId="{CA893465-1826-4FBE-BFAB-CE34BCA81E59}"/>
    <dgm:cxn modelId="{062F43D4-2D0C-43F3-A51D-01CFEE997263}" srcId="{BFE19275-4734-4585-8761-ACFF62306F9E}" destId="{C9450C40-2174-431C-9881-A6A401D5EBDD}" srcOrd="0" destOrd="0" parTransId="{976E18F7-4974-4E7F-9B89-C69393840B1B}" sibTransId="{4DE0E76F-529B-4C1B-B125-3B8AEF9D6D6D}"/>
    <dgm:cxn modelId="{1ECBFC5B-FB74-42E1-8473-4C3D298EA1A3}" type="presOf" srcId="{10C398BA-74B0-48FC-BF1F-430CCAD7F0CD}" destId="{E810360A-FAB4-448E-BD93-34F50674E55B}" srcOrd="0" destOrd="0" presId="urn:microsoft.com/office/officeart/2005/8/layout/pyramid2"/>
    <dgm:cxn modelId="{4522171C-FBBA-4E8C-A85E-62B5F29BBF8B}" type="presOf" srcId="{C9450C40-2174-431C-9881-A6A401D5EBDD}" destId="{7B7318ED-63A3-4D1F-9B41-E191F87C3FD2}" srcOrd="0" destOrd="0" presId="urn:microsoft.com/office/officeart/2005/8/layout/pyramid2"/>
    <dgm:cxn modelId="{7F88CC9A-7171-434F-84B5-977703DFECD7}" type="presOf" srcId="{BFE19275-4734-4585-8761-ACFF62306F9E}" destId="{880FB045-6650-4956-98A4-65C7A3622DEB}" srcOrd="0" destOrd="0" presId="urn:microsoft.com/office/officeart/2005/8/layout/pyramid2"/>
    <dgm:cxn modelId="{2F5D76B0-0F37-4430-BC8D-132B47B4E5A9}" srcId="{BFE19275-4734-4585-8761-ACFF62306F9E}" destId="{FACB5D44-A6B2-4CCD-94B0-6857D76AA875}" srcOrd="3" destOrd="0" parTransId="{5DD84929-18D7-4FFE-9D36-2EFA79C8080E}" sibTransId="{8D677AF0-FA0A-4045-96F9-44F514BCFA57}"/>
    <dgm:cxn modelId="{8090F5EB-7BA1-4C43-BA9D-089483A4C491}" type="presOf" srcId="{FACB5D44-A6B2-4CCD-94B0-6857D76AA875}" destId="{B4906D2F-F6BA-4BF2-AB1A-D32EE95EAB80}" srcOrd="0" destOrd="0" presId="urn:microsoft.com/office/officeart/2005/8/layout/pyramid2"/>
    <dgm:cxn modelId="{2CC8FB32-29C9-435B-BA61-C926425A4610}" type="presOf" srcId="{90881FF8-43C5-48E6-AE79-3195A1EB7B7D}" destId="{B8C6353D-F58A-47D9-895D-FC3CD67A97B9}" srcOrd="0" destOrd="0" presId="urn:microsoft.com/office/officeart/2005/8/layout/pyramid2"/>
    <dgm:cxn modelId="{ADD99003-3970-48A3-BBDF-6FBEB918794B}" srcId="{BFE19275-4734-4585-8761-ACFF62306F9E}" destId="{10C398BA-74B0-48FC-BF1F-430CCAD7F0CD}" srcOrd="1" destOrd="0" parTransId="{4B740B63-FE7D-4B66-8B23-F584C45C95B3}" sibTransId="{7576FFE2-190D-449D-A623-36F52DE539CA}"/>
    <dgm:cxn modelId="{8ED77605-D5FA-4F3B-8F78-4B6715417931}" type="presParOf" srcId="{880FB045-6650-4956-98A4-65C7A3622DEB}" destId="{63FDFBA7-FF8F-4751-976C-5594D585A818}" srcOrd="0" destOrd="0" presId="urn:microsoft.com/office/officeart/2005/8/layout/pyramid2"/>
    <dgm:cxn modelId="{910A8089-08FE-4F34-B396-80F2579CE92D}" type="presParOf" srcId="{880FB045-6650-4956-98A4-65C7A3622DEB}" destId="{0602E10B-9447-4C75-A4BD-D3086C56AC19}" srcOrd="1" destOrd="0" presId="urn:microsoft.com/office/officeart/2005/8/layout/pyramid2"/>
    <dgm:cxn modelId="{C0616C08-D61F-406B-9FED-600B787769FA}" type="presParOf" srcId="{0602E10B-9447-4C75-A4BD-D3086C56AC19}" destId="{7B7318ED-63A3-4D1F-9B41-E191F87C3FD2}" srcOrd="0" destOrd="0" presId="urn:microsoft.com/office/officeart/2005/8/layout/pyramid2"/>
    <dgm:cxn modelId="{3108CE57-B8BF-4DE3-B4CD-8C0B886C55D4}" type="presParOf" srcId="{0602E10B-9447-4C75-A4BD-D3086C56AC19}" destId="{D259E031-1273-4357-86B9-10ECF1089AD9}" srcOrd="1" destOrd="0" presId="urn:microsoft.com/office/officeart/2005/8/layout/pyramid2"/>
    <dgm:cxn modelId="{0699C303-FE38-4AF5-BE64-60F33AF4B033}" type="presParOf" srcId="{0602E10B-9447-4C75-A4BD-D3086C56AC19}" destId="{E810360A-FAB4-448E-BD93-34F50674E55B}" srcOrd="2" destOrd="0" presId="urn:microsoft.com/office/officeart/2005/8/layout/pyramid2"/>
    <dgm:cxn modelId="{50A21FE5-57F2-4A1B-88BC-2D8D01A85F33}" type="presParOf" srcId="{0602E10B-9447-4C75-A4BD-D3086C56AC19}" destId="{4994A528-AFF6-4D43-A245-39ACE56E4ADD}" srcOrd="3" destOrd="0" presId="urn:microsoft.com/office/officeart/2005/8/layout/pyramid2"/>
    <dgm:cxn modelId="{2DF95F38-AF9E-4E9D-9251-46A7E6427390}" type="presParOf" srcId="{0602E10B-9447-4C75-A4BD-D3086C56AC19}" destId="{69F657CE-7551-493A-B4F7-B7531AFBFAD5}" srcOrd="4" destOrd="0" presId="urn:microsoft.com/office/officeart/2005/8/layout/pyramid2"/>
    <dgm:cxn modelId="{6242D5E9-C057-42AF-A986-1706295591A0}" type="presParOf" srcId="{0602E10B-9447-4C75-A4BD-D3086C56AC19}" destId="{1D2E22CD-9CB2-45B3-A76C-5D00BDACC198}" srcOrd="5" destOrd="0" presId="urn:microsoft.com/office/officeart/2005/8/layout/pyramid2"/>
    <dgm:cxn modelId="{A90C2557-7975-46CD-9E39-FDCC3804494A}" type="presParOf" srcId="{0602E10B-9447-4C75-A4BD-D3086C56AC19}" destId="{B4906D2F-F6BA-4BF2-AB1A-D32EE95EAB80}" srcOrd="6" destOrd="0" presId="urn:microsoft.com/office/officeart/2005/8/layout/pyramid2"/>
    <dgm:cxn modelId="{3863DC80-A018-4247-8694-CA6D286E964A}" type="presParOf" srcId="{0602E10B-9447-4C75-A4BD-D3086C56AC19}" destId="{8996AA33-57C2-4F1A-ABC5-3190F1644911}" srcOrd="7" destOrd="0" presId="urn:microsoft.com/office/officeart/2005/8/layout/pyramid2"/>
    <dgm:cxn modelId="{8E0B1343-B43E-4DB7-9BF1-14D3DED17092}" type="presParOf" srcId="{0602E10B-9447-4C75-A4BD-D3086C56AC19}" destId="{B8C6353D-F58A-47D9-895D-FC3CD67A97B9}" srcOrd="8" destOrd="0" presId="urn:microsoft.com/office/officeart/2005/8/layout/pyramid2"/>
    <dgm:cxn modelId="{870AA606-48EC-4641-A3CD-6502665C15D9}" type="presParOf" srcId="{0602E10B-9447-4C75-A4BD-D3086C56AC19}" destId="{CAE4ED81-7960-495D-B845-1D9B88695F6D}" srcOrd="9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3FDFBA7-FF8F-4751-976C-5594D585A818}">
      <dsp:nvSpPr>
        <dsp:cNvPr id="0" name=""/>
        <dsp:cNvSpPr/>
      </dsp:nvSpPr>
      <dsp:spPr>
        <a:xfrm>
          <a:off x="628649" y="0"/>
          <a:ext cx="6858000" cy="6858000"/>
        </a:xfrm>
        <a:prstGeom prst="triangle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</dsp:sp>
    <dsp:sp modelId="{7B7318ED-63A3-4D1F-9B41-E191F87C3FD2}">
      <dsp:nvSpPr>
        <dsp:cNvPr id="0" name=""/>
        <dsp:cNvSpPr/>
      </dsp:nvSpPr>
      <dsp:spPr>
        <a:xfrm>
          <a:off x="4057649" y="686469"/>
          <a:ext cx="4457700" cy="975121"/>
        </a:xfrm>
        <a:prstGeom prst="roundRect">
          <a:avLst/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>
              <a:effectLst/>
            </a:rPr>
            <a:t>Rapor yazma (Metin oluşturma)</a:t>
          </a:r>
        </a:p>
      </dsp:txBody>
      <dsp:txXfrm>
        <a:off x="4057649" y="686469"/>
        <a:ext cx="4457700" cy="975121"/>
      </dsp:txXfrm>
    </dsp:sp>
    <dsp:sp modelId="{E810360A-FAB4-448E-BD93-34F50674E55B}">
      <dsp:nvSpPr>
        <dsp:cNvPr id="0" name=""/>
        <dsp:cNvSpPr/>
      </dsp:nvSpPr>
      <dsp:spPr>
        <a:xfrm>
          <a:off x="4057649" y="1783481"/>
          <a:ext cx="4457700" cy="975121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Varsayımların test edilmesi</a:t>
          </a:r>
          <a:endParaRPr lang="tr-TR" sz="2400" kern="1200" dirty="0"/>
        </a:p>
      </dsp:txBody>
      <dsp:txXfrm>
        <a:off x="4057649" y="1783481"/>
        <a:ext cx="4457700" cy="975121"/>
      </dsp:txXfrm>
    </dsp:sp>
    <dsp:sp modelId="{69F657CE-7551-493A-B4F7-B7531AFBFAD5}">
      <dsp:nvSpPr>
        <dsp:cNvPr id="0" name=""/>
        <dsp:cNvSpPr/>
      </dsp:nvSpPr>
      <dsp:spPr>
        <a:xfrm>
          <a:off x="4057649" y="2880493"/>
          <a:ext cx="4457700" cy="975121"/>
        </a:xfrm>
        <a:prstGeom prst="round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Kaynak taraması yapma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(Bilgi-verilerin toplanması)</a:t>
          </a:r>
        </a:p>
      </dsp:txBody>
      <dsp:txXfrm>
        <a:off x="4057649" y="2880493"/>
        <a:ext cx="4457700" cy="975121"/>
      </dsp:txXfrm>
    </dsp:sp>
    <dsp:sp modelId="{B4906D2F-F6BA-4BF2-AB1A-D32EE95EAB80}">
      <dsp:nvSpPr>
        <dsp:cNvPr id="0" name=""/>
        <dsp:cNvSpPr/>
      </dsp:nvSpPr>
      <dsp:spPr>
        <a:xfrm>
          <a:off x="4057649" y="3977506"/>
          <a:ext cx="4457700" cy="975121"/>
        </a:xfrm>
        <a:prstGeom prst="round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Konu ile ilgili hipotezlerin (varsayımların) belirlenmesi</a:t>
          </a:r>
          <a:endParaRPr lang="tr-TR" sz="2400" kern="1200" dirty="0"/>
        </a:p>
      </dsp:txBody>
      <dsp:txXfrm>
        <a:off x="4057649" y="3977506"/>
        <a:ext cx="4457700" cy="975121"/>
      </dsp:txXfrm>
    </dsp:sp>
    <dsp:sp modelId="{B8C6353D-F58A-47D9-895D-FC3CD67A97B9}">
      <dsp:nvSpPr>
        <dsp:cNvPr id="0" name=""/>
        <dsp:cNvSpPr/>
      </dsp:nvSpPr>
      <dsp:spPr>
        <a:xfrm>
          <a:off x="4057649" y="5074518"/>
          <a:ext cx="4457700" cy="975121"/>
        </a:xfrm>
        <a:prstGeom prst="round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Araştırma konusunun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( problemin) belirlenmesi</a:t>
          </a:r>
          <a:endParaRPr lang="tr-TR" sz="2400" kern="1200" dirty="0"/>
        </a:p>
      </dsp:txBody>
      <dsp:txXfrm>
        <a:off x="4057649" y="5074518"/>
        <a:ext cx="4457700" cy="9751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29/09/2017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29/09/2017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29/09/2017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29/09/2017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29/09/2017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29/09/2017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29/09/2017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971600" y="692696"/>
            <a:ext cx="73448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BİLİMSEL ARAŞTIRMA BASAMAKLARI</a:t>
            </a:r>
            <a:endParaRPr lang="tr-TR" sz="54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5148064" y="2852936"/>
            <a:ext cx="38164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Metin Ercan CAN</a:t>
            </a:r>
          </a:p>
          <a:p>
            <a:pPr algn="ctr"/>
            <a:r>
              <a:rPr lang="tr-TR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Elmalı Ortaokulu</a:t>
            </a:r>
          </a:p>
          <a:p>
            <a:pPr algn="ctr"/>
            <a:r>
              <a:rPr lang="tr-TR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Çameli/DENİZLİ</a:t>
            </a:r>
            <a:endParaRPr lang="tr-TR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1412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36646" y="620688"/>
            <a:ext cx="8382000" cy="27432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86731" tIns="86731" rIns="86731" bIns="86731" anchor="ctr"/>
          <a:lstStyle>
            <a:lvl1pPr indent="266700" defTabSz="1101725">
              <a:tabLst>
                <a:tab pos="3673475" algn="l"/>
              </a:tabLst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defTabSz="1101725">
              <a:tabLst>
                <a:tab pos="3673475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defTabSz="1101725">
              <a:tabLst>
                <a:tab pos="3673475" algn="l"/>
              </a:tabLs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defTabSz="1101725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defTabSz="1101725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tr-TR" altLang="tr-TR" sz="2400" dirty="0"/>
              <a:t>Ahmet, bilimsel araştırma basamaklarına uygun olarak “gençlerin zamanını nasıl değerlendirdiği” konusunda </a:t>
            </a:r>
            <a:r>
              <a:rPr lang="tr-TR" altLang="tr-TR" sz="2400" dirty="0" smtClean="0"/>
              <a:t>   bilimsel </a:t>
            </a:r>
            <a:r>
              <a:rPr lang="tr-TR" altLang="tr-TR" sz="2400" dirty="0"/>
              <a:t>bir araştırma yapacaktır.</a:t>
            </a:r>
          </a:p>
          <a:p>
            <a:r>
              <a:rPr lang="tr-TR" altLang="tr-TR" sz="2400" b="1" dirty="0"/>
              <a:t>Buna göre Ahmet aşağıdaki hangi basamakla</a:t>
            </a:r>
          </a:p>
          <a:p>
            <a:r>
              <a:rPr lang="tr-TR" altLang="tr-TR" sz="2400" b="1" dirty="0"/>
              <a:t>çalışmasına devam </a:t>
            </a:r>
            <a:r>
              <a:rPr lang="tr-TR" altLang="tr-TR" sz="2400" b="1" dirty="0" smtClean="0"/>
              <a:t>etmelidir? </a:t>
            </a:r>
            <a:r>
              <a:rPr lang="tr-TR" altLang="tr-TR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PYBS 2015</a:t>
            </a:r>
            <a:endParaRPr lang="tr-TR" altLang="tr-TR" sz="2400" b="1" dirty="0">
              <a:solidFill>
                <a:srgbClr val="FFFF00"/>
              </a:solidFill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36646" y="3645024"/>
            <a:ext cx="8382000" cy="2088232"/>
          </a:xfrm>
          <a:prstGeom prst="rect">
            <a:avLst/>
          </a:prstGeom>
          <a:solidFill>
            <a:srgbClr val="FFFF00"/>
          </a:solidFill>
          <a:ln w="76200" cmpd="tri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86731" tIns="86731" rIns="86731" bIns="86731"/>
          <a:lstStyle>
            <a:lvl1pPr defTabSz="1101725"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defTabSz="1101725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defTabSz="1101725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defTabSz="1101725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defTabSz="1101725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tr-TR" altLang="tr-TR" sz="2800" dirty="0" smtClean="0"/>
              <a:t>A</a:t>
            </a:r>
            <a:r>
              <a:rPr lang="tr-TR" altLang="tr-TR" sz="2800" dirty="0"/>
              <a:t>) Konunun belirlenmesi</a:t>
            </a:r>
          </a:p>
          <a:p>
            <a:r>
              <a:rPr lang="tr-TR" altLang="tr-TR" sz="2800" dirty="0"/>
              <a:t>B) Varsayımların test edilmesi</a:t>
            </a:r>
          </a:p>
          <a:p>
            <a:r>
              <a:rPr lang="tr-TR" altLang="tr-TR" sz="2800" dirty="0"/>
              <a:t>C) Varsayımlarda bulunulması</a:t>
            </a:r>
          </a:p>
          <a:p>
            <a:r>
              <a:rPr lang="tr-TR" altLang="tr-TR" sz="2800" dirty="0"/>
              <a:t>D) Kaynakların dipnot ile gösterilmesi</a:t>
            </a:r>
          </a:p>
        </p:txBody>
      </p:sp>
      <p:sp>
        <p:nvSpPr>
          <p:cNvPr id="6" name="Oval 5"/>
          <p:cNvSpPr/>
          <p:nvPr/>
        </p:nvSpPr>
        <p:spPr>
          <a:xfrm>
            <a:off x="179512" y="4581128"/>
            <a:ext cx="706962" cy="54006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1150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Belirtme Çizgisi 5"/>
          <p:cNvSpPr/>
          <p:nvPr/>
        </p:nvSpPr>
        <p:spPr>
          <a:xfrm>
            <a:off x="5471592" y="260648"/>
            <a:ext cx="3672408" cy="2088232"/>
          </a:xfrm>
          <a:prstGeom prst="wedgeEllipseCallou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Bilimsel Araştırma Basamakları ne işe yarar?</a:t>
            </a:r>
            <a:endParaRPr lang="tr-TR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Oval 10"/>
          <p:cNvSpPr/>
          <p:nvPr/>
        </p:nvSpPr>
        <p:spPr>
          <a:xfrm>
            <a:off x="49850" y="1645241"/>
            <a:ext cx="4608512" cy="4032448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Ödev, proje ya da bilimsel bir araştırma yaparken bize yardımcı olur.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25634" y="2115507"/>
            <a:ext cx="5840524" cy="3789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22433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107504" y="188640"/>
            <a:ext cx="3456384" cy="1944216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BİLİMSEL ARAŞTIRMA BASAMAKLARI</a:t>
            </a:r>
            <a:endParaRPr lang="tr-T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xmlns="" val="3734053158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Yuvarlatılmış Dikdörtgen 6"/>
          <p:cNvSpPr/>
          <p:nvPr/>
        </p:nvSpPr>
        <p:spPr>
          <a:xfrm>
            <a:off x="111154" y="2419103"/>
            <a:ext cx="3456384" cy="1800200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HİPOTEZ </a:t>
            </a:r>
            <a:r>
              <a:rPr lang="tr-TR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(VARSAYIM): </a:t>
            </a:r>
            <a:r>
              <a:rPr lang="tr-TR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Doğruluğu henüz deneylerle </a:t>
            </a:r>
            <a:r>
              <a:rPr lang="tr-TR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kanıtlanmamış </a:t>
            </a:r>
            <a:r>
              <a:rPr lang="tr-TR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ancak </a:t>
            </a:r>
            <a:r>
              <a:rPr lang="tr-TR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araştırma </a:t>
            </a:r>
            <a:r>
              <a:rPr lang="tr-TR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sonucunda kanıtlanacağı sanılan bilgilerdir. </a:t>
            </a:r>
          </a:p>
        </p:txBody>
      </p:sp>
      <p:sp>
        <p:nvSpPr>
          <p:cNvPr id="6" name="Yuvarlatılmış Dikdörtgen 5"/>
          <p:cNvSpPr/>
          <p:nvPr/>
        </p:nvSpPr>
        <p:spPr>
          <a:xfrm>
            <a:off x="107504" y="4371703"/>
            <a:ext cx="3456384" cy="1800200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NOT:</a:t>
            </a:r>
          </a:p>
          <a:p>
            <a:pPr algn="ctr"/>
            <a:r>
              <a:rPr lang="tr-TR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Özellikle kaynak taraması yaparken özellikle internetten araştırma yaparken bilgilerin doğruluğunu test etmeliyiz. Çünkü unutmayalım ki internetteki </a:t>
            </a:r>
            <a:r>
              <a:rPr lang="tr-TR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her bilgi doğru değildir.</a:t>
            </a:r>
            <a:endParaRPr lang="tr-TR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3448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Graphic spid="4" grpId="0" uiExpand="1">
        <p:bldAsOne/>
      </p:bldGraphic>
      <p:bldP spid="7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2483768" y="235536"/>
            <a:ext cx="4464496" cy="129614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ÖRNEĞİN</a:t>
            </a:r>
            <a:endParaRPr lang="tr-TR" sz="4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7" name="Diagram group"/>
          <p:cNvGrpSpPr/>
          <p:nvPr/>
        </p:nvGrpSpPr>
        <p:grpSpPr>
          <a:xfrm>
            <a:off x="1748179" y="1587443"/>
            <a:ext cx="6120680" cy="975121"/>
            <a:chOff x="4057649" y="5074518"/>
            <a:chExt cx="4457700" cy="975121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grpSp>
          <p:nvGrpSpPr>
            <p:cNvPr id="8" name="Grup 7"/>
            <p:cNvGrpSpPr/>
            <p:nvPr/>
          </p:nvGrpSpPr>
          <p:grpSpPr>
            <a:xfrm>
              <a:off x="4057649" y="5074518"/>
              <a:ext cx="4457700" cy="975121"/>
              <a:chOff x="4057649" y="5074518"/>
              <a:chExt cx="4457700" cy="975121"/>
            </a:xfrm>
          </p:grpSpPr>
          <p:sp>
            <p:nvSpPr>
              <p:cNvPr id="9" name="Yuvarlatılmış Dikdörtgen 8"/>
              <p:cNvSpPr/>
              <p:nvPr/>
            </p:nvSpPr>
            <p:spPr>
              <a:xfrm>
                <a:off x="4057649" y="5074518"/>
                <a:ext cx="4457700" cy="975121"/>
              </a:xfrm>
              <a:prstGeom prst="roundRect">
                <a:avLst/>
              </a:prstGeom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190500" h="38100"/>
              </a:sp3d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</p:sp>
          <p:sp>
            <p:nvSpPr>
              <p:cNvPr id="10" name="Yuvarlatılmış Dikdörtgen 4"/>
              <p:cNvSpPr/>
              <p:nvPr/>
            </p:nvSpPr>
            <p:spPr>
              <a:xfrm>
                <a:off x="4105250" y="5122119"/>
                <a:ext cx="4362498" cy="879919"/>
              </a:xfrm>
              <a:prstGeom prst="rect">
                <a:avLst/>
              </a:prstGeom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190500" h="38100"/>
              </a:sp3d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spcFirstLastPara="0" vert="horz" wrap="square" lIns="91440" tIns="91440" rIns="91440" bIns="91440" numCol="1" spcCol="1270" anchor="ctr" anchorCtr="0">
                <a:noAutofit/>
              </a:bodyPr>
              <a:lstStyle/>
              <a:p>
                <a:pPr lvl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tr-TR" sz="2400" b="1" kern="12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Araştırma konusunun </a:t>
                </a:r>
              </a:p>
              <a:p>
                <a:pPr lvl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tr-TR" sz="2400" b="1" kern="12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(problemin) belirlenmesi</a:t>
                </a:r>
                <a:endParaRPr lang="tr-TR" sz="2400" b="1" kern="12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  <p:pic>
        <p:nvPicPr>
          <p:cNvPr id="11" name="Resim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69" y="2580929"/>
            <a:ext cx="9143999" cy="42540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Metin kutusu 11"/>
          <p:cNvSpPr txBox="1"/>
          <p:nvPr/>
        </p:nvSpPr>
        <p:spPr>
          <a:xfrm>
            <a:off x="1518628" y="3356992"/>
            <a:ext cx="61206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Araştırma konumuz ÇEVRE KİRLİLİĞİ olsun</a:t>
            </a:r>
            <a:endParaRPr lang="tr-TR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3" name="Diagram group"/>
          <p:cNvGrpSpPr/>
          <p:nvPr/>
        </p:nvGrpSpPr>
        <p:grpSpPr>
          <a:xfrm>
            <a:off x="1772950" y="1515082"/>
            <a:ext cx="6336006" cy="1119842"/>
            <a:chOff x="4057649" y="3977506"/>
            <a:chExt cx="4457700" cy="975121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grpSp>
          <p:nvGrpSpPr>
            <p:cNvPr id="24" name="Grup 23"/>
            <p:cNvGrpSpPr/>
            <p:nvPr/>
          </p:nvGrpSpPr>
          <p:grpSpPr>
            <a:xfrm>
              <a:off x="4057649" y="3977506"/>
              <a:ext cx="4457700" cy="975121"/>
              <a:chOff x="4057649" y="3977506"/>
              <a:chExt cx="4457700" cy="975121"/>
            </a:xfrm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</p:grpSpPr>
          <p:sp>
            <p:nvSpPr>
              <p:cNvPr id="25" name="Yuvarlatılmış Dikdörtgen 24"/>
              <p:cNvSpPr/>
              <p:nvPr/>
            </p:nvSpPr>
            <p:spPr>
              <a:xfrm>
                <a:off x="4057649" y="3977506"/>
                <a:ext cx="4457700" cy="975121"/>
              </a:xfrm>
              <a:prstGeom prst="round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6" name="Yuvarlatılmış Dikdörtgen 4"/>
              <p:cNvSpPr/>
              <p:nvPr/>
            </p:nvSpPr>
            <p:spPr>
              <a:xfrm>
                <a:off x="4105250" y="4025107"/>
                <a:ext cx="4362498" cy="87991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91440" rIns="91440" bIns="91440" numCol="1" spcCol="1270" anchor="ctr" anchorCtr="0">
                <a:noAutofit/>
              </a:bodyPr>
              <a:lstStyle/>
              <a:p>
                <a:pPr lvl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tr-TR" sz="2400" kern="1200" dirty="0" smtClean="0"/>
                  <a:t>Konu ile ilgili hipotezlerin (varsayımların) belirlenmesi</a:t>
                </a:r>
                <a:endParaRPr lang="tr-TR" sz="2400" kern="1200" dirty="0"/>
              </a:p>
            </p:txBody>
          </p:sp>
        </p:grpSp>
      </p:grpSp>
      <p:sp>
        <p:nvSpPr>
          <p:cNvPr id="27" name="Yuvarlatılmış Dikdörtgen 26"/>
          <p:cNvSpPr/>
          <p:nvPr/>
        </p:nvSpPr>
        <p:spPr>
          <a:xfrm>
            <a:off x="2850776" y="3386917"/>
            <a:ext cx="3456384" cy="1800200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HİPOTEZ </a:t>
            </a:r>
            <a:r>
              <a:rPr lang="tr-TR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(VARSAYIM): </a:t>
            </a:r>
            <a:r>
              <a:rPr lang="tr-TR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Doğruluğu henüz deneylerle </a:t>
            </a:r>
            <a:r>
              <a:rPr lang="tr-TR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kanıtlanmamış </a:t>
            </a:r>
            <a:r>
              <a:rPr lang="tr-TR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ancak </a:t>
            </a:r>
            <a:r>
              <a:rPr lang="tr-TR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araştırma </a:t>
            </a:r>
            <a:r>
              <a:rPr lang="tr-TR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sonucunda kanıtlanacağı sanılan bilgilerdir. </a:t>
            </a:r>
          </a:p>
        </p:txBody>
      </p:sp>
      <p:pic>
        <p:nvPicPr>
          <p:cNvPr id="28" name="Resim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84" y="2562564"/>
            <a:ext cx="9147414" cy="42064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9" name="Metin kutusu 28"/>
          <p:cNvSpPr txBox="1"/>
          <p:nvPr/>
        </p:nvSpPr>
        <p:spPr>
          <a:xfrm>
            <a:off x="1115616" y="3957156"/>
            <a:ext cx="720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Çevre kirliliğinin nedeni FABRİKA ATIKLARI’dır</a:t>
            </a:r>
            <a:endParaRPr lang="tr-TR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0" name="Diagram group"/>
          <p:cNvGrpSpPr/>
          <p:nvPr/>
        </p:nvGrpSpPr>
        <p:grpSpPr>
          <a:xfrm>
            <a:off x="1735324" y="1518923"/>
            <a:ext cx="6336006" cy="1065179"/>
            <a:chOff x="4057649" y="2880493"/>
            <a:chExt cx="4457700" cy="975121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grpSp>
          <p:nvGrpSpPr>
            <p:cNvPr id="31" name="Grup 30"/>
            <p:cNvGrpSpPr/>
            <p:nvPr/>
          </p:nvGrpSpPr>
          <p:grpSpPr>
            <a:xfrm>
              <a:off x="4057649" y="2880493"/>
              <a:ext cx="4457700" cy="975121"/>
              <a:chOff x="4057649" y="2880493"/>
              <a:chExt cx="4457700" cy="975121"/>
            </a:xfrm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</p:grpSpPr>
          <p:sp>
            <p:nvSpPr>
              <p:cNvPr id="32" name="Yuvarlatılmış Dikdörtgen 31"/>
              <p:cNvSpPr/>
              <p:nvPr/>
            </p:nvSpPr>
            <p:spPr>
              <a:xfrm>
                <a:off x="4057649" y="2880493"/>
                <a:ext cx="4457700" cy="975121"/>
              </a:xfrm>
              <a:prstGeom prst="round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3" name="Yuvarlatılmış Dikdörtgen 4"/>
              <p:cNvSpPr/>
              <p:nvPr/>
            </p:nvSpPr>
            <p:spPr>
              <a:xfrm>
                <a:off x="4105250" y="2928094"/>
                <a:ext cx="4362498" cy="87991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91440" rIns="91440" bIns="91440" numCol="1" spcCol="1270" anchor="ctr" anchorCtr="0">
                <a:noAutofit/>
              </a:bodyPr>
              <a:lstStyle/>
              <a:p>
                <a:pPr lvl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tr-TR" sz="2400" kern="1200" dirty="0" smtClean="0"/>
                  <a:t>Kaynak taraması yapma </a:t>
                </a:r>
              </a:p>
              <a:p>
                <a:pPr lvl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tr-TR" sz="2400" kern="1200" dirty="0" smtClean="0"/>
                  <a:t>(Bilgi-verilerin toplanması)</a:t>
                </a:r>
              </a:p>
            </p:txBody>
          </p:sp>
        </p:grpSp>
      </p:grpSp>
      <p:pic>
        <p:nvPicPr>
          <p:cNvPr id="34" name="Resim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584102"/>
            <a:ext cx="9144000" cy="4244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5" name="Metin kutusu 34"/>
          <p:cNvSpPr txBox="1"/>
          <p:nvPr/>
        </p:nvSpPr>
        <p:spPr>
          <a:xfrm>
            <a:off x="619105" y="4125288"/>
            <a:ext cx="8136904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algn="ctr"/>
            <a:r>
              <a:rPr lang="tr-TR" sz="40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Kitaplar</a:t>
            </a:r>
            <a:r>
              <a:rPr lang="tr-TR" sz="40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dergiler, gazeteler, ansiklopediler, internet ve hatta insanlar kaynak olarak kullanılabilir. </a:t>
            </a:r>
          </a:p>
        </p:txBody>
      </p:sp>
      <p:sp>
        <p:nvSpPr>
          <p:cNvPr id="36" name="Oval 35"/>
          <p:cNvSpPr/>
          <p:nvPr/>
        </p:nvSpPr>
        <p:spPr>
          <a:xfrm>
            <a:off x="1748179" y="2752453"/>
            <a:ext cx="5616624" cy="3609736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</a:t>
            </a:r>
          </a:p>
          <a:p>
            <a:pPr algn="ctr"/>
            <a:r>
              <a:rPr lang="tr-T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Bilgileri </a:t>
            </a:r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yazarken mutlaka yararlandığımız kitapları ve kaynakları </a:t>
            </a:r>
            <a:r>
              <a:rPr lang="tr-T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DİPNOT </a:t>
            </a:r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ş</a:t>
            </a:r>
            <a:r>
              <a:rPr lang="tr-T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eklinde </a:t>
            </a:r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belirtmeliyiz. </a:t>
            </a:r>
          </a:p>
          <a:p>
            <a:pPr algn="ctr"/>
            <a:endParaRPr lang="tr-T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Oval Belirtme Çizgisi 37"/>
          <p:cNvSpPr/>
          <p:nvPr/>
        </p:nvSpPr>
        <p:spPr>
          <a:xfrm>
            <a:off x="2339752" y="1600331"/>
            <a:ext cx="3024336" cy="1922396"/>
          </a:xfrm>
          <a:prstGeom prst="wedgeEllipseCallou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Peki DİPNOT nedir?</a:t>
            </a:r>
            <a:endParaRPr lang="tr-T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7" name="Resim 3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420" y="2476908"/>
            <a:ext cx="3384376" cy="4348674"/>
          </a:xfrm>
          <a:prstGeom prst="rect">
            <a:avLst/>
          </a:prstGeom>
        </p:spPr>
      </p:pic>
      <p:sp>
        <p:nvSpPr>
          <p:cNvPr id="39" name="Yuvarlatılmış Dikdörtgen 38"/>
          <p:cNvSpPr/>
          <p:nvPr/>
        </p:nvSpPr>
        <p:spPr>
          <a:xfrm>
            <a:off x="3528050" y="3638461"/>
            <a:ext cx="5071652" cy="240503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Metni yazarken alıntı yaptığımız kısımları nereden ve kimden aldığımızı gösteren notlardır. Alıntının yazıldığı sayfaların altına eklenir. Amaç 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emek ve bilgi hırsızlığı yapmamaktır. </a:t>
            </a:r>
            <a:r>
              <a:rPr lang="tr-T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Yazarın adı, kitabın adı, alıntı yapılan sayfa numarası yazılır. </a:t>
            </a:r>
          </a:p>
        </p:txBody>
      </p:sp>
      <p:sp>
        <p:nvSpPr>
          <p:cNvPr id="40" name="Oval Belirtme Çizgisi 39"/>
          <p:cNvSpPr/>
          <p:nvPr/>
        </p:nvSpPr>
        <p:spPr>
          <a:xfrm>
            <a:off x="2344174" y="1587443"/>
            <a:ext cx="3024336" cy="1922396"/>
          </a:xfrm>
          <a:prstGeom prst="wedgeEllipseCallou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Unutma birde KAYNAKÇA var</a:t>
            </a:r>
            <a:endParaRPr lang="tr-T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1" name="Resim 4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420" y="2498615"/>
            <a:ext cx="3384376" cy="4348674"/>
          </a:xfrm>
          <a:prstGeom prst="rect">
            <a:avLst/>
          </a:prstGeom>
        </p:spPr>
      </p:pic>
      <p:sp>
        <p:nvSpPr>
          <p:cNvPr id="42" name="Yuvarlatılmış Dikdörtgen 41"/>
          <p:cNvSpPr/>
          <p:nvPr/>
        </p:nvSpPr>
        <p:spPr>
          <a:xfrm>
            <a:off x="3532796" y="3638461"/>
            <a:ext cx="5071652" cy="2405033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</a:rPr>
              <a:t>Yararlandığımız kaynakların adını belirtmeye denir. Kitapların son sayfalarında gösterilir. Yazarın adı, kitabın adı, sayfa sayısı, basım tarihi ve yeri yazılır. </a:t>
            </a:r>
          </a:p>
        </p:txBody>
      </p:sp>
      <p:grpSp>
        <p:nvGrpSpPr>
          <p:cNvPr id="43" name="Diagram group"/>
          <p:cNvGrpSpPr/>
          <p:nvPr/>
        </p:nvGrpSpPr>
        <p:grpSpPr>
          <a:xfrm>
            <a:off x="1735324" y="1531680"/>
            <a:ext cx="6373632" cy="1103244"/>
            <a:chOff x="4057649" y="1783481"/>
            <a:chExt cx="4457700" cy="975121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grpSp>
          <p:nvGrpSpPr>
            <p:cNvPr id="44" name="Grup 43"/>
            <p:cNvGrpSpPr/>
            <p:nvPr/>
          </p:nvGrpSpPr>
          <p:grpSpPr>
            <a:xfrm>
              <a:off x="4057649" y="1783481"/>
              <a:ext cx="4457700" cy="975121"/>
              <a:chOff x="4057649" y="1783481"/>
              <a:chExt cx="4457700" cy="975121"/>
            </a:xfrm>
          </p:grpSpPr>
          <p:sp>
            <p:nvSpPr>
              <p:cNvPr id="45" name="Yuvarlatılmış Dikdörtgen 44"/>
              <p:cNvSpPr/>
              <p:nvPr/>
            </p:nvSpPr>
            <p:spPr>
              <a:xfrm>
                <a:off x="4057649" y="1783481"/>
                <a:ext cx="4457700" cy="975121"/>
              </a:xfrm>
              <a:prstGeom prst="roundRect">
                <a:avLst/>
              </a:prstGeom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6" name="Yuvarlatılmış Dikdörtgen 4"/>
              <p:cNvSpPr/>
              <p:nvPr/>
            </p:nvSpPr>
            <p:spPr>
              <a:xfrm>
                <a:off x="4105250" y="1831082"/>
                <a:ext cx="4362498" cy="87991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91440" rIns="91440" bIns="91440" numCol="1" spcCol="1270" anchor="ctr" anchorCtr="0">
                <a:noAutofit/>
              </a:bodyPr>
              <a:lstStyle/>
              <a:p>
                <a:pPr lvl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tr-TR" sz="3200" b="1" kern="1200" dirty="0" smtClean="0"/>
                  <a:t>Varsayımların test edilmesi</a:t>
                </a:r>
                <a:endParaRPr lang="tr-TR" sz="3200" b="1" kern="1200" dirty="0"/>
              </a:p>
            </p:txBody>
          </p:sp>
        </p:grpSp>
      </p:grpSp>
      <p:pic>
        <p:nvPicPr>
          <p:cNvPr id="47" name="Resim 4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84" y="2584102"/>
            <a:ext cx="9147414" cy="42738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8" name="Metin kutusu 47"/>
          <p:cNvSpPr txBox="1"/>
          <p:nvPr/>
        </p:nvSpPr>
        <p:spPr>
          <a:xfrm>
            <a:off x="899592" y="3212976"/>
            <a:ext cx="770011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algn="ctr"/>
            <a:r>
              <a:rPr lang="tr-TR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Yani yaptığımız varsayımın doğruluğunu test ederiz.</a:t>
            </a:r>
            <a:endParaRPr lang="tr-TR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9" name="Diagram group"/>
          <p:cNvGrpSpPr/>
          <p:nvPr/>
        </p:nvGrpSpPr>
        <p:grpSpPr>
          <a:xfrm>
            <a:off x="1772950" y="1547090"/>
            <a:ext cx="6336006" cy="1087834"/>
            <a:chOff x="4057649" y="686469"/>
            <a:chExt cx="4457700" cy="975121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grpSp>
          <p:nvGrpSpPr>
            <p:cNvPr id="50" name="Grup 49"/>
            <p:cNvGrpSpPr/>
            <p:nvPr/>
          </p:nvGrpSpPr>
          <p:grpSpPr>
            <a:xfrm>
              <a:off x="4057649" y="686469"/>
              <a:ext cx="4457700" cy="975121"/>
              <a:chOff x="4057649" y="686469"/>
              <a:chExt cx="4457700" cy="975121"/>
            </a:xfrm>
          </p:grpSpPr>
          <p:sp>
            <p:nvSpPr>
              <p:cNvPr id="51" name="Yuvarlatılmış Dikdörtgen 50"/>
              <p:cNvSpPr/>
              <p:nvPr/>
            </p:nvSpPr>
            <p:spPr>
              <a:xfrm>
                <a:off x="4057649" y="686469"/>
                <a:ext cx="4457700" cy="975121"/>
              </a:xfrm>
              <a:prstGeom prst="roundRect">
                <a:avLst/>
              </a:prstGeom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190500" h="38100"/>
              </a:sp3d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</p:sp>
          <p:sp>
            <p:nvSpPr>
              <p:cNvPr id="52" name="Yuvarlatılmış Dikdörtgen 4"/>
              <p:cNvSpPr/>
              <p:nvPr/>
            </p:nvSpPr>
            <p:spPr>
              <a:xfrm>
                <a:off x="4105250" y="734070"/>
                <a:ext cx="4362498" cy="879919"/>
              </a:xfrm>
              <a:prstGeom prst="rect">
                <a:avLst/>
              </a:prstGeom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190500" h="38100"/>
              </a:sp3d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spcFirstLastPara="0" vert="horz" wrap="square" lIns="91440" tIns="91440" rIns="91440" bIns="91440" numCol="1" spcCol="1270" anchor="ctr" anchorCtr="0">
                <a:noAutofit/>
              </a:bodyPr>
              <a:lstStyle/>
              <a:p>
                <a:pPr lvl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tr-TR" sz="2800" b="1" kern="1200" dirty="0" smtClean="0">
                    <a:effectLst/>
                  </a:rPr>
                  <a:t>Rapor yazma (Metin oluşturma)</a:t>
                </a:r>
              </a:p>
            </p:txBody>
          </p:sp>
        </p:grpSp>
      </p:grpSp>
      <p:pic>
        <p:nvPicPr>
          <p:cNvPr id="53" name="Resim 5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84" y="2584102"/>
            <a:ext cx="9147414" cy="42414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4" name="Metin kutusu 53"/>
          <p:cNvSpPr txBox="1"/>
          <p:nvPr/>
        </p:nvSpPr>
        <p:spPr>
          <a:xfrm>
            <a:off x="1115616" y="3638461"/>
            <a:ext cx="675324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Raporumuzu yazar ve araştırmamızı bitiririz.</a:t>
            </a:r>
            <a:endParaRPr lang="tr-TR" sz="6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736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/>
      <p:bldP spid="27" grpId="0" animBg="1"/>
      <p:bldP spid="29" grpId="0"/>
      <p:bldP spid="35" grpId="0"/>
      <p:bldP spid="36" grpId="0" animBg="1"/>
      <p:bldP spid="38" grpId="0" animBg="1"/>
      <p:bldP spid="39" grpId="0" animBg="1"/>
      <p:bldP spid="40" grpId="0" animBg="1"/>
      <p:bldP spid="42" grpId="0" animBg="1"/>
      <p:bldP spid="48" grpId="0"/>
      <p:bldP spid="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36646" y="620688"/>
            <a:ext cx="8382000" cy="27432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86731" tIns="86731" rIns="86731" bIns="86731" anchor="ctr"/>
          <a:lstStyle>
            <a:lvl1pPr indent="266700" defTabSz="1101725">
              <a:tabLst>
                <a:tab pos="3673475" algn="l"/>
              </a:tabLst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defTabSz="1101725">
              <a:tabLst>
                <a:tab pos="3673475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defTabSz="1101725">
              <a:tabLst>
                <a:tab pos="3673475" algn="l"/>
              </a:tabLs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defTabSz="1101725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defTabSz="1101725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400" b="1" dirty="0"/>
              <a:t>Aşağıdakilerden hangisi bilimsel araştırmaların amacı </a:t>
            </a:r>
            <a:r>
              <a:rPr lang="tr-TR" altLang="tr-TR" sz="2400" b="1" u="sng" dirty="0"/>
              <a:t>olamaz?</a:t>
            </a:r>
            <a:r>
              <a:rPr lang="tr-TR" altLang="tr-TR" sz="2400" dirty="0"/>
              <a:t> 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36646" y="3645024"/>
            <a:ext cx="8382000" cy="2088232"/>
          </a:xfrm>
          <a:prstGeom prst="rect">
            <a:avLst/>
          </a:prstGeom>
          <a:solidFill>
            <a:srgbClr val="FFFF00"/>
          </a:solidFill>
          <a:ln w="76200" cmpd="tri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86731" tIns="86731" rIns="86731" bIns="86731"/>
          <a:lstStyle>
            <a:lvl1pPr defTabSz="1101725"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defTabSz="1101725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defTabSz="1101725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defTabSz="1101725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defTabSz="1101725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342900" indent="-342900" eaLnBrk="1" hangingPunct="1">
              <a:buFontTx/>
              <a:buAutoNum type="alphaUcParenR"/>
            </a:pPr>
            <a:r>
              <a:rPr lang="tr-TR" altLang="tr-TR" sz="2800" dirty="0"/>
              <a:t> İnsanları ilgilendiren bir soruna çözüm bulmak</a:t>
            </a:r>
          </a:p>
          <a:p>
            <a:pPr marL="342900" indent="-342900" eaLnBrk="1" hangingPunct="1"/>
            <a:r>
              <a:rPr lang="tr-TR" altLang="tr-TR" sz="2800" dirty="0"/>
              <a:t>B) Araştırmacının düşüncelerini doğrulamak</a:t>
            </a:r>
          </a:p>
          <a:p>
            <a:pPr marL="342900" indent="-342900" eaLnBrk="1" hangingPunct="1"/>
            <a:r>
              <a:rPr lang="tr-TR" altLang="tr-TR" sz="2800" dirty="0"/>
              <a:t>C) Ortaya çıkan sorunlara çözüm üretmek.</a:t>
            </a:r>
            <a:r>
              <a:rPr lang="en-US" altLang="tr-TR" sz="2800" dirty="0"/>
              <a:t>	</a:t>
            </a:r>
            <a:endParaRPr lang="tr-TR" altLang="tr-TR" sz="2800" dirty="0"/>
          </a:p>
          <a:p>
            <a:pPr marL="342900" indent="-342900" eaLnBrk="1" hangingPunct="1"/>
            <a:r>
              <a:rPr lang="tr-TR" altLang="tr-TR" sz="2800" dirty="0"/>
              <a:t>D) Olayların oluş nedenini açıklamak</a:t>
            </a:r>
          </a:p>
        </p:txBody>
      </p:sp>
      <p:sp>
        <p:nvSpPr>
          <p:cNvPr id="6" name="Oval 5"/>
          <p:cNvSpPr/>
          <p:nvPr/>
        </p:nvSpPr>
        <p:spPr>
          <a:xfrm>
            <a:off x="107504" y="4149080"/>
            <a:ext cx="706962" cy="54006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56922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36646" y="620688"/>
            <a:ext cx="8382000" cy="27432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86731" tIns="86731" rIns="86731" bIns="86731" anchor="ctr"/>
          <a:lstStyle>
            <a:lvl1pPr indent="266700" defTabSz="1101725">
              <a:tabLst>
                <a:tab pos="3673475" algn="l"/>
              </a:tabLst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defTabSz="1101725">
              <a:tabLst>
                <a:tab pos="3673475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defTabSz="1101725">
              <a:tabLst>
                <a:tab pos="3673475" algn="l"/>
              </a:tabLs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defTabSz="1101725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defTabSz="1101725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tr-TR" altLang="tr-TR" sz="2400" b="1" dirty="0"/>
              <a:t>Aşağıdakilerden hangisi  bilimsel araştırma yöntemine uygun bir davranış değildir</a:t>
            </a:r>
            <a:r>
              <a:rPr lang="tr-TR" altLang="tr-TR" sz="2400" dirty="0"/>
              <a:t> </a:t>
            </a:r>
            <a:r>
              <a:rPr lang="tr-TR" altLang="tr-TR" sz="2400" b="1" dirty="0"/>
              <a:t>?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36646" y="3645024"/>
            <a:ext cx="8382000" cy="2088232"/>
          </a:xfrm>
          <a:prstGeom prst="rect">
            <a:avLst/>
          </a:prstGeom>
          <a:solidFill>
            <a:srgbClr val="FFFF00"/>
          </a:solidFill>
          <a:ln w="76200" cmpd="tri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86731" tIns="86731" rIns="86731" bIns="86731"/>
          <a:lstStyle>
            <a:lvl1pPr defTabSz="1101725"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defTabSz="1101725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defTabSz="1101725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defTabSz="1101725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defTabSz="1101725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342900" indent="-342900">
              <a:buFontTx/>
              <a:buAutoNum type="alphaUcParenR"/>
            </a:pPr>
            <a:r>
              <a:rPr lang="tr-TR" altLang="tr-TR" sz="2800" dirty="0"/>
              <a:t> Farklı kaynaklardan yararlanma </a:t>
            </a:r>
          </a:p>
          <a:p>
            <a:pPr marL="342900" indent="-342900"/>
            <a:r>
              <a:rPr lang="tr-TR" altLang="tr-TR" sz="2800" dirty="0"/>
              <a:t>B) Her bilgiyi doğru kabul etme </a:t>
            </a:r>
          </a:p>
          <a:p>
            <a:pPr marL="342900" indent="-342900"/>
            <a:r>
              <a:rPr lang="tr-TR" altLang="tr-TR" sz="2800" dirty="0"/>
              <a:t>C) Toplanan verileri birleştirme </a:t>
            </a:r>
            <a:r>
              <a:rPr lang="en-US" altLang="tr-TR" sz="2800" dirty="0"/>
              <a:t>	</a:t>
            </a:r>
            <a:endParaRPr lang="tr-TR" altLang="tr-TR" sz="2800" dirty="0"/>
          </a:p>
          <a:p>
            <a:pPr marL="342900" indent="-342900"/>
            <a:r>
              <a:rPr lang="tr-TR" altLang="tr-TR" sz="2800" dirty="0"/>
              <a:t>D) Yararlanılan kaynakları belirtme </a:t>
            </a:r>
          </a:p>
        </p:txBody>
      </p:sp>
      <p:sp>
        <p:nvSpPr>
          <p:cNvPr id="6" name="Oval 5"/>
          <p:cNvSpPr/>
          <p:nvPr/>
        </p:nvSpPr>
        <p:spPr>
          <a:xfrm>
            <a:off x="179512" y="4149080"/>
            <a:ext cx="706962" cy="54006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85914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36646" y="620688"/>
            <a:ext cx="8382000" cy="27432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86731" tIns="86731" rIns="86731" bIns="86731" anchor="ctr"/>
          <a:lstStyle>
            <a:lvl1pPr indent="266700" defTabSz="1101725">
              <a:tabLst>
                <a:tab pos="3673475" algn="l"/>
              </a:tabLst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defTabSz="1101725">
              <a:tabLst>
                <a:tab pos="3673475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defTabSz="1101725">
              <a:tabLst>
                <a:tab pos="3673475" algn="l"/>
              </a:tabLs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defTabSz="1101725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defTabSz="1101725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tr-TR" altLang="tr-TR" sz="2400" dirty="0"/>
              <a:t>• Konuya ilişkin kaynak taraması yapılır. </a:t>
            </a:r>
          </a:p>
          <a:p>
            <a:r>
              <a:rPr lang="tr-TR" altLang="tr-TR" sz="2400" dirty="0"/>
              <a:t>• Farklı kaynaklar incelenerek konuyla ilgili notlar alınır. </a:t>
            </a:r>
          </a:p>
          <a:p>
            <a:r>
              <a:rPr lang="tr-TR" altLang="tr-TR" sz="2400" dirty="0"/>
              <a:t>• Kaynakların künyesi çıkarılır.</a:t>
            </a:r>
          </a:p>
          <a:p>
            <a:r>
              <a:rPr lang="tr-TR" altLang="tr-TR" sz="2400" b="1" dirty="0"/>
              <a:t>  Yukarıda verilen çalışmaların </a:t>
            </a:r>
            <a:r>
              <a:rPr lang="tr-TR" altLang="tr-TR" sz="2400" b="1" u="sng" dirty="0"/>
              <a:t>tümü</a:t>
            </a:r>
            <a:r>
              <a:rPr lang="tr-TR" altLang="tr-TR" sz="2400" b="1" dirty="0"/>
              <a:t>, bilimsel araştırmanın hangi basamağında yapılır</a:t>
            </a:r>
            <a:r>
              <a:rPr lang="tr-TR" altLang="tr-TR" sz="2400" b="1" dirty="0" smtClean="0"/>
              <a:t>? </a:t>
            </a:r>
            <a:r>
              <a:rPr lang="tr-TR" altLang="tr-TR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SBS 2010</a:t>
            </a:r>
            <a:endParaRPr lang="tr-TR" altLang="tr-TR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36646" y="3645024"/>
            <a:ext cx="8382000" cy="2088232"/>
          </a:xfrm>
          <a:prstGeom prst="rect">
            <a:avLst/>
          </a:prstGeom>
          <a:solidFill>
            <a:srgbClr val="FFFF00"/>
          </a:solidFill>
          <a:ln w="76200" cmpd="tri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86731" tIns="86731" rIns="86731" bIns="86731"/>
          <a:lstStyle>
            <a:lvl1pPr defTabSz="1101725"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defTabSz="1101725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defTabSz="1101725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defTabSz="1101725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defTabSz="1101725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342900" indent="-342900"/>
            <a:r>
              <a:rPr lang="tr-TR" altLang="tr-TR" sz="2800" dirty="0" smtClean="0"/>
              <a:t>A) </a:t>
            </a:r>
            <a:r>
              <a:rPr lang="tr-TR" altLang="tr-TR" sz="2800" dirty="0"/>
              <a:t>Araştırılacak konuyu belirleme</a:t>
            </a:r>
          </a:p>
          <a:p>
            <a:pPr marL="342900" indent="-342900"/>
            <a:r>
              <a:rPr lang="tr-TR" altLang="tr-TR" sz="2800" dirty="0"/>
              <a:t>B) Elde edilen bilgileri sınıflandırma</a:t>
            </a:r>
          </a:p>
          <a:p>
            <a:pPr marL="342900" indent="-342900"/>
            <a:r>
              <a:rPr lang="tr-TR" altLang="tr-TR" sz="2800" dirty="0"/>
              <a:t>C) Araştırma konusu ile ilgili bilgi toplama</a:t>
            </a:r>
          </a:p>
          <a:p>
            <a:pPr marL="342900" indent="-342900"/>
            <a:r>
              <a:rPr lang="tr-TR" altLang="tr-TR" sz="2800" dirty="0"/>
              <a:t>D) Araştırma konusu ile ilgili varsayımlar oluşturma</a:t>
            </a:r>
          </a:p>
        </p:txBody>
      </p:sp>
      <p:sp>
        <p:nvSpPr>
          <p:cNvPr id="6" name="Oval 5"/>
          <p:cNvSpPr/>
          <p:nvPr/>
        </p:nvSpPr>
        <p:spPr>
          <a:xfrm>
            <a:off x="111289" y="4575013"/>
            <a:ext cx="706962" cy="54006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85914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36646" y="620688"/>
            <a:ext cx="8382000" cy="27432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86731" tIns="86731" rIns="86731" bIns="86731" anchor="ctr"/>
          <a:lstStyle>
            <a:lvl1pPr indent="266700" defTabSz="1101725">
              <a:tabLst>
                <a:tab pos="3673475" algn="l"/>
              </a:tabLst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defTabSz="1101725">
              <a:tabLst>
                <a:tab pos="3673475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defTabSz="1101725">
              <a:tabLst>
                <a:tab pos="3673475" algn="l"/>
              </a:tabLs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defTabSz="1101725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defTabSz="1101725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tr-TR" altLang="tr-TR" sz="2400" b="1" dirty="0"/>
              <a:t>Konular:</a:t>
            </a:r>
          </a:p>
          <a:p>
            <a:r>
              <a:rPr lang="tr-TR" altLang="tr-TR" sz="2400" dirty="0"/>
              <a:t>• Selin tanımı ve oluşumu</a:t>
            </a:r>
          </a:p>
          <a:p>
            <a:r>
              <a:rPr lang="tr-TR" altLang="tr-TR" sz="2400" dirty="0"/>
              <a:t>• Selin zararları</a:t>
            </a:r>
          </a:p>
          <a:p>
            <a:r>
              <a:rPr lang="tr-TR" altLang="tr-TR" sz="2400" dirty="0"/>
              <a:t>• Sel oluşumunu engellemek için alınacak önlemler</a:t>
            </a:r>
          </a:p>
          <a:p>
            <a:r>
              <a:rPr lang="tr-TR" altLang="tr-TR" sz="2400" b="1" dirty="0"/>
              <a:t>Verilen çalışma, aşağıdaki bilimsel araştırma</a:t>
            </a:r>
          </a:p>
          <a:p>
            <a:r>
              <a:rPr lang="tr-TR" altLang="tr-TR" sz="2400" b="1" dirty="0"/>
              <a:t>basamaklarından hangisine ait olabilir</a:t>
            </a:r>
            <a:r>
              <a:rPr lang="tr-TR" altLang="tr-TR" sz="2400" b="1" dirty="0" smtClean="0"/>
              <a:t>? </a:t>
            </a:r>
            <a:r>
              <a:rPr lang="tr-TR" altLang="tr-TR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PYBS 2012</a:t>
            </a:r>
            <a:endParaRPr lang="tr-TR" altLang="tr-TR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36646" y="3645024"/>
            <a:ext cx="8382000" cy="2088232"/>
          </a:xfrm>
          <a:prstGeom prst="rect">
            <a:avLst/>
          </a:prstGeom>
          <a:solidFill>
            <a:srgbClr val="FFFF00"/>
          </a:solidFill>
          <a:ln w="76200" cmpd="tri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86731" tIns="86731" rIns="86731" bIns="86731"/>
          <a:lstStyle>
            <a:lvl1pPr defTabSz="1101725"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defTabSz="1101725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defTabSz="1101725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defTabSz="1101725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defTabSz="1101725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342900" indent="-342900"/>
            <a:r>
              <a:rPr lang="tr-TR" altLang="tr-TR" sz="2800" dirty="0"/>
              <a:t> A) Kaynakların belirlenmesi</a:t>
            </a:r>
          </a:p>
          <a:p>
            <a:pPr marL="342900" indent="-342900"/>
            <a:r>
              <a:rPr lang="tr-TR" altLang="tr-TR" sz="2800" dirty="0"/>
              <a:t>B) Varsayımların ortaya konması</a:t>
            </a:r>
          </a:p>
          <a:p>
            <a:pPr marL="342900" indent="-342900"/>
            <a:r>
              <a:rPr lang="tr-TR" altLang="tr-TR" sz="2800" dirty="0"/>
              <a:t>C) Araştırılacak problemin belirlenmesi</a:t>
            </a:r>
          </a:p>
          <a:p>
            <a:pPr marL="342900" indent="-342900"/>
            <a:r>
              <a:rPr lang="tr-TR" altLang="tr-TR" sz="2800" dirty="0"/>
              <a:t>D) Elde edilen notların sınıflandırılması</a:t>
            </a:r>
          </a:p>
        </p:txBody>
      </p:sp>
      <p:sp>
        <p:nvSpPr>
          <p:cNvPr id="6" name="Oval 5"/>
          <p:cNvSpPr/>
          <p:nvPr/>
        </p:nvSpPr>
        <p:spPr>
          <a:xfrm>
            <a:off x="107504" y="4941168"/>
            <a:ext cx="706962" cy="54006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85914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36646" y="620688"/>
            <a:ext cx="8382000" cy="27432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86731" tIns="86731" rIns="86731" bIns="86731" anchor="ctr"/>
          <a:lstStyle>
            <a:lvl1pPr indent="266700" defTabSz="1101725">
              <a:tabLst>
                <a:tab pos="3673475" algn="l"/>
              </a:tabLst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defTabSz="1101725">
              <a:tabLst>
                <a:tab pos="3673475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defTabSz="1101725">
              <a:tabLst>
                <a:tab pos="3673475" algn="l"/>
              </a:tabLs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defTabSz="1101725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defTabSz="1101725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tr-TR" altLang="tr-TR" sz="2400" b="1" dirty="0"/>
              <a:t>Bilimsel bir araştırma sürecinde yapılacak ilk iş aşağıdakilerden hangisidir?</a:t>
            </a:r>
            <a:r>
              <a:rPr lang="tr-TR" altLang="tr-T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tr-TR" altLang="tr-TR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PYBS </a:t>
            </a:r>
            <a:r>
              <a:rPr lang="tr-TR" altLang="tr-T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2014</a:t>
            </a:r>
            <a:endParaRPr lang="tr-TR" altLang="tr-TR" sz="2400" b="1" dirty="0">
              <a:solidFill>
                <a:srgbClr val="FFFF00"/>
              </a:solidFill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36646" y="3645024"/>
            <a:ext cx="8382000" cy="2088232"/>
          </a:xfrm>
          <a:prstGeom prst="rect">
            <a:avLst/>
          </a:prstGeom>
          <a:solidFill>
            <a:srgbClr val="FFFF00"/>
          </a:solidFill>
          <a:ln w="76200" cmpd="tri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86731" tIns="86731" rIns="86731" bIns="86731"/>
          <a:lstStyle>
            <a:lvl1pPr defTabSz="1101725"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defTabSz="1101725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defTabSz="1101725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defTabSz="1101725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defTabSz="1101725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342900" indent="-342900"/>
            <a:r>
              <a:rPr lang="tr-TR" altLang="tr-TR" sz="2800" dirty="0" smtClean="0"/>
              <a:t>A</a:t>
            </a:r>
            <a:r>
              <a:rPr lang="tr-TR" altLang="tr-TR" sz="2800" dirty="0"/>
              <a:t>) Problemin belirlenmesi</a:t>
            </a:r>
          </a:p>
          <a:p>
            <a:pPr marL="342900" indent="-342900"/>
            <a:r>
              <a:rPr lang="tr-TR" altLang="tr-TR" sz="2800" dirty="0"/>
              <a:t>B) Varsayımların tespit edilmesi</a:t>
            </a:r>
          </a:p>
          <a:p>
            <a:pPr marL="342900" indent="-342900"/>
            <a:r>
              <a:rPr lang="tr-TR" altLang="tr-TR" sz="2800" dirty="0"/>
              <a:t>C) Elde edilen bilgilerin yorumlanması</a:t>
            </a:r>
          </a:p>
          <a:p>
            <a:pPr marL="342900" indent="-342900"/>
            <a:r>
              <a:rPr lang="tr-TR" altLang="tr-TR" sz="2800" dirty="0"/>
              <a:t>D) Yararlanılacak kaynakların belirlenmesi</a:t>
            </a:r>
          </a:p>
        </p:txBody>
      </p:sp>
      <p:sp>
        <p:nvSpPr>
          <p:cNvPr id="6" name="Oval 5"/>
          <p:cNvSpPr/>
          <p:nvPr/>
        </p:nvSpPr>
        <p:spPr>
          <a:xfrm>
            <a:off x="179512" y="3647976"/>
            <a:ext cx="706962" cy="54006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85914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517</Words>
  <PresentationFormat>Ekran Gösterisi (4:3)</PresentationFormat>
  <Paragraphs>77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2017-07-02T09:32:08Z</dcterms:created>
  <dcterms:modified xsi:type="dcterms:W3CDTF">2017-09-29T19:04:48Z</dcterms:modified>
  <cp:category>www.sorubak.com</cp:category>
</cp:coreProperties>
</file>