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72" r:id="rId5"/>
    <p:sldId id="259" r:id="rId6"/>
    <p:sldId id="271" r:id="rId7"/>
    <p:sldId id="260" r:id="rId8"/>
    <p:sldId id="261" r:id="rId9"/>
    <p:sldId id="262" r:id="rId10"/>
    <p:sldId id="263" r:id="rId11"/>
    <p:sldId id="268" r:id="rId12"/>
    <p:sldId id="269" r:id="rId13"/>
    <p:sldId id="273" r:id="rId14"/>
    <p:sldId id="274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742" y="-9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179D0-0DAB-4238-A9C0-60D2F2D7239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E78BE-6807-40C0-AF2B-3537FDF4560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9190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1E78BE-6807-40C0-AF2B-3537FDF45605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5198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1E78BE-6807-40C0-AF2B-3537FDF45605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0113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15103090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3410754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17261474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5976008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2774887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3078597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80761060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1303616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8646201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9329520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270432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BE98B-9D74-47AC-90B3-77AD8BB2FBF8}" type="datetimeFigureOut">
              <a:rPr lang="tr-TR" smtClean="0"/>
              <a:pPr/>
              <a:t>06/12/2017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4AAD2-0653-4A84-84C7-3C6DD1056F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4505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1.wav"/><Relationship Id="rId5" Type="http://schemas.openxmlformats.org/officeDocument/2006/relationships/hyperlink" Target="https://sohretdogruyol.blogspot.com.tr/" TargetMode="Externa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6024" y="1340768"/>
            <a:ext cx="7772400" cy="1470025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b="1" dirty="0" smtClean="0">
                <a:effectLst/>
                <a:latin typeface="Apple Boy BTN"/>
                <a:ea typeface="Calibri"/>
                <a:cs typeface="Times New Roman"/>
              </a:rPr>
              <a:t>SES BİLGİSİ</a:t>
            </a:r>
            <a:endParaRPr lang="tr-TR" sz="2000" dirty="0">
              <a:ea typeface="Calibri"/>
              <a:cs typeface="Times New Roman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87624" y="3068960"/>
            <a:ext cx="7200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Apple Boy BTN" pitchFamily="34" charset="0"/>
              </a:rPr>
              <a:t>1- Ünlü Harfler (Sesli Harfler)</a:t>
            </a:r>
          </a:p>
          <a:p>
            <a:r>
              <a:rPr lang="tr-TR" sz="2800" b="1" dirty="0" smtClean="0"/>
              <a:t>       </a:t>
            </a:r>
          </a:p>
          <a:p>
            <a:r>
              <a:rPr lang="tr-TR" sz="2000" dirty="0" smtClean="0"/>
              <a:t>	Ünlü harfler, ses yolunda bir engele uğramadan çıkan seslerdir. Bunlar tek başına okunur ve heceleri oluşturur. </a:t>
            </a:r>
          </a:p>
          <a:p>
            <a:r>
              <a:rPr lang="tr-TR" sz="2000" dirty="0"/>
              <a:t>	</a:t>
            </a:r>
            <a:r>
              <a:rPr lang="tr-TR" sz="2000" dirty="0" smtClean="0"/>
              <a:t>Türkçede 4 tanesi kalın, 4 tanesi ince olmak üzere toplam 8 tane ünlü harf vardır.</a:t>
            </a:r>
            <a:endParaRPr lang="tr-TR" sz="2000" dirty="0"/>
          </a:p>
        </p:txBody>
      </p:sp>
      <p:pic>
        <p:nvPicPr>
          <p:cNvPr id="1035" name="Picture 11" descr="Image result for star shıne 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3068960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-57591" y="17254"/>
            <a:ext cx="3099076" cy="692695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b="1" dirty="0" smtClean="0">
                <a:solidFill>
                  <a:srgbClr val="FFFF00"/>
                </a:solidFill>
                <a:latin typeface="Apple Boy BTN" pitchFamily="34" charset="0"/>
              </a:rPr>
              <a:t>SES BİLGİSİ 1 </a:t>
            </a:r>
            <a:endParaRPr lang="tr-TR" sz="3200" b="1" dirty="0">
              <a:solidFill>
                <a:srgbClr val="FFFF00"/>
              </a:solidFill>
              <a:latin typeface="Apple Boy BT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09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931014" y="260648"/>
            <a:ext cx="7704856" cy="62646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rgbClr val="FFFF00"/>
                </a:solidFill>
              </a:rPr>
              <a:t>Sürekli Yumuşak Ünsüzler: ğ, j, l, m, n, r, v, y, </a:t>
            </a:r>
            <a:r>
              <a:rPr lang="tr-TR" sz="2000" b="1" dirty="0" smtClean="0">
                <a:solidFill>
                  <a:srgbClr val="FFFF00"/>
                </a:solidFill>
              </a:rPr>
              <a:t>z</a:t>
            </a:r>
          </a:p>
          <a:p>
            <a:pPr algn="ctr"/>
            <a:endParaRPr lang="tr-TR" sz="2000" b="1" dirty="0">
              <a:solidFill>
                <a:srgbClr val="FFFF00"/>
              </a:solidFill>
            </a:endParaRPr>
          </a:p>
          <a:p>
            <a:r>
              <a:rPr lang="tr-TR" dirty="0"/>
              <a:t>Ğ: </a:t>
            </a:r>
            <a:r>
              <a:rPr lang="tr-TR" dirty="0" err="1" smtClean="0"/>
              <a:t>ığğğğğğğğğğğğğğğğğğğğğğğğğğğğğğğğğğğğğ</a:t>
            </a:r>
            <a:endParaRPr lang="tr-TR" dirty="0"/>
          </a:p>
          <a:p>
            <a:r>
              <a:rPr lang="tr-TR" dirty="0"/>
              <a:t>J: </a:t>
            </a:r>
            <a:r>
              <a:rPr lang="tr-TR" dirty="0" smtClean="0"/>
              <a:t>jjjjjjjjjjjjjjjjjjjjjjjjjjjjjjjjjjjjjjjjjjjjjjjjjjjjjjjjjjjjjjjjjjjjjjjjjjjjjjjjjjjjjjjjjjjj</a:t>
            </a:r>
            <a:endParaRPr lang="tr-TR" dirty="0"/>
          </a:p>
          <a:p>
            <a:r>
              <a:rPr lang="tr-TR" dirty="0"/>
              <a:t>L: </a:t>
            </a:r>
            <a:r>
              <a:rPr lang="tr-TR" dirty="0" smtClean="0"/>
              <a:t>Allllllllllllllllllllllllllllllllllllllllllllllllllllllllllllllllllllllllllllllllllllllll</a:t>
            </a:r>
            <a:endParaRPr lang="tr-TR" dirty="0"/>
          </a:p>
          <a:p>
            <a:r>
              <a:rPr lang="tr-TR" dirty="0"/>
              <a:t>M: </a:t>
            </a:r>
            <a:r>
              <a:rPr lang="tr-TR" dirty="0" err="1" smtClean="0"/>
              <a:t>Immmmmmmmmmmmmmmmmmmmmmmmm</a:t>
            </a:r>
            <a:endParaRPr lang="tr-TR" dirty="0"/>
          </a:p>
          <a:p>
            <a:r>
              <a:rPr lang="tr-TR" dirty="0" smtClean="0"/>
              <a:t>N:İnnnnnnnnnnnnnnnnnnnnnnnnnnnnnnnnnnnnnnnn</a:t>
            </a:r>
            <a:endParaRPr lang="tr-TR" dirty="0"/>
          </a:p>
          <a:p>
            <a:r>
              <a:rPr lang="tr-TR" dirty="0" smtClean="0"/>
              <a:t>R:Hırrrrrrrrrrrrrrrrrrrrrrrrrrrrrrrrrrrrrrrrrrrrrrrrrrrrrrrrrrrrrrrrr</a:t>
            </a:r>
            <a:endParaRPr lang="tr-TR" dirty="0"/>
          </a:p>
          <a:p>
            <a:r>
              <a:rPr lang="tr-TR" dirty="0" smtClean="0"/>
              <a:t>V:Evvvvvvvvvvvvvvvvvvvvvvvvvvvvvvvvvvvvvvvvvvvvvvvv</a:t>
            </a:r>
            <a:endParaRPr lang="tr-TR" dirty="0"/>
          </a:p>
          <a:p>
            <a:r>
              <a:rPr lang="tr-TR" dirty="0"/>
              <a:t>Y: </a:t>
            </a:r>
            <a:r>
              <a:rPr lang="tr-TR" dirty="0" err="1" smtClean="0"/>
              <a:t>Ayyyyyyyyyyyyyyyyyyyyyyyyyyyyyyyyyyyyyyyyyyyyyyyy</a:t>
            </a:r>
            <a:endParaRPr lang="tr-TR" dirty="0"/>
          </a:p>
          <a:p>
            <a:r>
              <a:rPr lang="tr-TR" dirty="0"/>
              <a:t>Z: </a:t>
            </a:r>
            <a:r>
              <a:rPr lang="tr-TR" dirty="0" err="1" smtClean="0"/>
              <a:t>Vızzzzzzzzzzzzzzzzzzzzzzzzzzzzzzzzzzzzzzzzzzzzzzzzzzz</a:t>
            </a:r>
            <a:endParaRPr lang="tr-TR" dirty="0" smtClean="0"/>
          </a:p>
          <a:p>
            <a:endParaRPr lang="tr-TR" dirty="0" smtClean="0"/>
          </a:p>
          <a:p>
            <a:endParaRPr lang="tr-TR" dirty="0"/>
          </a:p>
          <a:p>
            <a:pPr algn="ctr"/>
            <a:r>
              <a:rPr lang="tr-TR" sz="2000" b="1" dirty="0">
                <a:solidFill>
                  <a:srgbClr val="FFFF00"/>
                </a:solidFill>
              </a:rPr>
              <a:t>Süreksiz Yumuşak Ünsüzler: b, c, d, g</a:t>
            </a:r>
          </a:p>
          <a:p>
            <a:r>
              <a:rPr lang="tr-TR" dirty="0"/>
              <a:t>B: Ab.</a:t>
            </a:r>
          </a:p>
          <a:p>
            <a:r>
              <a:rPr lang="tr-TR" dirty="0"/>
              <a:t>C: </a:t>
            </a:r>
            <a:r>
              <a:rPr lang="tr-TR" dirty="0" err="1"/>
              <a:t>Ec</a:t>
            </a:r>
            <a:r>
              <a:rPr lang="tr-TR" dirty="0"/>
              <a:t>.</a:t>
            </a:r>
          </a:p>
          <a:p>
            <a:r>
              <a:rPr lang="tr-TR" dirty="0"/>
              <a:t>D: Ad.</a:t>
            </a:r>
          </a:p>
          <a:p>
            <a:r>
              <a:rPr lang="tr-TR" dirty="0"/>
              <a:t>G: </a:t>
            </a:r>
            <a:r>
              <a:rPr lang="tr-TR" dirty="0" err="1"/>
              <a:t>Ag</a:t>
            </a:r>
            <a:r>
              <a:rPr lang="tr-TR" dirty="0"/>
              <a:t>.</a:t>
            </a:r>
          </a:p>
        </p:txBody>
      </p:sp>
      <p:pic>
        <p:nvPicPr>
          <p:cNvPr id="4" name="Picture 6" descr="Image result for lovely grandmother cartoon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04"/>
          <a:stretch/>
        </p:blipFill>
        <p:spPr bwMode="auto">
          <a:xfrm>
            <a:off x="7105094" y="1700808"/>
            <a:ext cx="1530775" cy="22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96162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pple Boy BTN" pitchFamily="34" charset="0"/>
              </a:rPr>
              <a:t>Sert Ünsüz mü? Yumuşak Ünsüz mü?</a:t>
            </a:r>
            <a:endParaRPr lang="tr-TR" dirty="0">
              <a:solidFill>
                <a:srgbClr val="FF0000"/>
              </a:solidFill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707904" y="1958106"/>
            <a:ext cx="3456384" cy="4525963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B:?</a:t>
            </a:r>
          </a:p>
          <a:p>
            <a:r>
              <a:rPr lang="tr-TR" dirty="0" smtClean="0"/>
              <a:t>K:?</a:t>
            </a:r>
          </a:p>
          <a:p>
            <a:r>
              <a:rPr lang="tr-TR" dirty="0" smtClean="0"/>
              <a:t>S:?</a:t>
            </a:r>
          </a:p>
          <a:p>
            <a:r>
              <a:rPr lang="tr-TR" dirty="0" smtClean="0"/>
              <a:t>M:?</a:t>
            </a:r>
          </a:p>
          <a:p>
            <a:r>
              <a:rPr lang="tr-TR" dirty="0" smtClean="0"/>
              <a:t>Ç:?</a:t>
            </a:r>
          </a:p>
          <a:p>
            <a:r>
              <a:rPr lang="tr-TR" dirty="0" smtClean="0"/>
              <a:t>Ğ:?</a:t>
            </a:r>
          </a:p>
          <a:p>
            <a:r>
              <a:rPr lang="tr-TR" dirty="0" smtClean="0"/>
              <a:t>P:?</a:t>
            </a:r>
          </a:p>
          <a:p>
            <a:r>
              <a:rPr lang="tr-TR" dirty="0" smtClean="0"/>
              <a:t>H:?</a:t>
            </a:r>
          </a:p>
          <a:p>
            <a:r>
              <a:rPr lang="tr-TR" dirty="0" smtClean="0"/>
              <a:t>F:?</a:t>
            </a:r>
          </a:p>
          <a:p>
            <a:r>
              <a:rPr lang="tr-TR" dirty="0" smtClean="0"/>
              <a:t>Y:?</a:t>
            </a:r>
          </a:p>
          <a:p>
            <a:r>
              <a:rPr lang="tr-TR" dirty="0" smtClean="0"/>
              <a:t>T:?</a:t>
            </a:r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195108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Image result for lovely grandmother cartoo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04"/>
          <a:stretch/>
        </p:blipFill>
        <p:spPr bwMode="auto">
          <a:xfrm>
            <a:off x="6652041" y="4077072"/>
            <a:ext cx="1336362" cy="197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23362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pple Boy BTN" pitchFamily="34" charset="0"/>
              </a:rPr>
              <a:t>Sürekli mi Süreksiz mi?</a:t>
            </a:r>
            <a:endParaRPr lang="tr-TR" dirty="0">
              <a:solidFill>
                <a:srgbClr val="FF0000"/>
              </a:solidFill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H:?</a:t>
            </a:r>
          </a:p>
          <a:p>
            <a:r>
              <a:rPr lang="tr-TR" dirty="0" smtClean="0"/>
              <a:t>K:?</a:t>
            </a:r>
          </a:p>
          <a:p>
            <a:r>
              <a:rPr lang="tr-TR" dirty="0" smtClean="0"/>
              <a:t>B:?</a:t>
            </a:r>
          </a:p>
          <a:p>
            <a:r>
              <a:rPr lang="tr-TR" dirty="0" smtClean="0"/>
              <a:t>Y:?</a:t>
            </a:r>
          </a:p>
          <a:p>
            <a:r>
              <a:rPr lang="tr-TR" dirty="0" smtClean="0"/>
              <a:t>M:?</a:t>
            </a:r>
          </a:p>
          <a:p>
            <a:r>
              <a:rPr lang="tr-TR" dirty="0" smtClean="0"/>
              <a:t>T:?</a:t>
            </a:r>
          </a:p>
          <a:p>
            <a:r>
              <a:rPr lang="tr-TR" dirty="0" smtClean="0"/>
              <a:t>Z:?</a:t>
            </a:r>
          </a:p>
          <a:p>
            <a:r>
              <a:rPr lang="tr-TR" dirty="0" smtClean="0"/>
              <a:t>S:?</a:t>
            </a:r>
          </a:p>
          <a:p>
            <a:r>
              <a:rPr lang="tr-TR" dirty="0" smtClean="0"/>
              <a:t>R:?</a:t>
            </a:r>
          </a:p>
          <a:p>
            <a:r>
              <a:rPr lang="tr-TR" dirty="0" smtClean="0"/>
              <a:t>V:?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497" b="36853"/>
          <a:stretch/>
        </p:blipFill>
        <p:spPr bwMode="auto">
          <a:xfrm>
            <a:off x="2707388" y="3068960"/>
            <a:ext cx="5040561" cy="86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563888" y="4293096"/>
            <a:ext cx="36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atin typeface="Chiller" pitchFamily="82" charset="0"/>
              </a:rPr>
              <a:t>Sürekli ünsüzler -önüne ünlü bir harf </a:t>
            </a:r>
            <a:r>
              <a:rPr lang="tr-TR" sz="3200" b="1" dirty="0" err="1" smtClean="0">
                <a:latin typeface="Chiller" pitchFamily="82" charset="0"/>
              </a:rPr>
              <a:t>getirildiginde</a:t>
            </a:r>
            <a:r>
              <a:rPr lang="tr-TR" sz="3200" b="1" dirty="0" smtClean="0">
                <a:latin typeface="Chiller" pitchFamily="82" charset="0"/>
              </a:rPr>
              <a:t>- </a:t>
            </a:r>
            <a:r>
              <a:rPr lang="tr-TR" sz="3200" b="1" dirty="0" err="1" smtClean="0">
                <a:latin typeface="Chiller" pitchFamily="82" charset="0"/>
              </a:rPr>
              <a:t>slime</a:t>
            </a:r>
            <a:r>
              <a:rPr lang="tr-TR" sz="3200" b="1" dirty="0" smtClean="0">
                <a:latin typeface="Chiller" pitchFamily="82" charset="0"/>
              </a:rPr>
              <a:t> gibi uzayabilir.</a:t>
            </a:r>
            <a:endParaRPr lang="tr-TR" sz="3200" b="1" dirty="0">
              <a:latin typeface="Chiller" pitchFamily="82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3532" y="4141011"/>
            <a:ext cx="675586" cy="95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749926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Image result for ses bilgisi tablosu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632848" cy="489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Metin kutusu 1"/>
          <p:cNvSpPr txBox="1"/>
          <p:nvPr/>
        </p:nvSpPr>
        <p:spPr>
          <a:xfrm>
            <a:off x="1907704" y="567431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latin typeface="Apple Boy BTN" pitchFamily="34" charset="0"/>
              </a:rPr>
              <a:t>ÖZET TABLO</a:t>
            </a:r>
            <a:endParaRPr lang="tr-TR" sz="2800" b="1" dirty="0">
              <a:latin typeface="Apple Boy BT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77907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http://www.edebiyatogretmeni.info/wp-content/uploads/%C3%BCns%C3%BCz_harfler_tablosu.pn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60848"/>
            <a:ext cx="6552727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253911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229600" cy="1143000"/>
          </a:xfrm>
        </p:spPr>
        <p:txBody>
          <a:bodyPr/>
          <a:lstStyle/>
          <a:p>
            <a:r>
              <a:rPr lang="tr-TR" dirty="0" smtClean="0">
                <a:latin typeface="Apple Boy BTN" pitchFamily="34" charset="0"/>
              </a:rPr>
              <a:t>SON</a:t>
            </a:r>
            <a:endParaRPr lang="tr-TR" dirty="0"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5445224"/>
            <a:ext cx="5770984" cy="75294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dirty="0" smtClean="0">
                <a:latin typeface="Apple Boy BTN" pitchFamily="34" charset="0"/>
              </a:rPr>
              <a:t>Hazırlayan: Şöhret Doğruyol Sağbaş</a:t>
            </a:r>
            <a:endParaRPr lang="tr-TR" dirty="0">
              <a:latin typeface="Apple Boy BTN" pitchFamily="34" charset="0"/>
            </a:endParaRPr>
          </a:p>
        </p:txBody>
      </p:sp>
      <p:pic>
        <p:nvPicPr>
          <p:cNvPr id="6146" name="Picture 2" descr="C:\Dropbox\Dropbox\SOHRET\DistopyayaYolculuk\Resimleme\Bitenler\resim5-kitap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029450"/>
            <a:ext cx="2884634" cy="37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11560" y="6237312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hlinkClick r:id="rId5"/>
              </a:rPr>
              <a:t>https://</a:t>
            </a:r>
            <a:r>
              <a:rPr lang="tr-TR" dirty="0" smtClean="0">
                <a:hlinkClick r:id="rId5"/>
              </a:rPr>
              <a:t>sohretdogruyol.blogspot.com.tr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66754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6" name="bomb.wav"/>
          </p:stSnd>
        </p:sndAc>
      </p:transition>
    </mc:Choice>
    <mc:Fallback>
      <p:transition spd="slow">
        <p:fade/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669174"/>
            <a:ext cx="8229600" cy="1143000"/>
          </a:xfrm>
        </p:spPr>
        <p:txBody>
          <a:bodyPr/>
          <a:lstStyle/>
          <a:p>
            <a:pPr>
              <a:lnSpc>
                <a:spcPts val="1950"/>
              </a:lnSpc>
              <a:spcAft>
                <a:spcPts val="1950"/>
              </a:spcAft>
            </a:pPr>
            <a:r>
              <a:rPr lang="tr-TR" b="1" dirty="0" smtClean="0">
                <a:solidFill>
                  <a:srgbClr val="FF0000"/>
                </a:solidFill>
                <a:effectLst/>
                <a:latin typeface="Apple Boy BTN" pitchFamily="34" charset="0"/>
                <a:ea typeface="Times New Roman"/>
                <a:cs typeface="Times New Roman"/>
              </a:rPr>
              <a:t>A-Kalın Ünlüler:</a:t>
            </a:r>
            <a:r>
              <a:rPr lang="tr-TR" dirty="0" smtClean="0">
                <a:solidFill>
                  <a:srgbClr val="222222"/>
                </a:solidFill>
                <a:effectLst/>
                <a:latin typeface="Apple Boy BTN" pitchFamily="34" charset="0"/>
                <a:ea typeface="Times New Roman"/>
                <a:cs typeface="Times New Roman"/>
              </a:rPr>
              <a:t> a, ı, o, u</a:t>
            </a:r>
            <a:r>
              <a:rPr lang="tr-TR" sz="4000" dirty="0">
                <a:ea typeface="Calibri"/>
                <a:cs typeface="Times New Roman"/>
              </a:rPr>
              <a:t/>
            </a:r>
            <a:br>
              <a:rPr lang="tr-TR" sz="4000" dirty="0">
                <a:ea typeface="Calibri"/>
                <a:cs typeface="Times New Roman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700808"/>
            <a:ext cx="3744416" cy="4525963"/>
          </a:xfrm>
        </p:spPr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 err="1" smtClean="0">
                <a:latin typeface="Apple Boy BTN" pitchFamily="34" charset="0"/>
              </a:rPr>
              <a:t>Naoluyı</a:t>
            </a:r>
            <a:r>
              <a:rPr lang="tr-TR" dirty="0" smtClean="0">
                <a:latin typeface="Apple Boy BTN" pitchFamily="34" charset="0"/>
              </a:rPr>
              <a:t> </a:t>
            </a:r>
            <a:r>
              <a:rPr lang="tr-TR" dirty="0">
                <a:latin typeface="Apple Boy BTN" pitchFamily="34" charset="0"/>
              </a:rPr>
              <a:t>?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9859" y="2708920"/>
            <a:ext cx="3960529" cy="228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33613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/>
          <a:lstStyle/>
          <a:p>
            <a:pPr>
              <a:lnSpc>
                <a:spcPts val="1950"/>
              </a:lnSpc>
              <a:spcAft>
                <a:spcPts val="1950"/>
              </a:spcAft>
            </a:pPr>
            <a:r>
              <a:rPr lang="tr-TR" b="1" dirty="0" smtClean="0">
                <a:solidFill>
                  <a:srgbClr val="DD0055"/>
                </a:solidFill>
                <a:effectLst/>
                <a:latin typeface="Apple Boy BTN" pitchFamily="34" charset="0"/>
                <a:ea typeface="Times New Roman"/>
                <a:cs typeface="Times New Roman"/>
              </a:rPr>
              <a:t>B-İnce Ünlüler:</a:t>
            </a:r>
            <a:r>
              <a:rPr lang="tr-TR" dirty="0" smtClean="0">
                <a:solidFill>
                  <a:srgbClr val="222222"/>
                </a:solidFill>
                <a:effectLst/>
                <a:latin typeface="Apple Boy BTN" pitchFamily="34" charset="0"/>
                <a:ea typeface="Times New Roman"/>
                <a:cs typeface="Times New Roman"/>
              </a:rPr>
              <a:t> e, i, ö, ü</a:t>
            </a:r>
            <a:r>
              <a:rPr lang="tr-TR" sz="4000" dirty="0">
                <a:latin typeface="Apple Boy BTN" pitchFamily="34" charset="0"/>
                <a:ea typeface="Calibri"/>
                <a:cs typeface="Times New Roman"/>
              </a:rPr>
              <a:t/>
            </a:r>
            <a:br>
              <a:rPr lang="tr-TR" sz="4000" dirty="0">
                <a:latin typeface="Apple Boy BTN" pitchFamily="34" charset="0"/>
                <a:ea typeface="Calibri"/>
                <a:cs typeface="Times New Roman"/>
              </a:rPr>
            </a:br>
            <a:endParaRPr lang="tr-TR" dirty="0"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>
              <a:ea typeface="Calibri"/>
              <a:cs typeface="Times New Roman"/>
            </a:endParaRPr>
          </a:p>
          <a:p>
            <a:endParaRPr lang="tr-TR" dirty="0">
              <a:ea typeface="Calibri"/>
              <a:cs typeface="Times New Roman"/>
            </a:endParaRPr>
          </a:p>
          <a:p>
            <a:endParaRPr lang="tr-TR" dirty="0" smtClean="0">
              <a:ea typeface="Calibri"/>
              <a:cs typeface="Times New Roman"/>
            </a:endParaRPr>
          </a:p>
          <a:p>
            <a:r>
              <a:rPr lang="tr-TR" dirty="0" err="1" smtClean="0">
                <a:latin typeface="Apple Boy BTN" pitchFamily="34" charset="0"/>
                <a:ea typeface="Calibri"/>
                <a:cs typeface="Times New Roman"/>
              </a:rPr>
              <a:t>Neöliyü</a:t>
            </a:r>
            <a:r>
              <a:rPr lang="tr-TR" dirty="0" smtClean="0">
                <a:latin typeface="Apple Boy BTN" pitchFamily="34" charset="0"/>
                <a:ea typeface="Calibri"/>
                <a:cs typeface="Times New Roman"/>
              </a:rPr>
              <a:t> </a:t>
            </a:r>
            <a:r>
              <a:rPr lang="tr-TR" dirty="0">
                <a:latin typeface="Apple Boy BTN" pitchFamily="34" charset="0"/>
                <a:ea typeface="Calibri"/>
                <a:cs typeface="Times New Roman"/>
              </a:rPr>
              <a:t>? </a:t>
            </a:r>
            <a:endParaRPr lang="tr-TR" dirty="0">
              <a:latin typeface="Apple Boy BTN" pitchFamily="34" charset="0"/>
            </a:endParaRPr>
          </a:p>
        </p:txBody>
      </p:sp>
      <p:pic>
        <p:nvPicPr>
          <p:cNvPr id="5" name="Picture 2" descr="Image result for burcu esmersoy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89" t="1" r="-2217" b="-3917"/>
          <a:stretch/>
        </p:blipFill>
        <p:spPr bwMode="auto">
          <a:xfrm>
            <a:off x="6588224" y="3080689"/>
            <a:ext cx="1943776" cy="297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47902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pple Boy BTN" pitchFamily="34" charset="0"/>
              </a:rPr>
              <a:t>Kalın Ünlü mü İnce Ünlü mü?</a:t>
            </a:r>
            <a:br>
              <a:rPr lang="tr-TR" dirty="0" smtClean="0">
                <a:solidFill>
                  <a:srgbClr val="FF0000"/>
                </a:solidFill>
                <a:latin typeface="Apple Boy BTN" pitchFamily="34" charset="0"/>
              </a:rPr>
            </a:br>
            <a:endParaRPr lang="tr-TR" dirty="0">
              <a:solidFill>
                <a:srgbClr val="FF0000"/>
              </a:solidFill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23928" y="1600200"/>
            <a:ext cx="4762872" cy="4525963"/>
          </a:xfrm>
        </p:spPr>
        <p:txBody>
          <a:bodyPr/>
          <a:lstStyle/>
          <a:p>
            <a:r>
              <a:rPr lang="tr-TR" dirty="0" smtClean="0"/>
              <a:t>E:?</a:t>
            </a:r>
          </a:p>
          <a:p>
            <a:r>
              <a:rPr lang="tr-TR" dirty="0" smtClean="0"/>
              <a:t>O:?</a:t>
            </a:r>
          </a:p>
          <a:p>
            <a:r>
              <a:rPr lang="tr-TR" dirty="0" smtClean="0"/>
              <a:t>I:?</a:t>
            </a:r>
          </a:p>
          <a:p>
            <a:r>
              <a:rPr lang="tr-TR" dirty="0" smtClean="0"/>
              <a:t>A:?</a:t>
            </a:r>
          </a:p>
          <a:p>
            <a:r>
              <a:rPr lang="tr-TR" dirty="0" smtClean="0"/>
              <a:t>Ö:?</a:t>
            </a:r>
          </a:p>
          <a:p>
            <a:r>
              <a:rPr lang="tr-TR" dirty="0" smtClean="0"/>
              <a:t>U:?</a:t>
            </a:r>
          </a:p>
          <a:p>
            <a:r>
              <a:rPr lang="tr-TR" dirty="0" smtClean="0"/>
              <a:t>İ:?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2187" y="1772817"/>
            <a:ext cx="1623629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Image result for burcu esmerso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89" t="-2" r="-2217" b="43437"/>
          <a:stretch/>
        </p:blipFill>
        <p:spPr bwMode="auto">
          <a:xfrm>
            <a:off x="6804248" y="4833188"/>
            <a:ext cx="1295704" cy="107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64292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2348880"/>
            <a:ext cx="8229600" cy="1143000"/>
          </a:xfrm>
        </p:spPr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DD0055"/>
                </a:solidFill>
                <a:effectLst/>
                <a:latin typeface="Apple Boy BTN" pitchFamily="34" charset="0"/>
                <a:ea typeface="Calibri"/>
              </a:rPr>
              <a:t>2. Ünsüz Harfler (Sessiz Harfler)</a:t>
            </a:r>
            <a:r>
              <a:rPr lang="tr-TR" sz="3600" b="1" dirty="0">
                <a:latin typeface="Apple Boy BTN" pitchFamily="34" charset="0"/>
                <a:ea typeface="Calibri"/>
                <a:cs typeface="Times New Roman"/>
              </a:rPr>
              <a:t> </a:t>
            </a:r>
            <a:endParaRPr lang="tr-TR" sz="3600" b="1" dirty="0">
              <a:latin typeface="Apple Boy BTN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6679" y="332657"/>
            <a:ext cx="1084484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625155"/>
          </a:xfrm>
        </p:spPr>
        <p:txBody>
          <a:bodyPr>
            <a:normAutofit/>
          </a:bodyPr>
          <a:lstStyle/>
          <a:p>
            <a:r>
              <a:rPr lang="tr-TR" sz="2400" dirty="0" smtClean="0"/>
              <a:t>Ünsüz harfler, tek başına söylenemeyen, ancak bir ünlü yardımıyla söylenebilen sesleri karşılayan harflerdir. 8 tanesi sert, 13 tanesi yumuşak olmak üzere toplam 21 tane ünsüz harf vardır. Alfabedeki sessiz harfler yanına “e” ünlüsü getirilerek okunur; be, he, ke, re… gibi.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7872161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39952" y="1600200"/>
            <a:ext cx="4546848" cy="452596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A:?</a:t>
            </a:r>
          </a:p>
          <a:p>
            <a:pPr marL="0" indent="0">
              <a:buNone/>
            </a:pPr>
            <a:r>
              <a:rPr lang="tr-TR" dirty="0" smtClean="0"/>
              <a:t>K:?</a:t>
            </a:r>
          </a:p>
          <a:p>
            <a:pPr marL="0" indent="0">
              <a:buNone/>
            </a:pPr>
            <a:r>
              <a:rPr lang="tr-TR" dirty="0" smtClean="0"/>
              <a:t>M:?</a:t>
            </a:r>
          </a:p>
          <a:p>
            <a:pPr marL="0" indent="0">
              <a:buNone/>
            </a:pPr>
            <a:r>
              <a:rPr lang="tr-TR" dirty="0" smtClean="0"/>
              <a:t>I:?</a:t>
            </a:r>
          </a:p>
          <a:p>
            <a:pPr marL="0" indent="0">
              <a:buNone/>
            </a:pPr>
            <a:r>
              <a:rPr lang="tr-TR" dirty="0" smtClean="0"/>
              <a:t>S:?</a:t>
            </a:r>
          </a:p>
          <a:p>
            <a:pPr marL="0" indent="0">
              <a:buNone/>
            </a:pPr>
            <a:r>
              <a:rPr lang="tr-TR" dirty="0" smtClean="0"/>
              <a:t>O:?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  <a:latin typeface="Apple Boy BTN" pitchFamily="34" charset="0"/>
              </a:rPr>
              <a:t>Ünlü mü ünsüz mü?</a:t>
            </a:r>
            <a:br>
              <a:rPr lang="tr-TR" dirty="0">
                <a:solidFill>
                  <a:srgbClr val="FF0000"/>
                </a:solidFill>
                <a:latin typeface="Apple Boy BTN" pitchFamily="34" charset="0"/>
              </a:rPr>
            </a:b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48924"/>
            <a:ext cx="108585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Image result for burcu esmerso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89" t="2" r="-2217" b="44859"/>
          <a:stretch/>
        </p:blipFill>
        <p:spPr bwMode="auto">
          <a:xfrm>
            <a:off x="7380000" y="4293096"/>
            <a:ext cx="1152000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14322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DD0055"/>
                </a:solidFill>
                <a:effectLst/>
                <a:latin typeface="Apple Boy BTN" pitchFamily="34" charset="0"/>
                <a:ea typeface="Calibri"/>
              </a:rPr>
              <a:t>A- Sert Ünsüzler: </a:t>
            </a:r>
            <a:r>
              <a:rPr lang="tr-TR" sz="3200" b="1" dirty="0">
                <a:latin typeface="Apple Boy BTN" pitchFamily="34" charset="0"/>
              </a:rPr>
              <a:t>: </a:t>
            </a:r>
            <a:r>
              <a:rPr lang="tr-TR" sz="3200" dirty="0">
                <a:latin typeface="Apple Boy BTN" pitchFamily="34" charset="0"/>
              </a:rPr>
              <a:t>ç, f, h, k, p, s, ş, t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33264" y="2332037"/>
            <a:ext cx="8229600" cy="4525963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2800" dirty="0" smtClean="0">
                <a:ea typeface="Calibri"/>
                <a:cs typeface="Times New Roman"/>
              </a:rPr>
              <a:t>Fıstıkçı Şahap </a:t>
            </a:r>
            <a:endParaRPr lang="tr-TR" sz="2800" dirty="0">
              <a:ea typeface="Calibri"/>
              <a:cs typeface="Times New Roman"/>
            </a:endParaRPr>
          </a:p>
          <a:p>
            <a:endParaRPr lang="tr-TR" dirty="0"/>
          </a:p>
        </p:txBody>
      </p:sp>
      <p:pic>
        <p:nvPicPr>
          <p:cNvPr id="4" name="Resim 3" descr="Image result for fıstıkçışaha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4680520" cy="345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871313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Image result for fıstıkçışaha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73174"/>
            <a:ext cx="1803400" cy="18034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Yuvarlatılmış Dikdörtgen 3"/>
          <p:cNvSpPr/>
          <p:nvPr/>
        </p:nvSpPr>
        <p:spPr>
          <a:xfrm>
            <a:off x="1259632" y="1700808"/>
            <a:ext cx="6734348" cy="48245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FF00"/>
                </a:solidFill>
              </a:rPr>
              <a:t>Sürekli Sert Ünsüzler: f, h, s, ş</a:t>
            </a:r>
          </a:p>
          <a:p>
            <a:pPr algn="ctr"/>
            <a:r>
              <a:rPr lang="tr-TR" b="1" dirty="0" smtClean="0">
                <a:solidFill>
                  <a:srgbClr val="92D050"/>
                </a:solidFill>
              </a:rPr>
              <a:t>(</a:t>
            </a:r>
            <a:r>
              <a:rPr lang="tr-TR" sz="1600" b="1" i="1" dirty="0" smtClean="0">
                <a:solidFill>
                  <a:srgbClr val="92D050"/>
                </a:solidFill>
              </a:rPr>
              <a:t>Bu harfleri söylediğimizde dakikalarca uzatabiliriz.)</a:t>
            </a:r>
          </a:p>
          <a:p>
            <a:pPr algn="ctr"/>
            <a:r>
              <a:rPr lang="tr-TR" dirty="0" smtClean="0"/>
              <a:t>     F: Offfffffffffffffffffffffffffffffffffffffffffffffffffffffffffffffffffffffff</a:t>
            </a:r>
          </a:p>
          <a:p>
            <a:pPr algn="ctr"/>
            <a:r>
              <a:rPr lang="tr-TR" dirty="0" smtClean="0"/>
              <a:t>   H: </a:t>
            </a:r>
            <a:r>
              <a:rPr lang="tr-TR" dirty="0" err="1" smtClean="0"/>
              <a:t>Ahhhhhhhhhhhhhhhhhhhhhhhhhhhhhhhhhhhhhhhh</a:t>
            </a:r>
            <a:endParaRPr lang="tr-TR" dirty="0" smtClean="0"/>
          </a:p>
          <a:p>
            <a:pPr algn="ctr"/>
            <a:r>
              <a:rPr lang="tr-TR" dirty="0" smtClean="0"/>
              <a:t>S: </a:t>
            </a:r>
            <a:r>
              <a:rPr lang="tr-TR" dirty="0" err="1" smtClean="0"/>
              <a:t>Tısssssssssssssssssssssssssssssssssssssssssssssssssssss</a:t>
            </a:r>
            <a:endParaRPr lang="tr-TR" dirty="0" smtClean="0"/>
          </a:p>
          <a:p>
            <a:pPr algn="ctr"/>
            <a:r>
              <a:rPr lang="tr-TR" dirty="0" smtClean="0"/>
              <a:t> Ş: </a:t>
            </a:r>
            <a:r>
              <a:rPr lang="tr-TR" dirty="0" err="1" smtClean="0"/>
              <a:t>Şşşşşşşşşşşşşşşşşşşşşşşşşşşşşşşşşşşşşşşşşşşşşşşşşşşşşşş</a:t>
            </a:r>
            <a:endParaRPr lang="tr-TR" dirty="0" smtClean="0"/>
          </a:p>
          <a:p>
            <a:pPr algn="ctr"/>
            <a:endParaRPr lang="tr-TR" dirty="0"/>
          </a:p>
          <a:p>
            <a:pPr algn="ctr"/>
            <a:r>
              <a:rPr lang="tr-TR" sz="2000" b="1" dirty="0">
                <a:solidFill>
                  <a:srgbClr val="FFFF00"/>
                </a:solidFill>
              </a:rPr>
              <a:t>Süreksiz Sert Ünsüzler: ç, k, p, t</a:t>
            </a:r>
          </a:p>
          <a:p>
            <a:r>
              <a:rPr lang="tr-TR" sz="1600" b="1" i="1" dirty="0" smtClean="0">
                <a:solidFill>
                  <a:srgbClr val="92D050"/>
                </a:solidFill>
              </a:rPr>
              <a:t>(Bu </a:t>
            </a:r>
            <a:r>
              <a:rPr lang="tr-TR" sz="1600" b="1" i="1" dirty="0">
                <a:solidFill>
                  <a:srgbClr val="92D050"/>
                </a:solidFill>
              </a:rPr>
              <a:t>harfleri söylediğimizde asla uzatamayız. O saniye biter</a:t>
            </a:r>
            <a:r>
              <a:rPr lang="tr-TR" sz="1600" b="1" i="1" dirty="0" smtClean="0">
                <a:solidFill>
                  <a:srgbClr val="92D050"/>
                </a:solidFill>
              </a:rPr>
              <a:t>.)</a:t>
            </a:r>
            <a:endParaRPr lang="tr-TR" sz="1600" b="1" i="1" dirty="0">
              <a:solidFill>
                <a:srgbClr val="92D050"/>
              </a:solidFill>
            </a:endParaRPr>
          </a:p>
          <a:p>
            <a:r>
              <a:rPr lang="tr-TR" dirty="0" smtClean="0"/>
              <a:t>         Ç</a:t>
            </a:r>
            <a:r>
              <a:rPr lang="tr-TR" dirty="0"/>
              <a:t>: Aç.</a:t>
            </a:r>
          </a:p>
          <a:p>
            <a:r>
              <a:rPr lang="tr-TR" dirty="0" smtClean="0"/>
              <a:t>         K</a:t>
            </a:r>
            <a:r>
              <a:rPr lang="tr-TR" dirty="0"/>
              <a:t>: Ak</a:t>
            </a:r>
            <a:r>
              <a:rPr lang="tr-TR" dirty="0" smtClean="0"/>
              <a:t>.       </a:t>
            </a:r>
            <a:endParaRPr lang="tr-TR" dirty="0"/>
          </a:p>
          <a:p>
            <a:r>
              <a:rPr lang="tr-TR" dirty="0" smtClean="0"/>
              <a:t>         P</a:t>
            </a:r>
            <a:r>
              <a:rPr lang="tr-TR" dirty="0"/>
              <a:t>: İp.</a:t>
            </a:r>
          </a:p>
          <a:p>
            <a:r>
              <a:rPr lang="tr-TR" dirty="0" smtClean="0"/>
              <a:t>         T</a:t>
            </a:r>
            <a:r>
              <a:rPr lang="tr-TR" dirty="0"/>
              <a:t>: At.</a:t>
            </a:r>
          </a:p>
          <a:p>
            <a:pPr algn="ctr"/>
            <a:endParaRPr lang="tr-TR" dirty="0" smtClean="0"/>
          </a:p>
          <a:p>
            <a:pPr algn="ctr"/>
            <a:endParaRPr lang="tr-TR" dirty="0" smtClean="0"/>
          </a:p>
          <a:p>
            <a:pPr algn="ctr"/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561783" y="620688"/>
            <a:ext cx="8130046" cy="1296144"/>
          </a:xfrm>
        </p:spPr>
        <p:txBody>
          <a:bodyPr>
            <a:normAutofit/>
          </a:bodyPr>
          <a:lstStyle/>
          <a:p>
            <a:r>
              <a:rPr lang="tr-TR" sz="2400" b="1" dirty="0"/>
              <a:t>Sürekli ve süreksiz harfleri nasıl ayırt ederiz?</a:t>
            </a:r>
            <a:endParaRPr lang="tr-TR" sz="2400" dirty="0"/>
          </a:p>
          <a:p>
            <a:r>
              <a:rPr lang="tr-TR" sz="1000" dirty="0"/>
              <a:t>Cevap: Bir sesin sürekli olup olmadığı, başına bir ünlü getirilerek anlayabiliriz.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676735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Autofit/>
          </a:bodyPr>
          <a:lstStyle/>
          <a:p>
            <a:r>
              <a:rPr lang="tr-TR" sz="3600" dirty="0" smtClean="0">
                <a:solidFill>
                  <a:srgbClr val="222222"/>
                </a:solidFill>
                <a:effectLst/>
                <a:latin typeface="Apple Boy BTN" pitchFamily="34" charset="0"/>
                <a:ea typeface="Times New Roman"/>
              </a:rPr>
              <a:t> </a:t>
            </a:r>
            <a:r>
              <a:rPr lang="tr-TR" sz="2800" b="1" dirty="0" smtClean="0">
                <a:solidFill>
                  <a:srgbClr val="FF0000"/>
                </a:solidFill>
                <a:effectLst/>
                <a:latin typeface="Apple Boy BTN" pitchFamily="34" charset="0"/>
                <a:ea typeface="Times New Roman"/>
              </a:rPr>
              <a:t>B-Yumuşak Ünsüzler:</a:t>
            </a:r>
            <a:r>
              <a:rPr lang="tr-TR" sz="2800" dirty="0" smtClean="0">
                <a:solidFill>
                  <a:srgbClr val="222222"/>
                </a:solidFill>
                <a:effectLst/>
                <a:latin typeface="Apple Boy BTN" pitchFamily="34" charset="0"/>
                <a:ea typeface="Times New Roman"/>
              </a:rPr>
              <a:t> b, c, d, g, ğ, j, l, m, n, r, v, y, z</a:t>
            </a:r>
            <a:endParaRPr lang="tr-TR" sz="2800" dirty="0"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242528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tr-TR" sz="2800" dirty="0" err="1" smtClean="0"/>
              <a:t>Münevergül</a:t>
            </a:r>
            <a:r>
              <a:rPr lang="tr-TR" sz="2800" dirty="0" smtClean="0"/>
              <a:t> Jale Bacı ve Dağlı Yavuz</a:t>
            </a:r>
            <a:endParaRPr lang="tr-TR" sz="2800" dirty="0"/>
          </a:p>
          <a:p>
            <a:endParaRPr lang="tr-TR" dirty="0"/>
          </a:p>
        </p:txBody>
      </p:sp>
      <p:pic>
        <p:nvPicPr>
          <p:cNvPr id="2054" name="Picture 6" descr="Image result for lovely grandmother cartoon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04"/>
          <a:stretch/>
        </p:blipFill>
        <p:spPr bwMode="auto">
          <a:xfrm>
            <a:off x="6372200" y="2383662"/>
            <a:ext cx="2065412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76576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282</Words>
  <PresentationFormat>Ekran Gösterisi (4:3)</PresentationFormat>
  <Paragraphs>102</Paragraphs>
  <Slides>15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SES BİLGİSİ</vt:lpstr>
      <vt:lpstr>A-Kalın Ünlüler: a, ı, o, u </vt:lpstr>
      <vt:lpstr>B-İnce Ünlüler: e, i, ö, ü </vt:lpstr>
      <vt:lpstr>Kalın Ünlü mü İnce Ünlü mü? </vt:lpstr>
      <vt:lpstr>2. Ünsüz Harfler (Sessiz Harfler) </vt:lpstr>
      <vt:lpstr>Ünlü mü ünsüz mü? </vt:lpstr>
      <vt:lpstr>A- Sert Ünsüzler: : ç, f, h, k, p, s, ş, t</vt:lpstr>
      <vt:lpstr>Slayt 8</vt:lpstr>
      <vt:lpstr> B-Yumuşak Ünsüzler: b, c, d, g, ğ, j, l, m, n, r, v, y, z</vt:lpstr>
      <vt:lpstr>Slayt 10</vt:lpstr>
      <vt:lpstr>Sert Ünsüz mü? Yumuşak Ünsüz mü?</vt:lpstr>
      <vt:lpstr>Sürekli mi Süreksiz mi?</vt:lpstr>
      <vt:lpstr>Slayt 13</vt:lpstr>
      <vt:lpstr>Slayt 14</vt:lpstr>
      <vt:lpstr>SON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2017-11-22T21:37:20Z</dcterms:created>
  <dcterms:modified xsi:type="dcterms:W3CDTF">2017-12-06T13:18:12Z</dcterms:modified>
  <cp:category>www.sorubak.com</cp:category>
</cp:coreProperties>
</file>