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0" r:id="rId2"/>
    <p:sldId id="256" r:id="rId3"/>
    <p:sldId id="276" r:id="rId4"/>
    <p:sldId id="270" r:id="rId5"/>
    <p:sldId id="260" r:id="rId6"/>
    <p:sldId id="261" r:id="rId7"/>
    <p:sldId id="258" r:id="rId8"/>
    <p:sldId id="277" r:id="rId9"/>
    <p:sldId id="259" r:id="rId10"/>
    <p:sldId id="278" r:id="rId11"/>
    <p:sldId id="262" r:id="rId12"/>
    <p:sldId id="263" r:id="rId13"/>
    <p:sldId id="264" r:id="rId14"/>
    <p:sldId id="267" r:id="rId15"/>
    <p:sldId id="268" r:id="rId16"/>
    <p:sldId id="279" r:id="rId17"/>
    <p:sldId id="271" r:id="rId18"/>
    <p:sldId id="274" r:id="rId19"/>
    <p:sldId id="281" r:id="rId20"/>
    <p:sldId id="273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742" y="-9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DCDA1-9D68-4D13-8D36-DF435B7D427C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4279B-31B6-46D1-88C6-C8E663BE22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5681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4279B-31B6-46D1-88C6-C8E663BE223F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58680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64913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6976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4976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105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9573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7146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4261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5268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33295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67731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0427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A84AA-55C0-4C79-BBDD-0D34869ECAED}" type="datetimeFigureOut">
              <a:rPr lang="tr-TR" smtClean="0"/>
              <a:pPr/>
              <a:t>11/12/2017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6ECD6-1D5A-423A-8DDC-7747AFB495C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053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s://sohretdogruyol.blogspot.com.tr/" TargetMode="Externa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-161878" y="1"/>
            <a:ext cx="9305878" cy="6857999"/>
          </a:xfrm>
          <a:prstGeom prst="rect">
            <a:avLst/>
          </a:prstGeom>
          <a:solidFill>
            <a:srgbClr val="00B050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6600" b="1" dirty="0" smtClean="0">
                <a:solidFill>
                  <a:srgbClr val="FFFF00"/>
                </a:solidFill>
                <a:latin typeface="Apple Boy BTN" pitchFamily="34" charset="0"/>
              </a:rPr>
              <a:t>SES BİLGİSİ   2 </a:t>
            </a:r>
            <a:endParaRPr lang="tr-TR" sz="6600" b="1" dirty="0">
              <a:solidFill>
                <a:srgbClr val="FFFF00"/>
              </a:solidFill>
              <a:latin typeface="Apple Boy BTN" pitchFamily="34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39552" y="4941168"/>
            <a:ext cx="70567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bg2">
                    <a:lumMod val="90000"/>
                  </a:schemeClr>
                </a:solidFill>
                <a:latin typeface="Apple Boy BTN" pitchFamily="34" charset="0"/>
              </a:rPr>
              <a:t>Not: </a:t>
            </a:r>
            <a:r>
              <a:rPr lang="tr-TR" sz="2000" u="sng" dirty="0" smtClean="0">
                <a:solidFill>
                  <a:schemeClr val="bg2">
                    <a:lumMod val="90000"/>
                  </a:schemeClr>
                </a:solidFill>
                <a:latin typeface="Apple Boy BTN" pitchFamily="34" charset="0"/>
              </a:rPr>
              <a:t>Evde </a:t>
            </a:r>
            <a:r>
              <a:rPr lang="tr-TR" sz="2000" dirty="0">
                <a:solidFill>
                  <a:schemeClr val="bg2">
                    <a:lumMod val="90000"/>
                  </a:schemeClr>
                </a:solidFill>
                <a:latin typeface="Apple Boy BTN" pitchFamily="34" charset="0"/>
              </a:rPr>
              <a:t>ders tekrarı yaparken defterinize konuya uygun görseller çizebilirsiniz</a:t>
            </a:r>
            <a:r>
              <a:rPr lang="tr-TR" sz="2000" dirty="0" smtClean="0">
                <a:solidFill>
                  <a:schemeClr val="bg2">
                    <a:lumMod val="90000"/>
                  </a:schemeClr>
                </a:solidFill>
                <a:latin typeface="Apple Boy BTN" pitchFamily="34" charset="0"/>
              </a:rPr>
              <a:t>. Görsel alanlarını şimdilik boş çerçeve çizerek belirtebilirsiniz.</a:t>
            </a:r>
            <a:endParaRPr lang="tr-TR" sz="2000" dirty="0">
              <a:solidFill>
                <a:schemeClr val="bg2">
                  <a:lumMod val="90000"/>
                </a:schemeClr>
              </a:solidFill>
              <a:latin typeface="Apple Boy BTN" pitchFamily="34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7118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Apple Boy BTN" pitchFamily="34" charset="0"/>
              </a:rPr>
              <a:t>ALIŞTIRMALAR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Kitap okumaya çok alıştım.</a:t>
            </a:r>
          </a:p>
          <a:p>
            <a:endParaRPr lang="tr-TR" dirty="0"/>
          </a:p>
          <a:p>
            <a:r>
              <a:rPr lang="tr-TR" dirty="0" smtClean="0"/>
              <a:t>Bardaktan boşalırcasına yağmur yağıyor.</a:t>
            </a:r>
          </a:p>
          <a:p>
            <a:endParaRPr lang="tr-TR" dirty="0"/>
          </a:p>
          <a:p>
            <a:r>
              <a:rPr lang="tr-TR" dirty="0" smtClean="0"/>
              <a:t>Hırkasını serviste unutmuş.</a:t>
            </a:r>
          </a:p>
          <a:p>
            <a:endParaRPr lang="tr-TR" dirty="0" smtClean="0"/>
          </a:p>
          <a:p>
            <a:r>
              <a:rPr lang="tr-TR" dirty="0" smtClean="0"/>
              <a:t>Suçunu mertçe itiraf etmiş.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59013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347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sz="4900" b="1" dirty="0" smtClean="0">
                <a:solidFill>
                  <a:srgbClr val="FF0000"/>
                </a:solidFill>
                <a:latin typeface="Apple Boy BTN" pitchFamily="34" charset="0"/>
              </a:rPr>
              <a:t>2- Ünsüz Yumuşaması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438194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    Sözcüklerin  -köklerinin ya da gövdelerinin- sonunda bulunan “p, ç, t, k” sessiz harflerinin yanına ünlü harfle başlayan bir ek geldiğinde</a:t>
            </a:r>
          </a:p>
          <a:p>
            <a:pPr marL="0" indent="0">
              <a:buNone/>
            </a:pPr>
            <a:r>
              <a:rPr lang="tr-TR" sz="3600" b="1" dirty="0" smtClean="0"/>
              <a:t>p            b’ye        ;        ç             c’ye</a:t>
            </a:r>
          </a:p>
          <a:p>
            <a:pPr marL="0" indent="0">
              <a:buNone/>
            </a:pPr>
            <a:r>
              <a:rPr lang="tr-TR" sz="3600" b="1" dirty="0" smtClean="0"/>
              <a:t>t             d’ye        ;         k            g/ğ’ye</a:t>
            </a:r>
          </a:p>
          <a:p>
            <a:pPr marL="0" indent="0">
              <a:buNone/>
            </a:pPr>
            <a:endParaRPr lang="tr-TR" sz="3600" b="1" dirty="0" smtClean="0"/>
          </a:p>
          <a:p>
            <a:pPr marL="0" indent="0">
              <a:buNone/>
            </a:pPr>
            <a:r>
              <a:rPr lang="tr-TR" dirty="0" smtClean="0"/>
              <a:t>dönüşür. Bu duruma </a:t>
            </a:r>
            <a:r>
              <a:rPr lang="tr-TR" dirty="0" smtClean="0">
                <a:solidFill>
                  <a:srgbClr val="FF0000"/>
                </a:solidFill>
              </a:rPr>
              <a:t>ünsüz yumuşaması </a:t>
            </a:r>
            <a:r>
              <a:rPr lang="tr-TR" dirty="0" smtClean="0"/>
              <a:t>adı verilir.</a:t>
            </a:r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79312" y="0"/>
            <a:ext cx="1537597" cy="2276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ağ Ok 3"/>
          <p:cNvSpPr/>
          <p:nvPr/>
        </p:nvSpPr>
        <p:spPr>
          <a:xfrm>
            <a:off x="1061763" y="370725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1061763" y="440719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5148064" y="378539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5150246" y="434111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309998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4300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4000" dirty="0">
                <a:solidFill>
                  <a:srgbClr val="FF0000"/>
                </a:solidFill>
                <a:ea typeface="+mn-ea"/>
                <a:cs typeface="+mn-cs"/>
              </a:rPr>
              <a:t/>
            </a:r>
            <a:br>
              <a:rPr lang="tr-TR" sz="4000" dirty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tr-TR" b="1" dirty="0" smtClean="0">
                <a:solidFill>
                  <a:srgbClr val="FF0000"/>
                </a:solidFill>
                <a:latin typeface="Apple Boy BTN" pitchFamily="34" charset="0"/>
                <a:ea typeface="+mn-ea"/>
                <a:cs typeface="+mn-cs"/>
              </a:rPr>
              <a:t>Örnek</a:t>
            </a:r>
            <a:r>
              <a:rPr lang="tr-TR" sz="27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27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Kasa</a:t>
            </a:r>
            <a:r>
              <a:rPr lang="tr-TR" b="1" dirty="0" smtClean="0"/>
              <a:t>p</a:t>
            </a:r>
            <a:r>
              <a:rPr lang="tr-TR" dirty="0"/>
              <a:t> –</a:t>
            </a:r>
            <a:r>
              <a:rPr lang="tr-TR" b="1" dirty="0"/>
              <a:t> ı</a:t>
            </a:r>
            <a:r>
              <a:rPr lang="tr-TR" dirty="0"/>
              <a:t> = Kasa</a:t>
            </a:r>
            <a:r>
              <a:rPr lang="tr-TR" b="1" dirty="0"/>
              <a:t>b</a:t>
            </a:r>
            <a:r>
              <a:rPr lang="tr-TR" dirty="0"/>
              <a:t>ı (Ünsüz yumuşaması)</a:t>
            </a:r>
          </a:p>
          <a:p>
            <a:r>
              <a:rPr lang="tr-TR" dirty="0"/>
              <a:t>Dola</a:t>
            </a:r>
            <a:r>
              <a:rPr lang="tr-TR" b="1" dirty="0"/>
              <a:t>p</a:t>
            </a:r>
            <a:r>
              <a:rPr lang="tr-TR" dirty="0"/>
              <a:t> – </a:t>
            </a:r>
            <a:r>
              <a:rPr lang="tr-TR" b="1" dirty="0" err="1"/>
              <a:t>ı</a:t>
            </a:r>
            <a:r>
              <a:rPr lang="tr-TR" dirty="0" err="1"/>
              <a:t>m</a:t>
            </a:r>
            <a:r>
              <a:rPr lang="tr-TR" dirty="0"/>
              <a:t> = Dola</a:t>
            </a:r>
            <a:r>
              <a:rPr lang="tr-TR" b="1" dirty="0"/>
              <a:t>b</a:t>
            </a:r>
            <a:r>
              <a:rPr lang="tr-TR" dirty="0"/>
              <a:t>ım</a:t>
            </a:r>
          </a:p>
          <a:p>
            <a:r>
              <a:rPr lang="tr-TR" dirty="0" smtClean="0"/>
              <a:t>Kitaplı</a:t>
            </a:r>
            <a:r>
              <a:rPr lang="tr-TR" b="1" dirty="0" smtClean="0"/>
              <a:t>k</a:t>
            </a:r>
            <a:r>
              <a:rPr lang="tr-TR" dirty="0" smtClean="0"/>
              <a:t> – </a:t>
            </a:r>
            <a:r>
              <a:rPr lang="tr-TR" b="1" dirty="0" smtClean="0"/>
              <a:t>a</a:t>
            </a:r>
            <a:r>
              <a:rPr lang="tr-TR" dirty="0" smtClean="0"/>
              <a:t> = Kitaplı</a:t>
            </a:r>
            <a:r>
              <a:rPr lang="tr-TR" b="1" dirty="0" smtClean="0"/>
              <a:t>ğ</a:t>
            </a:r>
            <a:r>
              <a:rPr lang="tr-TR" dirty="0" smtClean="0"/>
              <a:t>a</a:t>
            </a:r>
          </a:p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50146"/>
            <a:ext cx="2708607" cy="2301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572000" y="4016257"/>
            <a:ext cx="3960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Apple Boy BTN" pitchFamily="34" charset="0"/>
              </a:rPr>
              <a:t>Fıstıkçı Şahap, yanına bir ünlü gelince yumuşar.</a:t>
            </a:r>
            <a:endParaRPr lang="tr-TR" sz="3200" dirty="0">
              <a:latin typeface="Apple Boy BTN" pitchFamily="34" charset="0"/>
            </a:endParaRPr>
          </a:p>
        </p:txBody>
      </p:sp>
      <p:pic>
        <p:nvPicPr>
          <p:cNvPr id="7" name="Picture 5" descr="Image result for police siren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0704" y="82742"/>
            <a:ext cx="1459092" cy="154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ropbox\Dropbox\SOHRET\DistopyayaYolculuk\Resimleme\Bitenler\resim5-kitap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376" t="5338" r="18124" b="9086"/>
          <a:stretch/>
        </p:blipFill>
        <p:spPr bwMode="auto">
          <a:xfrm>
            <a:off x="2195736" y="3348000"/>
            <a:ext cx="1980264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39273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143000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Apple Boy BTN" pitchFamily="34" charset="0"/>
              </a:rPr>
              <a:t>Örnek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988840"/>
            <a:ext cx="8229600" cy="5472608"/>
          </a:xfrm>
        </p:spPr>
        <p:txBody>
          <a:bodyPr>
            <a:normAutofit/>
          </a:bodyPr>
          <a:lstStyle/>
          <a:p>
            <a:r>
              <a:rPr lang="tr-TR" dirty="0" smtClean="0"/>
              <a:t>Ağa</a:t>
            </a:r>
            <a:r>
              <a:rPr lang="tr-TR" b="1" dirty="0" smtClean="0"/>
              <a:t>ç</a:t>
            </a:r>
            <a:r>
              <a:rPr lang="tr-TR" dirty="0"/>
              <a:t> – </a:t>
            </a:r>
            <a:r>
              <a:rPr lang="tr-TR" b="1" dirty="0"/>
              <a:t>ı</a:t>
            </a:r>
            <a:r>
              <a:rPr lang="tr-TR" dirty="0"/>
              <a:t> = Ağa</a:t>
            </a:r>
            <a:r>
              <a:rPr lang="tr-TR" b="1" dirty="0"/>
              <a:t>c</a:t>
            </a:r>
            <a:r>
              <a:rPr lang="tr-TR" dirty="0"/>
              <a:t>ı </a:t>
            </a:r>
          </a:p>
          <a:p>
            <a:r>
              <a:rPr lang="tr-TR" dirty="0"/>
              <a:t>İla</a:t>
            </a:r>
            <a:r>
              <a:rPr lang="tr-TR" b="1" dirty="0"/>
              <a:t>ç</a:t>
            </a:r>
            <a:r>
              <a:rPr lang="tr-TR" dirty="0"/>
              <a:t> – </a:t>
            </a:r>
            <a:r>
              <a:rPr lang="tr-TR" b="1" dirty="0" err="1"/>
              <a:t>ı</a:t>
            </a:r>
            <a:r>
              <a:rPr lang="tr-TR" dirty="0" err="1"/>
              <a:t>mı</a:t>
            </a:r>
            <a:r>
              <a:rPr lang="tr-TR" dirty="0"/>
              <a:t> = İla</a:t>
            </a:r>
            <a:r>
              <a:rPr lang="tr-TR" b="1" dirty="0"/>
              <a:t>c</a:t>
            </a:r>
            <a:r>
              <a:rPr lang="tr-TR" dirty="0"/>
              <a:t>ımı</a:t>
            </a:r>
          </a:p>
          <a:p>
            <a:r>
              <a:rPr lang="tr-TR" dirty="0" smtClean="0"/>
              <a:t>Sevin</a:t>
            </a:r>
            <a:r>
              <a:rPr lang="tr-TR" b="1" dirty="0" smtClean="0"/>
              <a:t>ç</a:t>
            </a:r>
            <a:r>
              <a:rPr lang="tr-TR" dirty="0"/>
              <a:t> – </a:t>
            </a:r>
            <a:r>
              <a:rPr lang="tr-TR" b="1" dirty="0"/>
              <a:t>i</a:t>
            </a:r>
            <a:r>
              <a:rPr lang="tr-TR" dirty="0"/>
              <a:t>ni = </a:t>
            </a:r>
            <a:r>
              <a:rPr lang="tr-TR" dirty="0" smtClean="0"/>
              <a:t>Sevin</a:t>
            </a:r>
            <a:r>
              <a:rPr lang="tr-TR" b="1" dirty="0" smtClean="0"/>
              <a:t>c</a:t>
            </a:r>
            <a:r>
              <a:rPr lang="tr-TR" dirty="0" smtClean="0"/>
              <a:t>ini</a:t>
            </a:r>
          </a:p>
          <a:p>
            <a:r>
              <a:rPr lang="tr-TR" dirty="0" smtClean="0"/>
              <a:t>Kana</a:t>
            </a:r>
            <a:r>
              <a:rPr lang="tr-TR" b="1" dirty="0" smtClean="0"/>
              <a:t>t</a:t>
            </a:r>
            <a:r>
              <a:rPr lang="tr-TR" dirty="0" smtClean="0"/>
              <a:t> – </a:t>
            </a:r>
            <a:r>
              <a:rPr lang="tr-TR" b="1" dirty="0" err="1" smtClean="0"/>
              <a:t>ı</a:t>
            </a:r>
            <a:r>
              <a:rPr lang="tr-TR" dirty="0" err="1" smtClean="0"/>
              <a:t>na</a:t>
            </a:r>
            <a:r>
              <a:rPr lang="tr-TR" dirty="0" smtClean="0"/>
              <a:t> = Kana</a:t>
            </a:r>
            <a:r>
              <a:rPr lang="tr-TR" b="1" dirty="0" smtClean="0"/>
              <a:t>d</a:t>
            </a:r>
            <a:r>
              <a:rPr lang="tr-TR" dirty="0" smtClean="0"/>
              <a:t>ına</a:t>
            </a:r>
          </a:p>
          <a:p>
            <a:r>
              <a:rPr lang="tr-TR" dirty="0" smtClean="0"/>
              <a:t>Kelebe</a:t>
            </a:r>
            <a:r>
              <a:rPr lang="tr-TR" b="1" dirty="0" smtClean="0"/>
              <a:t>k</a:t>
            </a:r>
            <a:r>
              <a:rPr lang="tr-TR" dirty="0" smtClean="0"/>
              <a:t> – </a:t>
            </a:r>
            <a:r>
              <a:rPr lang="tr-TR" b="1" dirty="0" smtClean="0"/>
              <a:t>e</a:t>
            </a:r>
            <a:r>
              <a:rPr lang="tr-TR" dirty="0" smtClean="0"/>
              <a:t> =Kelebe</a:t>
            </a:r>
            <a:r>
              <a:rPr lang="tr-TR" b="1" dirty="0" smtClean="0"/>
              <a:t>ğ</a:t>
            </a:r>
            <a:r>
              <a:rPr lang="tr-TR" dirty="0" smtClean="0"/>
              <a:t>e</a:t>
            </a:r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Picture 5" descr="Image result for police siren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5"/>
            <a:ext cx="1297476" cy="137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4357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7704" y="2852936"/>
            <a:ext cx="6912768" cy="374441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tr-TR" sz="5100" b="1" dirty="0" smtClean="0">
                <a:solidFill>
                  <a:srgbClr val="FF0000"/>
                </a:solidFill>
              </a:rPr>
              <a:t>                    Örnekler </a:t>
            </a:r>
            <a:r>
              <a:rPr lang="tr-TR" sz="5100" b="1" dirty="0">
                <a:solidFill>
                  <a:srgbClr val="FF0000"/>
                </a:solidFill>
              </a:rPr>
              <a:t> </a:t>
            </a:r>
            <a:r>
              <a:rPr lang="tr-TR" sz="4500" b="1" dirty="0"/>
              <a:t>     </a:t>
            </a:r>
            <a:endParaRPr lang="tr-TR" sz="4500" dirty="0"/>
          </a:p>
          <a:p>
            <a:pPr marL="0" indent="0">
              <a:buNone/>
            </a:pPr>
            <a:r>
              <a:rPr lang="tr-TR" sz="4500" b="1" dirty="0" smtClean="0">
                <a:solidFill>
                  <a:srgbClr val="FF0000"/>
                </a:solidFill>
              </a:rPr>
              <a:t>      Doğru</a:t>
            </a:r>
            <a:r>
              <a:rPr lang="tr-TR" sz="4500" b="1" dirty="0">
                <a:solidFill>
                  <a:srgbClr val="FF0000"/>
                </a:solidFill>
              </a:rPr>
              <a:t>             </a:t>
            </a:r>
            <a:r>
              <a:rPr lang="tr-TR" sz="4500" b="1" dirty="0" smtClean="0">
                <a:solidFill>
                  <a:srgbClr val="FF0000"/>
                </a:solidFill>
              </a:rPr>
              <a:t>            </a:t>
            </a:r>
            <a:r>
              <a:rPr lang="tr-TR" sz="4500" b="1" dirty="0">
                <a:solidFill>
                  <a:srgbClr val="FF0000"/>
                </a:solidFill>
              </a:rPr>
              <a:t> Yanlış</a:t>
            </a:r>
            <a:endParaRPr lang="tr-TR" sz="4500" dirty="0">
              <a:solidFill>
                <a:srgbClr val="FF0000"/>
              </a:solidFill>
            </a:endParaRPr>
          </a:p>
          <a:p>
            <a:r>
              <a:rPr lang="tr-TR" sz="4500" dirty="0"/>
              <a:t>Mehmet’e      </a:t>
            </a:r>
            <a:r>
              <a:rPr lang="tr-TR" sz="4500" dirty="0" smtClean="0"/>
              <a:t>     </a:t>
            </a:r>
            <a:r>
              <a:rPr lang="tr-TR" sz="4500" dirty="0"/>
              <a:t>   </a:t>
            </a:r>
            <a:r>
              <a:rPr lang="tr-TR" sz="4500" dirty="0" smtClean="0"/>
              <a:t>  </a:t>
            </a:r>
            <a:r>
              <a:rPr lang="tr-TR" sz="4500" dirty="0" err="1" smtClean="0"/>
              <a:t>Mehmed’e</a:t>
            </a:r>
            <a:endParaRPr lang="tr-TR" sz="4500" dirty="0"/>
          </a:p>
          <a:p>
            <a:r>
              <a:rPr lang="tr-TR" sz="4500" dirty="0"/>
              <a:t>Yozgat’a            </a:t>
            </a:r>
            <a:r>
              <a:rPr lang="tr-TR" sz="4500" dirty="0" smtClean="0"/>
              <a:t>        </a:t>
            </a:r>
            <a:r>
              <a:rPr lang="tr-TR" sz="4500" dirty="0" err="1" smtClean="0"/>
              <a:t>Yozgad’a</a:t>
            </a:r>
            <a:endParaRPr lang="tr-TR" sz="4500" dirty="0"/>
          </a:p>
          <a:p>
            <a:r>
              <a:rPr lang="tr-TR" sz="4500" dirty="0"/>
              <a:t>c</a:t>
            </a:r>
            <a:r>
              <a:rPr lang="tr-TR" sz="4500" dirty="0" smtClean="0"/>
              <a:t>umhuriyete</a:t>
            </a:r>
            <a:r>
              <a:rPr lang="tr-TR" sz="4500" dirty="0"/>
              <a:t>   </a:t>
            </a:r>
            <a:r>
              <a:rPr lang="tr-TR" sz="4500" dirty="0" smtClean="0"/>
              <a:t>      </a:t>
            </a:r>
            <a:r>
              <a:rPr lang="tr-TR" sz="4500" dirty="0"/>
              <a:t>  </a:t>
            </a:r>
            <a:r>
              <a:rPr lang="tr-TR" sz="4500" dirty="0" err="1"/>
              <a:t>c</a:t>
            </a:r>
            <a:r>
              <a:rPr lang="tr-TR" sz="4500" dirty="0" err="1" smtClean="0"/>
              <a:t>umhuriyede</a:t>
            </a:r>
            <a:endParaRPr lang="tr-TR" sz="4500" dirty="0"/>
          </a:p>
          <a:p>
            <a:r>
              <a:rPr lang="tr-TR" sz="4500" dirty="0"/>
              <a:t>hukuku              </a:t>
            </a:r>
            <a:r>
              <a:rPr lang="tr-TR" sz="4500" dirty="0" smtClean="0"/>
              <a:t>     </a:t>
            </a:r>
            <a:r>
              <a:rPr lang="tr-TR" sz="4500" dirty="0"/>
              <a:t> </a:t>
            </a:r>
            <a:r>
              <a:rPr lang="tr-TR" sz="4500" dirty="0" smtClean="0"/>
              <a:t> </a:t>
            </a:r>
            <a:r>
              <a:rPr lang="tr-TR" sz="4500" dirty="0" err="1" smtClean="0"/>
              <a:t>hukuğu</a:t>
            </a:r>
            <a:endParaRPr lang="tr-TR" sz="4500" dirty="0"/>
          </a:p>
          <a:p>
            <a:r>
              <a:rPr lang="tr-TR" sz="4500" dirty="0"/>
              <a:t>devlete              </a:t>
            </a:r>
            <a:r>
              <a:rPr lang="tr-TR" sz="4500" dirty="0" smtClean="0"/>
              <a:t>     </a:t>
            </a:r>
            <a:r>
              <a:rPr lang="tr-TR" sz="4500" dirty="0"/>
              <a:t>  </a:t>
            </a:r>
            <a:r>
              <a:rPr lang="tr-TR" sz="4500" dirty="0" err="1" smtClean="0"/>
              <a:t>devlede</a:t>
            </a:r>
            <a:endParaRPr lang="tr-TR" sz="4500" dirty="0"/>
          </a:p>
          <a:p>
            <a:endParaRPr lang="tr-TR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6" y="-31923"/>
            <a:ext cx="956811" cy="134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1560" y="1314240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latin typeface="Apple Boy BTN" pitchFamily="34" charset="0"/>
              </a:rPr>
              <a:t>Özel isimlerde ve yabancı dillerden dilimize girmiş bazı kelimelerde ünsüz yumuşaması meydana gelmez.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411255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4780" y="1556792"/>
            <a:ext cx="8856984" cy="1143000"/>
          </a:xfrm>
        </p:spPr>
        <p:txBody>
          <a:bodyPr>
            <a:normAutofit fontScale="90000"/>
          </a:bodyPr>
          <a:lstStyle/>
          <a:p>
            <a:r>
              <a:rPr lang="tr-TR" sz="4000" dirty="0" smtClean="0">
                <a:latin typeface="Apple Boy BTN" pitchFamily="34" charset="0"/>
              </a:rPr>
              <a:t>Bazı tek heceli sözcüklerde ünsüz yumuşaması olmaz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195736" y="2609528"/>
            <a:ext cx="8229600" cy="42484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  <a:latin typeface="Apple Boy BTN" pitchFamily="34" charset="0"/>
              </a:rPr>
              <a:t>                  Örnekler </a:t>
            </a:r>
            <a:r>
              <a:rPr lang="tr-TR" b="1" dirty="0">
                <a:solidFill>
                  <a:srgbClr val="FF0000"/>
                </a:solidFill>
                <a:latin typeface="Apple Boy BTN" pitchFamily="34" charset="0"/>
              </a:rPr>
              <a:t>   </a:t>
            </a: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  <a:latin typeface="Apple Boy BTN" pitchFamily="34" charset="0"/>
              </a:rPr>
              <a:t>   Doğru</a:t>
            </a:r>
            <a:r>
              <a:rPr lang="tr-TR" b="1" dirty="0">
                <a:solidFill>
                  <a:srgbClr val="FF0000"/>
                </a:solidFill>
                <a:latin typeface="Apple Boy BTN" pitchFamily="34" charset="0"/>
              </a:rPr>
              <a:t>              Yanlış</a:t>
            </a: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  <a:p>
            <a:r>
              <a:rPr lang="tr-TR" dirty="0"/>
              <a:t>Sütü                 </a:t>
            </a:r>
            <a:r>
              <a:rPr lang="tr-TR" dirty="0" err="1" smtClean="0"/>
              <a:t>Südü</a:t>
            </a:r>
            <a:r>
              <a:rPr lang="tr-TR" dirty="0" smtClean="0"/>
              <a:t> </a:t>
            </a:r>
            <a:endParaRPr lang="tr-TR" dirty="0"/>
          </a:p>
          <a:p>
            <a:r>
              <a:rPr lang="tr-TR" dirty="0"/>
              <a:t>Çöpü                </a:t>
            </a:r>
            <a:r>
              <a:rPr lang="tr-TR" dirty="0" err="1"/>
              <a:t>Çöbü</a:t>
            </a:r>
            <a:endParaRPr lang="tr-TR" dirty="0"/>
          </a:p>
          <a:p>
            <a:r>
              <a:rPr lang="tr-TR" dirty="0" smtClean="0"/>
              <a:t>Koçum</a:t>
            </a:r>
            <a:r>
              <a:rPr lang="tr-TR" dirty="0"/>
              <a:t>             </a:t>
            </a:r>
            <a:r>
              <a:rPr lang="tr-TR" dirty="0" err="1"/>
              <a:t>Kocum</a:t>
            </a:r>
            <a:endParaRPr lang="tr-TR" dirty="0"/>
          </a:p>
          <a:p>
            <a:r>
              <a:rPr lang="tr-TR" dirty="0"/>
              <a:t>Keki                  </a:t>
            </a:r>
            <a:r>
              <a:rPr lang="tr-TR" dirty="0" err="1"/>
              <a:t>Kegi</a:t>
            </a:r>
            <a:endParaRPr lang="tr-TR" dirty="0"/>
          </a:p>
          <a:p>
            <a:r>
              <a:rPr lang="tr-TR" dirty="0" smtClean="0"/>
              <a:t>Topa </a:t>
            </a:r>
            <a:r>
              <a:rPr lang="tr-TR" dirty="0"/>
              <a:t>                </a:t>
            </a:r>
            <a:r>
              <a:rPr lang="tr-TR" dirty="0" err="1" smtClean="0"/>
              <a:t>Toba</a:t>
            </a:r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6582" y="0"/>
            <a:ext cx="957263" cy="13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Düz Bağlayıcı 4"/>
          <p:cNvCxnSpPr/>
          <p:nvPr/>
        </p:nvCxnSpPr>
        <p:spPr>
          <a:xfrm>
            <a:off x="4565213" y="3645024"/>
            <a:ext cx="2167027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H="1">
            <a:off x="4565213" y="3660198"/>
            <a:ext cx="2023010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77868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Apple Boy BTN" pitchFamily="34" charset="0"/>
              </a:rPr>
              <a:t>ALIŞTIRMALAR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7704" y="1772816"/>
            <a:ext cx="8229600" cy="4525963"/>
          </a:xfrm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tr-TR" dirty="0" smtClean="0"/>
              <a:t>Teyzem hesabını iyi bilir.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Sahibinden satılık ev arıyoruz.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Tatlılardan sütlaca bayılır.</a:t>
            </a:r>
          </a:p>
          <a:p>
            <a:pPr>
              <a:lnSpc>
                <a:spcPct val="150000"/>
              </a:lnSpc>
            </a:pPr>
            <a:r>
              <a:rPr lang="tr-TR" dirty="0" smtClean="0"/>
              <a:t>Umudunu asla yitirme!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67084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0916" y="1102165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sz="6600" dirty="0" smtClean="0"/>
              <a:t>              p,  ç,  t,  k</a:t>
            </a:r>
          </a:p>
          <a:p>
            <a:pPr marL="0" indent="0">
              <a:buNone/>
            </a:pPr>
            <a:r>
              <a:rPr lang="tr-TR" sz="6600" dirty="0" smtClean="0"/>
              <a:t>          </a:t>
            </a:r>
          </a:p>
          <a:p>
            <a:pPr marL="0" indent="0">
              <a:buNone/>
            </a:pPr>
            <a:r>
              <a:rPr lang="tr-TR" sz="6600" dirty="0" smtClean="0"/>
              <a:t>              b,  c,  d,  g</a:t>
            </a:r>
            <a:endParaRPr lang="tr-TR" sz="6600" dirty="0"/>
          </a:p>
        </p:txBody>
      </p:sp>
      <p:sp>
        <p:nvSpPr>
          <p:cNvPr id="4" name="Aşağı Ok 3"/>
          <p:cNvSpPr/>
          <p:nvPr/>
        </p:nvSpPr>
        <p:spPr>
          <a:xfrm>
            <a:off x="3095354" y="2671271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Aşağı Ok 4"/>
          <p:cNvSpPr/>
          <p:nvPr/>
        </p:nvSpPr>
        <p:spPr>
          <a:xfrm rot="10800000">
            <a:off x="4054600" y="248210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Aşağı Ok 5"/>
          <p:cNvSpPr/>
          <p:nvPr/>
        </p:nvSpPr>
        <p:spPr>
          <a:xfrm rot="10800000">
            <a:off x="5060444" y="2519114"/>
            <a:ext cx="484632" cy="99769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şağı Ok 6"/>
          <p:cNvSpPr/>
          <p:nvPr/>
        </p:nvSpPr>
        <p:spPr>
          <a:xfrm rot="10800000">
            <a:off x="5998402" y="253839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ay 17"/>
          <p:cNvSpPr/>
          <p:nvPr/>
        </p:nvSpPr>
        <p:spPr>
          <a:xfrm rot="1227675">
            <a:off x="4163319" y="1517777"/>
            <a:ext cx="3204338" cy="5067694"/>
          </a:xfrm>
          <a:prstGeom prst="arc">
            <a:avLst>
              <a:gd name="adj1" fmla="val 16079806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Aşağı Ok 21"/>
          <p:cNvSpPr/>
          <p:nvPr/>
        </p:nvSpPr>
        <p:spPr>
          <a:xfrm rot="1886415">
            <a:off x="6726636" y="4591460"/>
            <a:ext cx="700656" cy="468052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5012722" y="4905393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Y</a:t>
            </a:r>
            <a:r>
              <a:rPr lang="tr-TR" sz="3600" dirty="0" smtClean="0"/>
              <a:t>umuşama</a:t>
            </a:r>
            <a:endParaRPr lang="tr-TR" sz="3600" dirty="0"/>
          </a:p>
        </p:txBody>
      </p:sp>
      <p:sp>
        <p:nvSpPr>
          <p:cNvPr id="24" name="Yay 23"/>
          <p:cNvSpPr/>
          <p:nvPr/>
        </p:nvSpPr>
        <p:spPr>
          <a:xfrm rot="12384137">
            <a:off x="2415088" y="-266399"/>
            <a:ext cx="3648625" cy="5082131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Aşağı Ok 24"/>
          <p:cNvSpPr/>
          <p:nvPr/>
        </p:nvSpPr>
        <p:spPr>
          <a:xfrm rot="13308420">
            <a:off x="2494309" y="1211474"/>
            <a:ext cx="484632" cy="489204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2675862" y="597028"/>
            <a:ext cx="2384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Sertleşme</a:t>
            </a:r>
            <a:endParaRPr lang="tr-TR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351" y="15132"/>
            <a:ext cx="2179490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7696" y="4070212"/>
            <a:ext cx="1608800" cy="2583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şağı Ok 1"/>
          <p:cNvSpPr/>
          <p:nvPr/>
        </p:nvSpPr>
        <p:spPr>
          <a:xfrm>
            <a:off x="4061593" y="270892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>
            <a:off x="5061670" y="270892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şağı Ok 8"/>
          <p:cNvSpPr/>
          <p:nvPr/>
        </p:nvSpPr>
        <p:spPr>
          <a:xfrm>
            <a:off x="5973632" y="270664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8558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3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  <a:latin typeface="Apple Boy BTN" pitchFamily="34" charset="0"/>
              </a:rPr>
              <a:t>ALIŞTIRMALAR</a:t>
            </a:r>
            <a:endParaRPr lang="tr-TR" b="1" dirty="0">
              <a:solidFill>
                <a:srgbClr val="FF0000"/>
              </a:solidFill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57606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dirty="0" smtClean="0">
                <a:solidFill>
                  <a:srgbClr val="0070C0"/>
                </a:solidFill>
              </a:rPr>
              <a:t>Ses olaylarını bulalım.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Kalbim kırıldı.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Denizin dibine daldı.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O fırsatçı bir çocuktur.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 Ona arkadaşça yaklaştım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Sınava çok çalıştı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6696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  <a:t>Cevaplar</a:t>
            </a: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tr-TR" dirty="0"/>
              <a:t>Kal</a:t>
            </a:r>
            <a:r>
              <a:rPr lang="tr-TR" dirty="0">
                <a:solidFill>
                  <a:srgbClr val="FF0000"/>
                </a:solidFill>
              </a:rPr>
              <a:t>b</a:t>
            </a:r>
            <a:r>
              <a:rPr lang="tr-TR" dirty="0"/>
              <a:t>im kırıldı</a:t>
            </a:r>
            <a:r>
              <a:rPr lang="tr-TR" dirty="0" smtClean="0"/>
              <a:t>.               </a:t>
            </a:r>
            <a:r>
              <a:rPr lang="tr-TR" dirty="0" smtClean="0">
                <a:solidFill>
                  <a:srgbClr val="FF0000"/>
                </a:solidFill>
              </a:rPr>
              <a:t>Ünsüz Yumuşaması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Denizin di</a:t>
            </a:r>
            <a:r>
              <a:rPr lang="tr-TR" dirty="0" smtClean="0">
                <a:solidFill>
                  <a:srgbClr val="FF0000"/>
                </a:solidFill>
              </a:rPr>
              <a:t>b</a:t>
            </a:r>
            <a:r>
              <a:rPr lang="tr-TR" dirty="0" smtClean="0"/>
              <a:t>ine daldı.               </a:t>
            </a:r>
            <a:r>
              <a:rPr lang="tr-TR" dirty="0" smtClean="0">
                <a:solidFill>
                  <a:srgbClr val="FF0000"/>
                </a:solidFill>
              </a:rPr>
              <a:t>Ünsüz Yumuşaması</a:t>
            </a:r>
            <a:endParaRPr lang="tr-TR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tr-TR" dirty="0" smtClean="0"/>
              <a:t>O </a:t>
            </a:r>
            <a:r>
              <a:rPr lang="tr-TR" dirty="0"/>
              <a:t>fırsat</a:t>
            </a:r>
            <a:r>
              <a:rPr lang="tr-TR" dirty="0">
                <a:solidFill>
                  <a:srgbClr val="FF0000"/>
                </a:solidFill>
              </a:rPr>
              <a:t>ç</a:t>
            </a:r>
            <a:r>
              <a:rPr lang="tr-TR" dirty="0"/>
              <a:t>ı bir çocuktur</a:t>
            </a:r>
            <a:r>
              <a:rPr lang="tr-TR" dirty="0" smtClean="0"/>
              <a:t>.               </a:t>
            </a:r>
            <a:r>
              <a:rPr lang="tr-TR" dirty="0" smtClean="0">
                <a:solidFill>
                  <a:srgbClr val="FF0000"/>
                </a:solidFill>
              </a:rPr>
              <a:t> Ünsüz Benzeşmesi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tr-TR" dirty="0"/>
              <a:t> Ona arkadaş</a:t>
            </a:r>
            <a:r>
              <a:rPr lang="tr-TR" dirty="0">
                <a:solidFill>
                  <a:srgbClr val="FF0000"/>
                </a:solidFill>
              </a:rPr>
              <a:t>ç</a:t>
            </a:r>
            <a:r>
              <a:rPr lang="tr-TR" dirty="0"/>
              <a:t>a </a:t>
            </a:r>
            <a:r>
              <a:rPr lang="tr-TR" dirty="0" smtClean="0"/>
              <a:t>yaklaştım.            </a:t>
            </a:r>
            <a:r>
              <a:rPr lang="tr-TR" dirty="0" smtClean="0">
                <a:solidFill>
                  <a:srgbClr val="FF0000"/>
                </a:solidFill>
              </a:rPr>
              <a:t>Ünsüz Benzeşmesi</a:t>
            </a:r>
            <a:endParaRPr lang="tr-TR" dirty="0"/>
          </a:p>
          <a:p>
            <a:pPr marL="0" indent="0">
              <a:lnSpc>
                <a:spcPct val="150000"/>
              </a:lnSpc>
              <a:buNone/>
            </a:pPr>
            <a:r>
              <a:rPr lang="tr-TR" dirty="0"/>
              <a:t>Sınava çok </a:t>
            </a:r>
            <a:r>
              <a:rPr lang="tr-TR" dirty="0" smtClean="0"/>
              <a:t>çalış</a:t>
            </a:r>
            <a:r>
              <a:rPr lang="tr-TR" dirty="0" smtClean="0">
                <a:solidFill>
                  <a:srgbClr val="FF0000"/>
                </a:solidFill>
              </a:rPr>
              <a:t>t</a:t>
            </a:r>
            <a:r>
              <a:rPr lang="tr-TR" dirty="0" smtClean="0"/>
              <a:t>ı.               </a:t>
            </a:r>
            <a:r>
              <a:rPr lang="tr-TR" dirty="0">
                <a:solidFill>
                  <a:srgbClr val="FF0000"/>
                </a:solidFill>
              </a:rPr>
              <a:t>Ünsüz </a:t>
            </a:r>
            <a:r>
              <a:rPr lang="tr-TR" dirty="0" smtClean="0">
                <a:solidFill>
                  <a:srgbClr val="FF0000"/>
                </a:solidFill>
              </a:rPr>
              <a:t>Benzeşmesi</a:t>
            </a:r>
            <a:endParaRPr lang="tr-TR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tr-TR" dirty="0"/>
          </a:p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2843808" y="181853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3880297" y="263691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4355976" y="350100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086" y="4293096"/>
            <a:ext cx="10064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4845" y="5157192"/>
            <a:ext cx="10064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13346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041382" y="1748341"/>
            <a:ext cx="7704856" cy="5589240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tr-TR" sz="6700" b="1" dirty="0" smtClean="0">
                <a:solidFill>
                  <a:srgbClr val="FF0000"/>
                </a:solidFill>
                <a:latin typeface="Apple Boy BTN" pitchFamily="34" charset="0"/>
              </a:rPr>
              <a:t>1-Ünsüz </a:t>
            </a:r>
            <a:r>
              <a:rPr lang="tr-TR" sz="6700" b="1" dirty="0">
                <a:solidFill>
                  <a:srgbClr val="FF0000"/>
                </a:solidFill>
                <a:latin typeface="Apple Boy BTN" pitchFamily="34" charset="0"/>
              </a:rPr>
              <a:t>Benzeşmesi  (Sertleşmesi</a:t>
            </a:r>
            <a:r>
              <a:rPr lang="tr-TR" sz="6700" b="1" dirty="0" smtClean="0">
                <a:solidFill>
                  <a:srgbClr val="FF0000"/>
                </a:solidFill>
                <a:latin typeface="Apple Boy BTN" pitchFamily="34" charset="0"/>
              </a:rPr>
              <a:t>)</a:t>
            </a:r>
            <a:endParaRPr lang="tr-TR" sz="5800" b="1" dirty="0">
              <a:solidFill>
                <a:srgbClr val="FF0000"/>
              </a:solidFill>
            </a:endParaRPr>
          </a:p>
          <a:p>
            <a:pPr algn="l">
              <a:lnSpc>
                <a:spcPct val="120000"/>
              </a:lnSpc>
            </a:pPr>
            <a:r>
              <a:rPr lang="tr-TR" sz="5800" dirty="0">
                <a:solidFill>
                  <a:schemeClr val="tx1"/>
                </a:solidFill>
                <a:latin typeface="Comic Sans MS" pitchFamily="66" charset="0"/>
              </a:rPr>
              <a:t>Bir sözcüğün son hecesi  </a:t>
            </a:r>
            <a:r>
              <a:rPr lang="tr-TR" sz="5800" b="1" dirty="0">
                <a:solidFill>
                  <a:schemeClr val="tx1"/>
                </a:solidFill>
                <a:latin typeface="Comic Sans MS" pitchFamily="66" charset="0"/>
              </a:rPr>
              <a:t>“f, s, t, k, ç, ş, h, p” sert sessiz</a:t>
            </a:r>
            <a:r>
              <a:rPr lang="tr-TR" sz="5800" dirty="0">
                <a:solidFill>
                  <a:schemeClr val="tx1"/>
                </a:solidFill>
                <a:latin typeface="Comic Sans MS" pitchFamily="66" charset="0"/>
              </a:rPr>
              <a:t> harflerinden biri ile biterse ve bu sözcüğe </a:t>
            </a:r>
            <a:r>
              <a:rPr lang="tr-TR" sz="5800" b="1" dirty="0">
                <a:solidFill>
                  <a:schemeClr val="tx1"/>
                </a:solidFill>
                <a:latin typeface="Comic Sans MS" pitchFamily="66" charset="0"/>
              </a:rPr>
              <a:t>“c, d, g” yumuşak sessiz</a:t>
            </a:r>
            <a:r>
              <a:rPr lang="tr-TR" sz="5800" dirty="0">
                <a:solidFill>
                  <a:schemeClr val="tx1"/>
                </a:solidFill>
                <a:latin typeface="Comic Sans MS" pitchFamily="66" charset="0"/>
              </a:rPr>
              <a:t> harfleriyle başlayan bir ek gelirse, ekin başındaki yumuşak ünsüzler sözcüğün sonundaki ünsüzün etkisiyle sertleşerek </a:t>
            </a:r>
            <a:endParaRPr lang="tr-TR" sz="58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endParaRPr lang="tr-TR" sz="46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r>
              <a:rPr lang="tr-TR" sz="5900" dirty="0" smtClean="0">
                <a:solidFill>
                  <a:schemeClr val="tx1"/>
                </a:solidFill>
                <a:latin typeface="Comic Sans MS" pitchFamily="66" charset="0"/>
              </a:rPr>
              <a:t>C </a:t>
            </a:r>
            <a:r>
              <a:rPr lang="tr-TR" sz="4500" dirty="0" smtClean="0">
                <a:solidFill>
                  <a:schemeClr val="tx1"/>
                </a:solidFill>
                <a:latin typeface="Comic Sans MS" pitchFamily="66" charset="0"/>
              </a:rPr>
              <a:t>         </a:t>
            </a:r>
            <a:r>
              <a:rPr lang="tr-TR" sz="5900" dirty="0" smtClean="0">
                <a:solidFill>
                  <a:schemeClr val="tx1"/>
                </a:solidFill>
                <a:latin typeface="Comic Sans MS" pitchFamily="66" charset="0"/>
              </a:rPr>
              <a:t> Ç’ye  ;     D       T’ye ;         G       K’ye</a:t>
            </a:r>
          </a:p>
          <a:p>
            <a:pPr algn="l"/>
            <a:endParaRPr lang="tr-TR" sz="4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l"/>
            <a:endParaRPr lang="tr-TR" sz="40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tr-TR" sz="5100" dirty="0" smtClean="0">
                <a:solidFill>
                  <a:schemeClr val="tx1"/>
                </a:solidFill>
                <a:latin typeface="Comic Sans MS" pitchFamily="66" charset="0"/>
              </a:rPr>
              <a:t>  dönüşür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637352"/>
            <a:ext cx="1259632" cy="122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ağ Ok 3"/>
          <p:cNvSpPr/>
          <p:nvPr/>
        </p:nvSpPr>
        <p:spPr>
          <a:xfrm>
            <a:off x="1601377" y="5157032"/>
            <a:ext cx="620751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4166344" y="5157032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6985066" y="5157032"/>
            <a:ext cx="57606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2128" y="411021"/>
            <a:ext cx="4536504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Image result for police siren 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5066" y="82742"/>
            <a:ext cx="1764730" cy="186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8230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/>
          <a:lstStyle/>
          <a:p>
            <a:r>
              <a:rPr lang="tr-TR" dirty="0" smtClean="0">
                <a:latin typeface="Apple Boy BTN" pitchFamily="34" charset="0"/>
              </a:rPr>
              <a:t>SON</a:t>
            </a:r>
            <a:endParaRPr lang="tr-TR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21646" y="5097903"/>
            <a:ext cx="6336704" cy="75294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400" dirty="0" smtClean="0">
                <a:latin typeface="Apple Boy BTN" pitchFamily="34" charset="0"/>
              </a:rPr>
              <a:t>Hazırlayan: Şöhret Doğruyol Sağbaş</a:t>
            </a:r>
            <a:endParaRPr lang="tr-TR" sz="2400" dirty="0">
              <a:latin typeface="Apple Boy BTN" pitchFamily="34" charset="0"/>
            </a:endParaRPr>
          </a:p>
        </p:txBody>
      </p:sp>
      <p:pic>
        <p:nvPicPr>
          <p:cNvPr id="6146" name="Picture 2" descr="C:\Dropbox\Dropbox\SOHRET\DistopyayaYolculuk\Resimleme\Bitenler\resim5-kitap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359441"/>
            <a:ext cx="3388690" cy="4387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21646" y="558924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hlinkClick r:id="rId5"/>
              </a:rPr>
              <a:t>https://</a:t>
            </a:r>
            <a:r>
              <a:rPr lang="tr-TR" sz="2800" dirty="0" smtClean="0">
                <a:hlinkClick r:id="rId5"/>
              </a:rPr>
              <a:t>sohretdogruyol.blogspot.com.tr</a:t>
            </a:r>
            <a:r>
              <a:rPr lang="tr-TR" sz="2800" dirty="0" smtClean="0"/>
              <a:t> </a:t>
            </a:r>
            <a:endParaRPr lang="tr-TR" sz="2800" dirty="0"/>
          </a:p>
        </p:txBody>
      </p:sp>
      <p:pic>
        <p:nvPicPr>
          <p:cNvPr id="1026" name="Picture 2" descr="C:\Dropbox\Dropbox\SOHRET\Afis\thumbnail_ÜTOPYA CILTL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713101">
            <a:off x="7915804" y="4612384"/>
            <a:ext cx="461317" cy="67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259632" y="667285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  <a:latin typeface="Apple Boy BTN" pitchFamily="34" charset="0"/>
              </a:rPr>
              <a:t>Evde ders tekrarı yaparken defterinize konuya uygun görseller çizebilirsiniz.</a:t>
            </a:r>
            <a:endParaRPr lang="tr-TR" sz="2800" dirty="0">
              <a:solidFill>
                <a:srgbClr val="FF0000"/>
              </a:solidFill>
              <a:latin typeface="Apple Boy BT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688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pple Boy BTN" pitchFamily="34" charset="0"/>
              </a:rPr>
              <a:t>Örnek</a:t>
            </a:r>
            <a:endParaRPr lang="tr-TR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608" y="1628800"/>
            <a:ext cx="8229600" cy="4525963"/>
          </a:xfrm>
        </p:spPr>
        <p:txBody>
          <a:bodyPr>
            <a:normAutofit/>
          </a:bodyPr>
          <a:lstStyle/>
          <a:p>
            <a:r>
              <a:rPr lang="tr-TR" dirty="0"/>
              <a:t>Sını</a:t>
            </a:r>
            <a:r>
              <a:rPr lang="tr-TR" b="1" dirty="0"/>
              <a:t>f</a:t>
            </a:r>
            <a:r>
              <a:rPr lang="tr-TR" dirty="0"/>
              <a:t> – </a:t>
            </a:r>
            <a:r>
              <a:rPr lang="tr-TR" b="1" dirty="0" err="1" smtClean="0"/>
              <a:t>c</a:t>
            </a:r>
            <a:r>
              <a:rPr lang="tr-TR" dirty="0" err="1" smtClean="0"/>
              <a:t>a</a:t>
            </a:r>
            <a:r>
              <a:rPr lang="tr-TR" dirty="0" smtClean="0"/>
              <a:t>  </a:t>
            </a:r>
            <a:r>
              <a:rPr lang="tr-TR" dirty="0"/>
              <a:t>= </a:t>
            </a:r>
            <a:r>
              <a:rPr lang="tr-TR" dirty="0" smtClean="0"/>
              <a:t>        Sını</a:t>
            </a:r>
            <a:r>
              <a:rPr lang="tr-TR" b="1" dirty="0" smtClean="0"/>
              <a:t>fç</a:t>
            </a:r>
            <a:r>
              <a:rPr lang="tr-TR" dirty="0" smtClean="0"/>
              <a:t>a </a:t>
            </a:r>
          </a:p>
          <a:p>
            <a:r>
              <a:rPr lang="tr-TR" dirty="0"/>
              <a:t>İna</a:t>
            </a:r>
            <a:r>
              <a:rPr lang="tr-TR" b="1" dirty="0"/>
              <a:t>t</a:t>
            </a:r>
            <a:r>
              <a:rPr lang="tr-TR" dirty="0"/>
              <a:t> – </a:t>
            </a:r>
            <a:r>
              <a:rPr lang="tr-TR" b="1" dirty="0" err="1"/>
              <a:t>c</a:t>
            </a:r>
            <a:r>
              <a:rPr lang="tr-TR" dirty="0" err="1"/>
              <a:t>ı</a:t>
            </a:r>
            <a:r>
              <a:rPr lang="tr-TR" dirty="0"/>
              <a:t> </a:t>
            </a:r>
            <a:r>
              <a:rPr lang="tr-TR" dirty="0" smtClean="0"/>
              <a:t>    =       İna</a:t>
            </a:r>
            <a:r>
              <a:rPr lang="tr-TR" b="1" dirty="0" smtClean="0"/>
              <a:t>tç</a:t>
            </a:r>
            <a:r>
              <a:rPr lang="tr-TR" dirty="0" smtClean="0"/>
              <a:t>ı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Türkçemizde</a:t>
            </a:r>
            <a:r>
              <a:rPr lang="tr-TR" dirty="0" smtClean="0">
                <a:solidFill>
                  <a:srgbClr val="FF0000"/>
                </a:solidFill>
              </a:rPr>
              <a:t> «-</a:t>
            </a:r>
            <a:r>
              <a:rPr lang="tr-TR" dirty="0" err="1" smtClean="0">
                <a:solidFill>
                  <a:srgbClr val="FF0000"/>
                </a:solidFill>
              </a:rPr>
              <a:t>ça</a:t>
            </a:r>
            <a:r>
              <a:rPr lang="tr-TR" dirty="0" smtClean="0">
                <a:solidFill>
                  <a:srgbClr val="FF0000"/>
                </a:solidFill>
              </a:rPr>
              <a:t>» ve «-</a:t>
            </a:r>
            <a:r>
              <a:rPr lang="tr-TR" dirty="0" err="1" smtClean="0">
                <a:solidFill>
                  <a:srgbClr val="FF0000"/>
                </a:solidFill>
              </a:rPr>
              <a:t>çı</a:t>
            </a:r>
            <a:r>
              <a:rPr lang="tr-TR" dirty="0" smtClean="0">
                <a:solidFill>
                  <a:srgbClr val="FF0000"/>
                </a:solidFill>
              </a:rPr>
              <a:t>» </a:t>
            </a:r>
            <a:r>
              <a:rPr lang="tr-TR" dirty="0" smtClean="0"/>
              <a:t>diye bir ek yoktur.</a:t>
            </a:r>
          </a:p>
          <a:p>
            <a:pPr marL="0" indent="0">
              <a:buNone/>
            </a:pPr>
            <a:r>
              <a:rPr lang="tr-TR" dirty="0" smtClean="0"/>
              <a:t>İsimden isim yapma eki olan </a:t>
            </a:r>
            <a:r>
              <a:rPr lang="tr-TR" dirty="0" smtClean="0">
                <a:solidFill>
                  <a:srgbClr val="FF0000"/>
                </a:solidFill>
              </a:rPr>
              <a:t>«-</a:t>
            </a:r>
            <a:r>
              <a:rPr lang="tr-TR" dirty="0" err="1" smtClean="0">
                <a:solidFill>
                  <a:srgbClr val="FF0000"/>
                </a:solidFill>
              </a:rPr>
              <a:t>ca</a:t>
            </a:r>
            <a:r>
              <a:rPr lang="tr-TR" dirty="0" smtClean="0">
                <a:solidFill>
                  <a:srgbClr val="FF0000"/>
                </a:solidFill>
              </a:rPr>
              <a:t> ve -</a:t>
            </a:r>
            <a:r>
              <a:rPr lang="tr-TR" dirty="0" err="1" smtClean="0">
                <a:solidFill>
                  <a:srgbClr val="FF0000"/>
                </a:solidFill>
              </a:rPr>
              <a:t>cı</a:t>
            </a:r>
            <a:r>
              <a:rPr lang="tr-TR" dirty="0" smtClean="0">
                <a:solidFill>
                  <a:srgbClr val="FF0000"/>
                </a:solidFill>
              </a:rPr>
              <a:t>» </a:t>
            </a:r>
            <a:r>
              <a:rPr lang="tr-TR" dirty="0" smtClean="0"/>
              <a:t>ekleri vardır.</a:t>
            </a:r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61" y="2988432"/>
            <a:ext cx="1008112" cy="1417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ağ Ok 3"/>
          <p:cNvSpPr/>
          <p:nvPr/>
        </p:nvSpPr>
        <p:spPr>
          <a:xfrm>
            <a:off x="3040748" y="16813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3040748" y="225058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910" y="5157192"/>
            <a:ext cx="1609725" cy="136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547664" y="5589240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Apple Boy BTN" pitchFamily="34" charset="0"/>
              </a:rPr>
              <a:t>Fıstıkçı Şahap yanına yumuşak bir harf gelmesine asla izin vermez !</a:t>
            </a:r>
            <a:endParaRPr lang="tr-TR" sz="2800" dirty="0">
              <a:latin typeface="Apple Boy BTN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030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75656" y="3933056"/>
            <a:ext cx="8229600" cy="1143000"/>
          </a:xfrm>
        </p:spPr>
        <p:txBody>
          <a:bodyPr/>
          <a:lstStyle/>
          <a:p>
            <a:r>
              <a:rPr lang="tr-TR" b="1" dirty="0" smtClean="0">
                <a:latin typeface="Apple Boy BTN" pitchFamily="34" charset="0"/>
              </a:rPr>
              <a:t>Neden böyle bir kural vardır?</a:t>
            </a:r>
            <a:endParaRPr lang="tr-TR" b="1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87624" y="48691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Bu </a:t>
            </a:r>
            <a:r>
              <a:rPr lang="tr-TR" dirty="0"/>
              <a:t>ses olaylarının temel amacı, konuşma sırasında sözcüğün kolayca söylenmesini sağlamaktır</a:t>
            </a:r>
            <a:r>
              <a:rPr lang="tr-TR" dirty="0" smtClean="0"/>
              <a:t>.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195736" y="1444295"/>
            <a:ext cx="648072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latin typeface="Apple Boy BTN" pitchFamily="34" charset="0"/>
              </a:rPr>
              <a:t>Neden böyle bir adı vardır?</a:t>
            </a:r>
          </a:p>
          <a:p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1187624" y="2439228"/>
            <a:ext cx="676729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Bir sözcükte bir sesin başka bir sesi kendine benzetmesinden dolayı bu adı almıştır.</a:t>
            </a:r>
            <a:endParaRPr lang="tr-TR" sz="3200" dirty="0" smtClean="0">
              <a:solidFill>
                <a:schemeClr val="tx1"/>
              </a:solidFill>
            </a:endParaRPr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962"/>
            <a:ext cx="2016224" cy="2379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74358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Apple Boy BTN" pitchFamily="34" charset="0"/>
              </a:rPr>
              <a:t>Örnek</a:t>
            </a:r>
            <a:endParaRPr lang="tr-TR" dirty="0"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59632" y="1700808"/>
            <a:ext cx="8229600" cy="4525963"/>
          </a:xfrm>
        </p:spPr>
        <p:txBody>
          <a:bodyPr/>
          <a:lstStyle/>
          <a:p>
            <a:r>
              <a:rPr lang="tr-TR" dirty="0" smtClean="0"/>
              <a:t>Sıca</a:t>
            </a:r>
            <a:r>
              <a:rPr lang="tr-TR" b="1" dirty="0" smtClean="0"/>
              <a:t>k</a:t>
            </a:r>
            <a:r>
              <a:rPr lang="tr-TR" dirty="0" smtClean="0"/>
              <a:t> – </a:t>
            </a:r>
            <a:r>
              <a:rPr lang="tr-TR" b="1" dirty="0" smtClean="0"/>
              <a:t>d</a:t>
            </a:r>
            <a:r>
              <a:rPr lang="tr-TR" dirty="0" smtClean="0"/>
              <a:t>an = Sıca</a:t>
            </a:r>
            <a:r>
              <a:rPr lang="tr-TR" b="1" dirty="0" smtClean="0"/>
              <a:t>kt</a:t>
            </a:r>
            <a:r>
              <a:rPr lang="tr-TR" dirty="0" smtClean="0"/>
              <a:t>an</a:t>
            </a:r>
          </a:p>
          <a:p>
            <a:r>
              <a:rPr lang="tr-TR" dirty="0" smtClean="0"/>
              <a:t>Ge</a:t>
            </a:r>
            <a:r>
              <a:rPr lang="tr-TR" b="1" dirty="0" smtClean="0"/>
              <a:t>ç</a:t>
            </a:r>
            <a:r>
              <a:rPr lang="tr-TR" dirty="0" smtClean="0"/>
              <a:t> – </a:t>
            </a:r>
            <a:r>
              <a:rPr lang="tr-TR" b="1" dirty="0" err="1" smtClean="0"/>
              <a:t>d</a:t>
            </a:r>
            <a:r>
              <a:rPr lang="tr-TR" dirty="0" err="1" smtClean="0"/>
              <a:t>i</a:t>
            </a:r>
            <a:r>
              <a:rPr lang="tr-TR" dirty="0" smtClean="0"/>
              <a:t> = Ge</a:t>
            </a:r>
            <a:r>
              <a:rPr lang="tr-TR" b="1" dirty="0" smtClean="0"/>
              <a:t>çt</a:t>
            </a:r>
            <a:r>
              <a:rPr lang="tr-TR" dirty="0" smtClean="0"/>
              <a:t>i</a:t>
            </a:r>
          </a:p>
          <a:p>
            <a:r>
              <a:rPr lang="tr-TR" dirty="0" smtClean="0"/>
              <a:t>Dola</a:t>
            </a:r>
            <a:r>
              <a:rPr lang="tr-TR" b="1" dirty="0" smtClean="0"/>
              <a:t>p</a:t>
            </a:r>
            <a:r>
              <a:rPr lang="tr-TR" dirty="0" smtClean="0"/>
              <a:t> – </a:t>
            </a:r>
            <a:r>
              <a:rPr lang="tr-TR" b="1" dirty="0" smtClean="0"/>
              <a:t>d</a:t>
            </a:r>
            <a:r>
              <a:rPr lang="tr-TR" dirty="0" smtClean="0"/>
              <a:t>a = Dola</a:t>
            </a:r>
            <a:r>
              <a:rPr lang="tr-TR" b="1" dirty="0" smtClean="0"/>
              <a:t>pt</a:t>
            </a:r>
            <a:r>
              <a:rPr lang="tr-TR" dirty="0" smtClean="0"/>
              <a:t>a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Türkçemizde </a:t>
            </a:r>
            <a:r>
              <a:rPr lang="tr-TR" dirty="0" smtClean="0">
                <a:solidFill>
                  <a:srgbClr val="FF0000"/>
                </a:solidFill>
              </a:rPr>
              <a:t>«-tan, -</a:t>
            </a:r>
            <a:r>
              <a:rPr lang="tr-TR" dirty="0" err="1" smtClean="0">
                <a:solidFill>
                  <a:srgbClr val="FF0000"/>
                </a:solidFill>
              </a:rPr>
              <a:t>tı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ve –ta» </a:t>
            </a:r>
            <a:r>
              <a:rPr lang="tr-TR" dirty="0" smtClean="0"/>
              <a:t>ekleri yoktur.</a:t>
            </a:r>
          </a:p>
          <a:p>
            <a:pPr marL="0" indent="0">
              <a:buNone/>
            </a:pPr>
            <a:r>
              <a:rPr lang="tr-TR" dirty="0" smtClean="0"/>
              <a:t>İsmin hal ekleri olan </a:t>
            </a:r>
            <a:r>
              <a:rPr lang="tr-TR" dirty="0" smtClean="0">
                <a:solidFill>
                  <a:srgbClr val="FF0000"/>
                </a:solidFill>
              </a:rPr>
              <a:t>«-dan ve – da» </a:t>
            </a:r>
            <a:r>
              <a:rPr lang="tr-TR" dirty="0" smtClean="0"/>
              <a:t>ekleri ile</a:t>
            </a:r>
          </a:p>
          <a:p>
            <a:pPr marL="0" indent="0">
              <a:buNone/>
            </a:pPr>
            <a:r>
              <a:rPr lang="tr-TR" dirty="0"/>
              <a:t>g</a:t>
            </a:r>
            <a:r>
              <a:rPr lang="tr-TR" dirty="0" smtClean="0"/>
              <a:t>eçmiş zaman eki olan </a:t>
            </a:r>
            <a:r>
              <a:rPr lang="tr-TR" dirty="0" smtClean="0">
                <a:solidFill>
                  <a:srgbClr val="FF0000"/>
                </a:solidFill>
              </a:rPr>
              <a:t>«-</a:t>
            </a:r>
            <a:r>
              <a:rPr lang="tr-TR" dirty="0" err="1" smtClean="0">
                <a:solidFill>
                  <a:srgbClr val="FF0000"/>
                </a:solidFill>
              </a:rPr>
              <a:t>dı</a:t>
            </a:r>
            <a:r>
              <a:rPr lang="tr-TR" dirty="0" smtClean="0">
                <a:solidFill>
                  <a:srgbClr val="FF0000"/>
                </a:solidFill>
              </a:rPr>
              <a:t>» </a:t>
            </a:r>
            <a:r>
              <a:rPr lang="tr-TR" dirty="0" smtClean="0"/>
              <a:t>eki vardır.</a:t>
            </a:r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5" y="3910103"/>
            <a:ext cx="1224136" cy="1721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2829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82339" y="1628800"/>
            <a:ext cx="8229600" cy="4525963"/>
          </a:xfrm>
        </p:spPr>
        <p:txBody>
          <a:bodyPr/>
          <a:lstStyle/>
          <a:p>
            <a:r>
              <a:rPr lang="tr-TR" dirty="0" smtClean="0"/>
              <a:t>Çalı</a:t>
            </a:r>
            <a:r>
              <a:rPr lang="tr-TR" b="1" dirty="0" smtClean="0"/>
              <a:t>ş</a:t>
            </a:r>
            <a:r>
              <a:rPr lang="tr-TR" dirty="0" smtClean="0"/>
              <a:t> – </a:t>
            </a:r>
            <a:r>
              <a:rPr lang="tr-TR" b="1" dirty="0" err="1" smtClean="0"/>
              <a:t>g</a:t>
            </a:r>
            <a:r>
              <a:rPr lang="tr-TR" dirty="0" err="1" smtClean="0"/>
              <a:t>an</a:t>
            </a:r>
            <a:r>
              <a:rPr lang="tr-TR" dirty="0" smtClean="0"/>
              <a:t> = Çalı</a:t>
            </a:r>
            <a:r>
              <a:rPr lang="tr-TR" b="1" dirty="0" smtClean="0"/>
              <a:t>şk</a:t>
            </a:r>
            <a:r>
              <a:rPr lang="tr-TR" dirty="0" smtClean="0"/>
              <a:t>an</a:t>
            </a:r>
          </a:p>
          <a:p>
            <a:r>
              <a:rPr lang="tr-TR" dirty="0"/>
              <a:t>K</a:t>
            </a:r>
            <a:r>
              <a:rPr lang="tr-TR" dirty="0" smtClean="0"/>
              <a:t>ı</a:t>
            </a:r>
            <a:r>
              <a:rPr lang="tr-TR" b="1" dirty="0" smtClean="0"/>
              <a:t>s</a:t>
            </a:r>
            <a:r>
              <a:rPr lang="tr-TR" dirty="0" smtClean="0"/>
              <a:t> – </a:t>
            </a:r>
            <a:r>
              <a:rPr lang="tr-TR" b="1" dirty="0" err="1" smtClean="0"/>
              <a:t>g</a:t>
            </a:r>
            <a:r>
              <a:rPr lang="tr-TR" dirty="0" err="1" smtClean="0"/>
              <a:t>a</a:t>
            </a:r>
            <a:r>
              <a:rPr lang="tr-TR" dirty="0" err="1"/>
              <a:t>ç</a:t>
            </a:r>
            <a:r>
              <a:rPr lang="tr-TR" dirty="0" smtClean="0"/>
              <a:t>  = Kı</a:t>
            </a:r>
            <a:r>
              <a:rPr lang="tr-TR" b="1" dirty="0" smtClean="0"/>
              <a:t>sk</a:t>
            </a:r>
            <a:r>
              <a:rPr lang="tr-TR" dirty="0" smtClean="0"/>
              <a:t>aç</a:t>
            </a:r>
          </a:p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Türkçemizde </a:t>
            </a:r>
            <a:r>
              <a:rPr lang="tr-TR" dirty="0" smtClean="0">
                <a:solidFill>
                  <a:srgbClr val="FF0000"/>
                </a:solidFill>
              </a:rPr>
              <a:t>«-</a:t>
            </a:r>
            <a:r>
              <a:rPr lang="tr-TR" dirty="0">
                <a:solidFill>
                  <a:srgbClr val="FF0000"/>
                </a:solidFill>
              </a:rPr>
              <a:t>k</a:t>
            </a:r>
            <a:r>
              <a:rPr lang="tr-TR" dirty="0" smtClean="0">
                <a:solidFill>
                  <a:srgbClr val="FF0000"/>
                </a:solidFill>
              </a:rPr>
              <a:t>an ve –kın» </a:t>
            </a:r>
            <a:r>
              <a:rPr lang="tr-TR" dirty="0" smtClean="0"/>
              <a:t>ekleri yoktur.</a:t>
            </a:r>
          </a:p>
          <a:p>
            <a:pPr marL="0" indent="0">
              <a:buNone/>
            </a:pPr>
            <a:r>
              <a:rPr lang="tr-TR" dirty="0"/>
              <a:t>F</a:t>
            </a:r>
            <a:r>
              <a:rPr lang="tr-TR" dirty="0" smtClean="0"/>
              <a:t>iilden isim yapma eki olan </a:t>
            </a:r>
            <a:r>
              <a:rPr lang="tr-TR" dirty="0" smtClean="0">
                <a:solidFill>
                  <a:srgbClr val="FF0000"/>
                </a:solidFill>
              </a:rPr>
              <a:t> «-</a:t>
            </a:r>
            <a:r>
              <a:rPr lang="tr-TR" dirty="0" err="1">
                <a:solidFill>
                  <a:srgbClr val="FF0000"/>
                </a:solidFill>
              </a:rPr>
              <a:t>g</a:t>
            </a:r>
            <a:r>
              <a:rPr lang="tr-TR" dirty="0" err="1" smtClean="0">
                <a:solidFill>
                  <a:srgbClr val="FF0000"/>
                </a:solidFill>
              </a:rPr>
              <a:t>ın</a:t>
            </a:r>
            <a:r>
              <a:rPr lang="tr-TR" dirty="0" smtClean="0">
                <a:solidFill>
                  <a:srgbClr val="FF0000"/>
                </a:solidFill>
              </a:rPr>
              <a:t> ve –</a:t>
            </a:r>
            <a:r>
              <a:rPr lang="tr-TR" dirty="0" err="1" smtClean="0">
                <a:solidFill>
                  <a:srgbClr val="FF0000"/>
                </a:solidFill>
              </a:rPr>
              <a:t>gan</a:t>
            </a:r>
            <a:r>
              <a:rPr lang="tr-TR" dirty="0" smtClean="0">
                <a:solidFill>
                  <a:srgbClr val="FF0000"/>
                </a:solidFill>
              </a:rPr>
              <a:t>» </a:t>
            </a:r>
            <a:r>
              <a:rPr lang="tr-TR" dirty="0" smtClean="0"/>
              <a:t>ekleri vardır.</a:t>
            </a:r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356992"/>
            <a:ext cx="1130226" cy="1589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76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131840" y="1556792"/>
            <a:ext cx="5421288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Benzeşmeyi keşfetmek için ipucu: </a:t>
            </a:r>
            <a:br>
              <a:rPr lang="tr-TR" b="1" dirty="0" smtClean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411760" y="2780928"/>
            <a:ext cx="7005464" cy="4525963"/>
          </a:xfrm>
        </p:spPr>
        <p:txBody>
          <a:bodyPr/>
          <a:lstStyle/>
          <a:p>
            <a:r>
              <a:rPr lang="tr-TR" dirty="0" smtClean="0"/>
              <a:t>Sözcükte </a:t>
            </a:r>
            <a:r>
              <a:rPr lang="tr-TR" dirty="0"/>
              <a:t>”</a:t>
            </a:r>
            <a:r>
              <a:rPr lang="tr-TR" b="1" dirty="0"/>
              <a:t>f, s, t, k, ç, ş, h, p”</a:t>
            </a:r>
            <a:r>
              <a:rPr lang="tr-TR" dirty="0"/>
              <a:t>  ve “</a:t>
            </a:r>
            <a:r>
              <a:rPr lang="tr-TR" b="1" dirty="0"/>
              <a:t>ç, t, k” </a:t>
            </a:r>
            <a:r>
              <a:rPr lang="tr-TR" dirty="0" smtClean="0"/>
              <a:t>ünsüzleri</a:t>
            </a:r>
            <a:r>
              <a:rPr lang="tr-TR" b="1" dirty="0"/>
              <a:t> </a:t>
            </a:r>
            <a:r>
              <a:rPr lang="tr-TR" dirty="0"/>
              <a:t>yan yana </a:t>
            </a:r>
            <a:r>
              <a:rPr lang="tr-TR" dirty="0" smtClean="0"/>
              <a:t>geldiyse dikkatli olmalıyız. </a:t>
            </a:r>
          </a:p>
          <a:p>
            <a:r>
              <a:rPr lang="tr-TR" dirty="0" smtClean="0"/>
              <a:t>İlk kısım harflerden biri </a:t>
            </a:r>
            <a:r>
              <a:rPr lang="tr-TR" dirty="0"/>
              <a:t> sözcüğün kök ya da gövdesinde </a:t>
            </a:r>
            <a:r>
              <a:rPr lang="tr-TR" dirty="0" smtClean="0"/>
              <a:t>diğeri </a:t>
            </a:r>
            <a:r>
              <a:rPr lang="tr-TR" dirty="0"/>
              <a:t>ise </a:t>
            </a:r>
            <a:r>
              <a:rPr lang="tr-TR" dirty="0" smtClean="0"/>
              <a:t>ekteyse orada bir olay vardır. Bu ses olayı benzeşmedir.</a:t>
            </a:r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2843" y="0"/>
            <a:ext cx="2690627" cy="3645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Image result for polis sireni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883" y="3789040"/>
            <a:ext cx="2262691" cy="2613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0962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Apple Boy BTN" pitchFamily="34" charset="0"/>
              </a:rPr>
              <a:t>Ö</a:t>
            </a:r>
            <a: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  <a:t>rnek</a:t>
            </a:r>
            <a:endParaRPr lang="tr-TR" dirty="0">
              <a:solidFill>
                <a:srgbClr val="FF0000"/>
              </a:solidFill>
              <a:latin typeface="Apple Boy BTN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tr-TR" sz="4000" dirty="0" smtClean="0"/>
              <a:t>Ba</a:t>
            </a:r>
            <a:r>
              <a:rPr lang="tr-TR" sz="4000" dirty="0" smtClean="0">
                <a:solidFill>
                  <a:srgbClr val="FF0000"/>
                </a:solidFill>
              </a:rPr>
              <a:t>şk</a:t>
            </a:r>
            <a:r>
              <a:rPr lang="tr-TR" sz="4000" dirty="0" smtClean="0"/>
              <a:t>an</a:t>
            </a:r>
          </a:p>
          <a:p>
            <a:pPr>
              <a:lnSpc>
                <a:spcPct val="150000"/>
              </a:lnSpc>
            </a:pPr>
            <a:r>
              <a:rPr lang="tr-TR" sz="4000" dirty="0" smtClean="0"/>
              <a:t>Sü</a:t>
            </a:r>
            <a:r>
              <a:rPr lang="tr-TR" sz="4000" dirty="0" smtClean="0">
                <a:solidFill>
                  <a:srgbClr val="FF0000"/>
                </a:solidFill>
              </a:rPr>
              <a:t>tç</a:t>
            </a:r>
            <a:r>
              <a:rPr lang="tr-TR" sz="4000" dirty="0" smtClean="0"/>
              <a:t>ü</a:t>
            </a:r>
          </a:p>
          <a:p>
            <a:pPr>
              <a:lnSpc>
                <a:spcPct val="150000"/>
              </a:lnSpc>
            </a:pPr>
            <a:r>
              <a:rPr lang="tr-TR" sz="4000" dirty="0" smtClean="0"/>
              <a:t>Ka</a:t>
            </a:r>
            <a:r>
              <a:rPr lang="tr-TR" sz="4000" dirty="0" smtClean="0">
                <a:solidFill>
                  <a:srgbClr val="FF0000"/>
                </a:solidFill>
              </a:rPr>
              <a:t>çt</a:t>
            </a:r>
            <a:r>
              <a:rPr lang="tr-TR" sz="4000" dirty="0" smtClean="0"/>
              <a:t>ı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b="1" dirty="0" smtClean="0"/>
              <a:t>Sözcüğün son harfi: </a:t>
            </a:r>
            <a:r>
              <a:rPr lang="tr-TR" dirty="0"/>
              <a:t> </a:t>
            </a:r>
            <a:r>
              <a:rPr lang="tr-TR" dirty="0" smtClean="0"/>
              <a:t>f, s, t, k, ç, ş, h, p</a:t>
            </a:r>
          </a:p>
          <a:p>
            <a:pPr marL="0" indent="0">
              <a:buNone/>
            </a:pPr>
            <a:r>
              <a:rPr lang="tr-TR" b="1" dirty="0" smtClean="0"/>
              <a:t>Sözcüğe gelen ekin ilk harfi: </a:t>
            </a:r>
            <a:r>
              <a:rPr lang="tr-TR" dirty="0"/>
              <a:t> </a:t>
            </a:r>
            <a:r>
              <a:rPr lang="tr-TR" dirty="0" smtClean="0"/>
              <a:t>ç, t, k</a:t>
            </a:r>
          </a:p>
          <a:p>
            <a:endParaRPr lang="tr-TR" dirty="0"/>
          </a:p>
        </p:txBody>
      </p:sp>
      <p:pic>
        <p:nvPicPr>
          <p:cNvPr id="5" name="Picture 5" descr="Image result for police siren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0704" y="82742"/>
            <a:ext cx="1459092" cy="1546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906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latin typeface="Apple Boy BTN" pitchFamily="34" charset="0"/>
              </a:rPr>
              <a:t>Rakamlar ve özel isimlere gelen eklerde de ünsüz benzeşmesi kuralı geçerlidir.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rgbClr val="FF0000"/>
                </a:solidFill>
                <a:latin typeface="Apple Boy BTN" pitchFamily="34" charset="0"/>
              </a:rPr>
              <a:t>Örnek</a:t>
            </a:r>
          </a:p>
          <a:p>
            <a:pPr marL="0" indent="0">
              <a:buNone/>
            </a:pPr>
            <a:r>
              <a:rPr lang="tr-TR" strike="sngStrike" dirty="0" smtClean="0"/>
              <a:t>1985’de </a:t>
            </a:r>
            <a:r>
              <a:rPr lang="tr-TR" strike="sngStrike" dirty="0" err="1" smtClean="0"/>
              <a:t>Sivas’da</a:t>
            </a:r>
            <a:r>
              <a:rPr lang="tr-TR" strike="sngStrike" dirty="0" smtClean="0"/>
              <a:t> doğdum. </a:t>
            </a:r>
          </a:p>
          <a:p>
            <a:pPr marL="0" indent="0">
              <a:buNone/>
            </a:pPr>
            <a:r>
              <a:rPr lang="tr-TR" dirty="0" smtClean="0"/>
              <a:t>1985’te Sivas’ta doğdum.</a:t>
            </a:r>
          </a:p>
          <a:p>
            <a:pPr marL="0" indent="0">
              <a:buNone/>
            </a:pPr>
            <a:r>
              <a:rPr lang="tr-TR" dirty="0" smtClean="0"/>
              <a:t>(be</a:t>
            </a:r>
            <a:r>
              <a:rPr lang="tr-TR" dirty="0" smtClean="0">
                <a:solidFill>
                  <a:srgbClr val="FF0000"/>
                </a:solidFill>
              </a:rPr>
              <a:t>şt</a:t>
            </a:r>
            <a:r>
              <a:rPr lang="tr-TR" dirty="0" smtClean="0"/>
              <a:t>e)</a:t>
            </a:r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20688"/>
            <a:ext cx="1225550" cy="172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0902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370</Words>
  <PresentationFormat>Ekran Gösterisi (4:3)</PresentationFormat>
  <Paragraphs>122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Slayt 1</vt:lpstr>
      <vt:lpstr>Slayt 2</vt:lpstr>
      <vt:lpstr>Örnek</vt:lpstr>
      <vt:lpstr>Neden böyle bir kural vardır?</vt:lpstr>
      <vt:lpstr>Örnek</vt:lpstr>
      <vt:lpstr>Slayt 6</vt:lpstr>
      <vt:lpstr>Benzeşmeyi keşfetmek için ipucu:  </vt:lpstr>
      <vt:lpstr>Örnek</vt:lpstr>
      <vt:lpstr>Slayt 9</vt:lpstr>
      <vt:lpstr>ALIŞTIRMALAR</vt:lpstr>
      <vt:lpstr>2- Ünsüz Yumuşaması </vt:lpstr>
      <vt:lpstr> Örnek </vt:lpstr>
      <vt:lpstr>Örnek</vt:lpstr>
      <vt:lpstr>Slayt 14</vt:lpstr>
      <vt:lpstr>Bazı tek heceli sözcüklerde ünsüz yumuşaması olmaz </vt:lpstr>
      <vt:lpstr>ALIŞTIRMALAR</vt:lpstr>
      <vt:lpstr>Slayt 17</vt:lpstr>
      <vt:lpstr>ALIŞTIRMALAR</vt:lpstr>
      <vt:lpstr>Cevaplar</vt:lpstr>
      <vt:lpstr>SON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2017-12-03T17:31:16Z</dcterms:created>
  <dcterms:modified xsi:type="dcterms:W3CDTF">2017-12-11T15:12:50Z</dcterms:modified>
  <cp:category>www.sorubak.com</cp:category>
</cp:coreProperties>
</file>