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7" d="100"/>
          <a:sy n="77" d="100"/>
        </p:scale>
        <p:origin x="-1860" y="-9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268106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2997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2501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3505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xmlns="" val="25853874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7905597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810059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8536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893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19811570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23692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5323F3B-C3F5-4B67-9567-17074CE662C8}" type="datetimeFigureOut">
              <a:rPr lang="tr-TR" smtClean="0"/>
              <a:pPr/>
              <a:t>03/12/2017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3C49B78-414E-45C6-9350-10768963ECA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492363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google.net/eba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google.net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NOKTALAMA İŞARETLERİ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4644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33524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KESME İŞARETİ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1145895"/>
            <a:ext cx="10178322" cy="4733698"/>
          </a:xfrm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Özel isimlere gelen iyelik, durum ve bildirme ekleri kesme işareti ile ayrılır.(</a:t>
            </a:r>
            <a:r>
              <a:rPr lang="tr-TR" b="1" dirty="0">
                <a:solidFill>
                  <a:schemeClr val="tx1"/>
                </a:solidFill>
              </a:rPr>
              <a:t>Karabaş‘a, </a:t>
            </a:r>
            <a:r>
              <a:rPr lang="tr-TR" b="1" dirty="0" smtClean="0">
                <a:solidFill>
                  <a:schemeClr val="tx1"/>
                </a:solidFill>
              </a:rPr>
              <a:t>Minnoş‘u)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Özel adlara getirilen yapım ekleri çokluk ekleri kesme işareti ile ayrılmaz.(Türkler, Ayşeler.)</a:t>
            </a:r>
          </a:p>
          <a:p>
            <a:r>
              <a:rPr lang="tr-TR" b="1" dirty="0">
                <a:solidFill>
                  <a:schemeClr val="tx1"/>
                </a:solidFill>
              </a:rPr>
              <a:t>Kısaltmalara getirilen ekleri ayırmak için </a:t>
            </a:r>
            <a:r>
              <a:rPr lang="tr-TR" b="1" dirty="0" smtClean="0">
                <a:solidFill>
                  <a:schemeClr val="tx1"/>
                </a:solidFill>
              </a:rPr>
              <a:t>konur.(Bu </a:t>
            </a:r>
            <a:r>
              <a:rPr lang="tr-TR" b="1" dirty="0">
                <a:solidFill>
                  <a:schemeClr val="tx1"/>
                </a:solidFill>
              </a:rPr>
              <a:t>film, TV‘de ilk kez yayınlanıyor</a:t>
            </a:r>
            <a:r>
              <a:rPr lang="tr-TR" b="1" dirty="0" smtClean="0">
                <a:solidFill>
                  <a:schemeClr val="tx1"/>
                </a:solidFill>
              </a:rPr>
              <a:t>.)</a:t>
            </a:r>
            <a:endParaRPr lang="tr-TR" b="1" dirty="0">
              <a:solidFill>
                <a:schemeClr val="tx1"/>
              </a:solidFill>
            </a:endParaRPr>
          </a:p>
          <a:p>
            <a:r>
              <a:rPr lang="tr-TR" b="1" dirty="0">
                <a:solidFill>
                  <a:schemeClr val="tx1"/>
                </a:solidFill>
              </a:rPr>
              <a:t>Sayılara getirilen ekleri ayırmak için </a:t>
            </a:r>
            <a:r>
              <a:rPr lang="tr-TR" b="1" dirty="0" smtClean="0">
                <a:solidFill>
                  <a:schemeClr val="tx1"/>
                </a:solidFill>
              </a:rPr>
              <a:t>konur.(Üniversiteden </a:t>
            </a:r>
            <a:r>
              <a:rPr lang="tr-TR" b="1" dirty="0">
                <a:solidFill>
                  <a:schemeClr val="tx1"/>
                </a:solidFill>
              </a:rPr>
              <a:t>1993‘te mezun </a:t>
            </a:r>
            <a:r>
              <a:rPr lang="tr-TR" b="1" dirty="0" smtClean="0">
                <a:solidFill>
                  <a:schemeClr val="tx1"/>
                </a:solidFill>
              </a:rPr>
              <a:t>olmuş.)</a:t>
            </a:r>
          </a:p>
          <a:p>
            <a:r>
              <a:rPr lang="tr-TR" b="1" dirty="0">
                <a:solidFill>
                  <a:schemeClr val="tx1"/>
                </a:solidFill>
              </a:rPr>
              <a:t>Bir ek veya harften sonra gelen ekleri ayırmak için konur</a:t>
            </a:r>
            <a:r>
              <a:rPr lang="tr-TR" b="1" dirty="0" smtClean="0">
                <a:solidFill>
                  <a:schemeClr val="tx1"/>
                </a:solidFill>
              </a:rPr>
              <a:t>. (</a:t>
            </a:r>
            <a:r>
              <a:rPr lang="tr-TR" b="1" dirty="0">
                <a:solidFill>
                  <a:schemeClr val="tx1"/>
                </a:solidFill>
              </a:rPr>
              <a:t>a‘dan z‘ye kadar, -</a:t>
            </a:r>
            <a:r>
              <a:rPr lang="tr-TR" b="1" dirty="0" err="1">
                <a:solidFill>
                  <a:schemeClr val="tx1"/>
                </a:solidFill>
              </a:rPr>
              <a:t>lık‘la</a:t>
            </a:r>
            <a:r>
              <a:rPr lang="tr-TR" b="1" dirty="0">
                <a:solidFill>
                  <a:schemeClr val="tx1"/>
                </a:solidFill>
              </a:rPr>
              <a:t> türetilmiş </a:t>
            </a:r>
            <a:r>
              <a:rPr lang="tr-TR" b="1" dirty="0" smtClean="0">
                <a:solidFill>
                  <a:schemeClr val="tx1"/>
                </a:solidFill>
              </a:rPr>
              <a:t>sözcükler)</a:t>
            </a:r>
          </a:p>
          <a:p>
            <a:pPr marL="0" indent="0">
              <a:buNone/>
            </a:pP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297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35839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YAY AYRAÇ (PARANTEZ)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1169043"/>
            <a:ext cx="10178322" cy="4710549"/>
          </a:xfrm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Cümlenin yapısıyla alakası olmayan açıklamalar için kullanılır.(</a:t>
            </a:r>
            <a:r>
              <a:rPr lang="tr-TR" b="1" dirty="0">
                <a:solidFill>
                  <a:schemeClr val="tx1"/>
                </a:solidFill>
              </a:rPr>
              <a:t>Bu beldenin </a:t>
            </a:r>
            <a:r>
              <a:rPr lang="tr-TR" b="1" dirty="0" smtClean="0">
                <a:solidFill>
                  <a:schemeClr val="tx1"/>
                </a:solidFill>
              </a:rPr>
              <a:t>ormanlarını</a:t>
            </a:r>
            <a:r>
              <a:rPr lang="tr-TR" b="1" dirty="0">
                <a:solidFill>
                  <a:schemeClr val="tx1"/>
                </a:solidFill>
              </a:rPr>
              <a:t> (Aslında orman demeye de bin şahit gerek.) yok olmaktan kurtarmalıyız</a:t>
            </a:r>
            <a:r>
              <a:rPr lang="tr-TR" dirty="0" smtClean="0"/>
              <a:t>.</a:t>
            </a:r>
          </a:p>
          <a:p>
            <a:r>
              <a:rPr lang="tr-TR" b="1" dirty="0">
                <a:solidFill>
                  <a:schemeClr val="tx1"/>
                </a:solidFill>
              </a:rPr>
              <a:t>Alıntıların aktarıldığı eseri veya yazarı göstermek için kullanılır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  <a:endParaRPr lang="tr-T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Ne </a:t>
            </a:r>
            <a:r>
              <a:rPr lang="tr-TR" b="1" dirty="0">
                <a:solidFill>
                  <a:schemeClr val="tx1"/>
                </a:solidFill>
              </a:rPr>
              <a:t>hasta bekler sabahı</a:t>
            </a:r>
            <a:br>
              <a:rPr lang="tr-TR" b="1" dirty="0">
                <a:solidFill>
                  <a:schemeClr val="tx1"/>
                </a:solidFill>
              </a:rPr>
            </a:br>
            <a:r>
              <a:rPr lang="tr-TR" b="1" dirty="0">
                <a:solidFill>
                  <a:schemeClr val="tx1"/>
                </a:solidFill>
              </a:rPr>
              <a:t>Ne taze ölüyü mezar</a:t>
            </a:r>
            <a:br>
              <a:rPr lang="tr-TR" b="1" dirty="0">
                <a:solidFill>
                  <a:schemeClr val="tx1"/>
                </a:solidFill>
              </a:rPr>
            </a:br>
            <a:r>
              <a:rPr lang="tr-TR" b="1" dirty="0">
                <a:solidFill>
                  <a:schemeClr val="tx1"/>
                </a:solidFill>
              </a:rPr>
              <a:t>Ne de şeytan bir günahı</a:t>
            </a:r>
            <a:br>
              <a:rPr lang="tr-TR" b="1" dirty="0">
                <a:solidFill>
                  <a:schemeClr val="tx1"/>
                </a:solidFill>
              </a:rPr>
            </a:br>
            <a:r>
              <a:rPr lang="tr-TR" b="1" dirty="0">
                <a:solidFill>
                  <a:schemeClr val="tx1"/>
                </a:solidFill>
              </a:rPr>
              <a:t>Seni beklediğim </a:t>
            </a:r>
            <a:r>
              <a:rPr lang="tr-TR" b="1" dirty="0" smtClean="0">
                <a:solidFill>
                  <a:schemeClr val="tx1"/>
                </a:solidFill>
              </a:rPr>
              <a:t>kadar  (</a:t>
            </a:r>
            <a:r>
              <a:rPr lang="tr-TR" b="1" dirty="0">
                <a:solidFill>
                  <a:schemeClr val="tx1"/>
                </a:solidFill>
              </a:rPr>
              <a:t>Necip Fazıl KISAKÜREK</a:t>
            </a:r>
            <a:r>
              <a:rPr lang="tr-TR" b="1" dirty="0" smtClean="0">
                <a:solidFill>
                  <a:schemeClr val="tx1"/>
                </a:solidFill>
              </a:rPr>
              <a:t>)</a:t>
            </a:r>
          </a:p>
          <a:p>
            <a:r>
              <a:rPr lang="tr-TR" b="1" dirty="0">
                <a:solidFill>
                  <a:schemeClr val="tx1"/>
                </a:solidFill>
              </a:rPr>
              <a:t>Yabancı sözcüklerin okunuşu yay ayraç içerisinde gösterilir</a:t>
            </a:r>
            <a:r>
              <a:rPr lang="tr-TR" b="1" dirty="0" smtClean="0">
                <a:solidFill>
                  <a:schemeClr val="tx1"/>
                </a:solidFill>
              </a:rPr>
              <a:t>.(</a:t>
            </a:r>
            <a:r>
              <a:rPr lang="tr-TR" b="1" u="sng" dirty="0">
                <a:solidFill>
                  <a:schemeClr val="tx1"/>
                </a:solidFill>
              </a:rPr>
              <a:t>Shakespeare</a:t>
            </a:r>
            <a:r>
              <a:rPr lang="tr-TR" b="1" dirty="0">
                <a:solidFill>
                  <a:schemeClr val="tx1"/>
                </a:solidFill>
              </a:rPr>
              <a:t> </a:t>
            </a:r>
            <a:r>
              <a:rPr lang="tr-TR" b="1" dirty="0" smtClean="0">
                <a:solidFill>
                  <a:schemeClr val="tx1"/>
                </a:solidFill>
              </a:rPr>
              <a:t>(</a:t>
            </a:r>
            <a:r>
              <a:rPr lang="tr-TR" b="1" dirty="0" err="1">
                <a:solidFill>
                  <a:schemeClr val="tx1"/>
                </a:solidFill>
              </a:rPr>
              <a:t>Ş</a:t>
            </a:r>
            <a:r>
              <a:rPr lang="tr-TR" b="1" dirty="0" err="1" smtClean="0">
                <a:solidFill>
                  <a:schemeClr val="tx1"/>
                </a:solidFill>
              </a:rPr>
              <a:t>ekspir</a:t>
            </a:r>
            <a:r>
              <a:rPr lang="tr-TR" b="1" dirty="0" smtClean="0">
                <a:solidFill>
                  <a:schemeClr val="tx1"/>
                </a:solidFill>
              </a:rPr>
              <a:t>) </a:t>
            </a:r>
          </a:p>
          <a:p>
            <a:r>
              <a:rPr lang="tr-TR" dirty="0"/>
              <a:t> </a:t>
            </a:r>
            <a:r>
              <a:rPr lang="tr-TR" b="1" dirty="0">
                <a:solidFill>
                  <a:schemeClr val="tx1"/>
                </a:solidFill>
              </a:rPr>
              <a:t>Bir söze alay, kinaye veya küçümseme anlamı kazandırmak için kullanılan ünlem işareti yay ayraç içine alınır</a:t>
            </a:r>
            <a:r>
              <a:rPr lang="tr-TR" b="1" dirty="0" smtClean="0">
                <a:solidFill>
                  <a:schemeClr val="tx1"/>
                </a:solidFill>
              </a:rPr>
              <a:t>. (</a:t>
            </a:r>
            <a:r>
              <a:rPr lang="tr-TR" b="1" dirty="0">
                <a:solidFill>
                  <a:schemeClr val="tx1"/>
                </a:solidFill>
              </a:rPr>
              <a:t>Adam, çok zeki (!) olduğunu </a:t>
            </a:r>
            <a:r>
              <a:rPr lang="tr-TR" b="1" dirty="0" smtClean="0">
                <a:solidFill>
                  <a:schemeClr val="tx1"/>
                </a:solidFill>
              </a:rPr>
              <a:t>söylüyor…)</a:t>
            </a:r>
            <a:endParaRPr lang="tr-T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b="1" dirty="0">
              <a:solidFill>
                <a:schemeClr val="tx1"/>
              </a:solidFill>
            </a:endParaRPr>
          </a:p>
        </p:txBody>
      </p:sp>
      <p:pic>
        <p:nvPicPr>
          <p:cNvPr id="4" name="Resim 3" descr="ALM7 - The Grammar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19822" y="1918433"/>
            <a:ext cx="1998134" cy="17029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65999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48571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Kısa çizgi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1215343"/>
            <a:ext cx="10178322" cy="4664250"/>
          </a:xfrm>
        </p:spPr>
        <p:txBody>
          <a:bodyPr/>
          <a:lstStyle/>
          <a:p>
            <a:r>
              <a:rPr lang="tr-TR" b="1" dirty="0">
                <a:solidFill>
                  <a:schemeClr val="tx1"/>
                </a:solidFill>
              </a:rPr>
              <a:t>Satıra sığmayan sözcükler </a:t>
            </a:r>
            <a:r>
              <a:rPr lang="tr-TR" b="1" dirty="0" smtClean="0">
                <a:solidFill>
                  <a:schemeClr val="tx1"/>
                </a:solidFill>
              </a:rPr>
              <a:t>bölünürken </a:t>
            </a:r>
            <a:r>
              <a:rPr lang="tr-TR" b="1" dirty="0">
                <a:solidFill>
                  <a:schemeClr val="tx1"/>
                </a:solidFill>
              </a:rPr>
              <a:t>satır sonuna konur</a:t>
            </a:r>
            <a:r>
              <a:rPr lang="tr-TR" b="1" dirty="0" smtClean="0">
                <a:solidFill>
                  <a:schemeClr val="tx1"/>
                </a:solidFill>
              </a:rPr>
              <a:t>.( kanepe-</a:t>
            </a:r>
          </a:p>
          <a:p>
            <a:pPr marL="0" indent="0">
              <a:buNone/>
            </a:pPr>
            <a:r>
              <a:rPr lang="tr-TR" b="1" dirty="0" err="1" smtClean="0">
                <a:solidFill>
                  <a:schemeClr val="tx1"/>
                </a:solidFill>
              </a:rPr>
              <a:t>lerde</a:t>
            </a:r>
            <a:r>
              <a:rPr lang="tr-TR" b="1" dirty="0" smtClean="0">
                <a:solidFill>
                  <a:schemeClr val="tx1"/>
                </a:solidFill>
              </a:rPr>
              <a:t> kimseler yok.</a:t>
            </a:r>
          </a:p>
          <a:p>
            <a:r>
              <a:rPr lang="tr-TR" b="1" dirty="0">
                <a:solidFill>
                  <a:schemeClr val="tx1"/>
                </a:solidFill>
              </a:rPr>
              <a:t>Ara sözleri ve ara cümleleri ayırmak için kullanılır</a:t>
            </a:r>
            <a:r>
              <a:rPr lang="tr-TR" b="1" dirty="0" smtClean="0">
                <a:solidFill>
                  <a:schemeClr val="tx1"/>
                </a:solidFill>
              </a:rPr>
              <a:t>.(</a:t>
            </a:r>
            <a:r>
              <a:rPr lang="tr-TR" b="1" dirty="0">
                <a:solidFill>
                  <a:schemeClr val="tx1"/>
                </a:solidFill>
              </a:rPr>
              <a:t> Vatanını –Türkiye’yi– çok özlemişti</a:t>
            </a:r>
            <a:r>
              <a:rPr lang="tr-TR" dirty="0" smtClean="0"/>
              <a:t>.)</a:t>
            </a:r>
          </a:p>
          <a:p>
            <a:r>
              <a:rPr lang="tr-TR" b="1" dirty="0">
                <a:solidFill>
                  <a:schemeClr val="tx1"/>
                </a:solidFill>
              </a:rPr>
              <a:t>Dil bilgisinde kökleri ve ekleri </a:t>
            </a:r>
            <a:r>
              <a:rPr lang="tr-TR" b="1" dirty="0" smtClean="0">
                <a:solidFill>
                  <a:schemeClr val="tx1"/>
                </a:solidFill>
              </a:rPr>
              <a:t>ayırmak </a:t>
            </a:r>
            <a:r>
              <a:rPr lang="tr-TR" b="1" dirty="0">
                <a:solidFill>
                  <a:schemeClr val="tx1"/>
                </a:solidFill>
              </a:rPr>
              <a:t>için konur</a:t>
            </a:r>
            <a:r>
              <a:rPr lang="tr-TR" b="1" dirty="0" smtClean="0">
                <a:solidFill>
                  <a:schemeClr val="tx1"/>
                </a:solidFill>
              </a:rPr>
              <a:t>. (yol-</a:t>
            </a:r>
            <a:r>
              <a:rPr lang="tr-TR" b="1" dirty="0" err="1" smtClean="0">
                <a:solidFill>
                  <a:schemeClr val="tx1"/>
                </a:solidFill>
              </a:rPr>
              <a:t>cu</a:t>
            </a:r>
            <a:r>
              <a:rPr lang="tr-TR" b="1" dirty="0" smtClean="0">
                <a:solidFill>
                  <a:schemeClr val="tx1"/>
                </a:solidFill>
              </a:rPr>
              <a:t>-</a:t>
            </a:r>
            <a:r>
              <a:rPr lang="tr-TR" b="1" dirty="0" err="1" smtClean="0">
                <a:solidFill>
                  <a:schemeClr val="tx1"/>
                </a:solidFill>
              </a:rPr>
              <a:t>luk</a:t>
            </a:r>
            <a:r>
              <a:rPr lang="tr-TR" b="1" dirty="0" smtClean="0">
                <a:solidFill>
                  <a:schemeClr val="tx1"/>
                </a:solidFill>
              </a:rPr>
              <a:t>)</a:t>
            </a:r>
          </a:p>
          <a:p>
            <a:r>
              <a:rPr lang="tr-TR" b="1" dirty="0"/>
              <a:t> </a:t>
            </a:r>
            <a:r>
              <a:rPr lang="tr-TR" b="1" dirty="0">
                <a:solidFill>
                  <a:schemeClr val="tx1"/>
                </a:solidFill>
              </a:rPr>
              <a:t>Kelimeler veya sayılar arasında “-den…-a, ve, ile, ila, arasında” anlamlarını vermek için kullanılır</a:t>
            </a:r>
            <a:r>
              <a:rPr lang="tr-TR" b="1" dirty="0" smtClean="0">
                <a:solidFill>
                  <a:schemeClr val="tx1"/>
                </a:solidFill>
              </a:rPr>
              <a:t>.(</a:t>
            </a:r>
            <a:r>
              <a:rPr lang="tr-TR" b="1" dirty="0">
                <a:solidFill>
                  <a:schemeClr val="tx1"/>
                </a:solidFill>
              </a:rPr>
              <a:t>Fenerbahçe–Galatasaray </a:t>
            </a:r>
            <a:r>
              <a:rPr lang="tr-TR" b="1" dirty="0" smtClean="0">
                <a:solidFill>
                  <a:schemeClr val="tx1"/>
                </a:solidFill>
              </a:rPr>
              <a:t>karşılaşması)</a:t>
            </a:r>
          </a:p>
          <a:p>
            <a:r>
              <a:rPr lang="tr-TR" b="1" dirty="0">
                <a:solidFill>
                  <a:schemeClr val="tx1"/>
                </a:solidFill>
              </a:rPr>
              <a:t>Matematikte çıkarma işareti olarak kullanılır</a:t>
            </a:r>
            <a:r>
              <a:rPr lang="tr-TR" b="1" dirty="0" smtClean="0">
                <a:solidFill>
                  <a:schemeClr val="tx1"/>
                </a:solidFill>
              </a:rPr>
              <a:t>. ( 50-25=?)</a:t>
            </a:r>
          </a:p>
          <a:p>
            <a:pPr marL="0" indent="0">
              <a:buNone/>
            </a:pP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51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254223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Uzun çizgi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995423"/>
            <a:ext cx="10178322" cy="4884169"/>
          </a:xfrm>
        </p:spPr>
        <p:txBody>
          <a:bodyPr/>
          <a:lstStyle/>
          <a:p>
            <a:r>
              <a:rPr lang="tr-TR" b="1" dirty="0">
                <a:solidFill>
                  <a:schemeClr val="tx1"/>
                </a:solidFill>
              </a:rPr>
              <a:t>Yazıda satır başına alınan konuşmaları göstermek için kullanılır. Buna konuşma çizgisi de denir</a:t>
            </a:r>
            <a:r>
              <a:rPr lang="tr-TR" b="1" dirty="0" smtClean="0">
                <a:solidFill>
                  <a:schemeClr val="tx1"/>
                </a:solidFill>
              </a:rPr>
              <a:t>.(</a:t>
            </a:r>
            <a:r>
              <a:rPr lang="tr-TR" b="1" dirty="0">
                <a:solidFill>
                  <a:schemeClr val="tx1"/>
                </a:solidFill>
              </a:rPr>
              <a:t>— Herkes ekmek parası için çalışıyor da fırıncılar niçin çalışıyor</a:t>
            </a:r>
            <a:r>
              <a:rPr lang="tr-TR" b="1" dirty="0" smtClean="0">
                <a:solidFill>
                  <a:schemeClr val="tx1"/>
                </a:solidFill>
              </a:rPr>
              <a:t>? )</a:t>
            </a:r>
          </a:p>
          <a:p>
            <a:r>
              <a:rPr lang="tr-TR" b="1" dirty="0">
                <a:solidFill>
                  <a:schemeClr val="tx1"/>
                </a:solidFill>
              </a:rPr>
              <a:t>Oyunlarda uzun çizgi konuşanın adından sonra da konabilir</a:t>
            </a:r>
            <a:r>
              <a:rPr lang="tr-TR" b="1" dirty="0" smtClean="0">
                <a:solidFill>
                  <a:schemeClr val="tx1"/>
                </a:solidFill>
              </a:rPr>
              <a:t>. ( Sıtkı </a:t>
            </a:r>
            <a:r>
              <a:rPr lang="tr-TR" b="1" dirty="0">
                <a:solidFill>
                  <a:schemeClr val="tx1"/>
                </a:solidFill>
              </a:rPr>
              <a:t>Bey — Kaleyi kurtarmak için daha güzel bir çare var. Gerçekten ölecek adam ister</a:t>
            </a:r>
            <a:r>
              <a:rPr lang="tr-TR" b="1" dirty="0" smtClean="0">
                <a:solidFill>
                  <a:schemeClr val="tx1"/>
                </a:solidFill>
              </a:rPr>
              <a:t>.)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608881" y="2939970"/>
            <a:ext cx="5069711" cy="2083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059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52044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EĞİK ÇİZGİ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1064871"/>
            <a:ext cx="10178322" cy="4814721"/>
          </a:xfrm>
        </p:spPr>
        <p:txBody>
          <a:bodyPr/>
          <a:lstStyle/>
          <a:p>
            <a:r>
              <a:rPr lang="tr-TR" b="1" dirty="0">
                <a:solidFill>
                  <a:schemeClr val="tx1"/>
                </a:solidFill>
              </a:rPr>
              <a:t> Yan yana yazılması </a:t>
            </a:r>
            <a:r>
              <a:rPr lang="tr-TR" b="1" dirty="0" smtClean="0">
                <a:solidFill>
                  <a:schemeClr val="tx1"/>
                </a:solidFill>
              </a:rPr>
              <a:t>gereken durumlarda mısraların arasına konur.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Örnek: Korkma</a:t>
            </a:r>
            <a:r>
              <a:rPr lang="tr-TR" b="1" dirty="0">
                <a:solidFill>
                  <a:schemeClr val="tx1"/>
                </a:solidFill>
              </a:rPr>
              <a:t>! Sönmez bu şafaklarda yüzen al sancak / Sönmeden yurdumun üstünde tüten en son ocak / O benim milletimin yıldızıdır, parlayacak / O benimdir, o benim milletimindir ancak. (Mehmet Akif Ersoy</a:t>
            </a:r>
            <a:r>
              <a:rPr lang="tr-TR" b="1">
                <a:solidFill>
                  <a:schemeClr val="tx1"/>
                </a:solidFill>
              </a:rPr>
              <a:t>)</a:t>
            </a:r>
            <a:r>
              <a:rPr lang="tr-TR" b="1" smtClean="0">
                <a:solidFill>
                  <a:schemeClr val="tx1"/>
                </a:solidFill>
              </a:rPr>
              <a:t> </a:t>
            </a:r>
            <a:endParaRPr lang="tr-TR" b="1" dirty="0" smtClean="0">
              <a:solidFill>
                <a:schemeClr val="tx1"/>
              </a:solidFill>
            </a:endParaRPr>
          </a:p>
          <a:p>
            <a:r>
              <a:rPr lang="es-ES" b="1" dirty="0">
                <a:solidFill>
                  <a:schemeClr val="tx1"/>
                </a:solidFill>
              </a:rPr>
              <a:t>Adres yazarken apartman numarası ile daire numarası arasına ve semt ile şehir arasına konur</a:t>
            </a:r>
            <a:r>
              <a:rPr lang="es-ES" b="1" dirty="0" smtClean="0">
                <a:solidFill>
                  <a:schemeClr val="tx1"/>
                </a:solidFill>
              </a:rPr>
              <a:t>.</a:t>
            </a: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ÖRNEK : </a:t>
            </a:r>
            <a:r>
              <a:rPr lang="tr-TR" b="1" dirty="0" err="1" smtClean="0">
                <a:solidFill>
                  <a:schemeClr val="tx1"/>
                </a:solidFill>
              </a:rPr>
              <a:t>Alaaddin</a:t>
            </a:r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dirty="0" err="1" smtClean="0">
                <a:solidFill>
                  <a:schemeClr val="tx1"/>
                </a:solidFill>
              </a:rPr>
              <a:t>mah.</a:t>
            </a: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Kahramanlar </a:t>
            </a:r>
            <a:r>
              <a:rPr lang="tr-TR" b="1" dirty="0" err="1" smtClean="0">
                <a:solidFill>
                  <a:schemeClr val="tx1"/>
                </a:solidFill>
              </a:rPr>
              <a:t>cad.</a:t>
            </a:r>
            <a:r>
              <a:rPr lang="tr-TR" b="1" dirty="0" smtClean="0">
                <a:solidFill>
                  <a:schemeClr val="tx1"/>
                </a:solidFill>
              </a:rPr>
              <a:t> papatya sok. NO/9</a:t>
            </a:r>
          </a:p>
          <a:p>
            <a:r>
              <a:rPr lang="tr-TR" b="1" dirty="0">
                <a:solidFill>
                  <a:schemeClr val="tx1"/>
                </a:solidFill>
              </a:rPr>
              <a:t>Genel Ağ (internet) adreslerinde kullanılır</a:t>
            </a:r>
            <a:r>
              <a:rPr lang="tr-TR" b="1" dirty="0" smtClean="0">
                <a:solidFill>
                  <a:schemeClr val="tx1"/>
                </a:solidFill>
              </a:rPr>
              <a:t>. </a:t>
            </a:r>
            <a:r>
              <a:rPr lang="tr-TR" b="1" dirty="0" smtClean="0">
                <a:solidFill>
                  <a:schemeClr val="tx1"/>
                </a:solidFill>
                <a:hlinkClick r:id="rId2"/>
              </a:rPr>
              <a:t>http</a:t>
            </a:r>
            <a:r>
              <a:rPr lang="tr-TR" b="1" dirty="0">
                <a:solidFill>
                  <a:schemeClr val="tx1"/>
                </a:solidFill>
                <a:hlinkClick r:id="rId2"/>
              </a:rPr>
              <a:t>://</a:t>
            </a:r>
            <a:r>
              <a:rPr lang="tr-TR" b="1" dirty="0" smtClean="0">
                <a:solidFill>
                  <a:schemeClr val="tx1"/>
                </a:solidFill>
                <a:hlinkClick r:id="rId2"/>
              </a:rPr>
              <a:t>www.Google.net/eba</a:t>
            </a:r>
            <a:endParaRPr lang="tr-TR" b="1" dirty="0" smtClean="0">
              <a:solidFill>
                <a:schemeClr val="tx1"/>
              </a:solidFill>
            </a:endParaRPr>
          </a:p>
          <a:p>
            <a:endParaRPr lang="tr-TR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 descr="Free vector graphic: Slash, Punctuation, Alphabet - Free 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2348" y="3801290"/>
            <a:ext cx="1386114" cy="261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169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Broadway" panose="04040905080B02020502" pitchFamily="82" charset="0"/>
              </a:rPr>
              <a:t>SUNUMUMU İZLEDİĞİNİZ İÇİN TEŞEKKÜRLER…</a:t>
            </a:r>
            <a:endParaRPr lang="tr-TR" dirty="0">
              <a:latin typeface="Broadway" panose="04040905080B020205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2008209"/>
            <a:ext cx="10178322" cy="3593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9600" dirty="0" smtClean="0">
                <a:solidFill>
                  <a:schemeClr val="tx1"/>
                </a:solidFill>
                <a:latin typeface="Algerian" panose="04020705040A02060702" pitchFamily="82" charset="0"/>
              </a:rPr>
              <a:t>YAREN ÖZTÜRK</a:t>
            </a:r>
          </a:p>
          <a:p>
            <a:pPr marL="0" indent="0">
              <a:buNone/>
            </a:pPr>
            <a:endParaRPr lang="tr-TR" sz="9600" dirty="0">
              <a:solidFill>
                <a:schemeClr val="tx1"/>
              </a:solidFill>
            </a:endParaRPr>
          </a:p>
        </p:txBody>
      </p:sp>
      <p:sp>
        <p:nvSpPr>
          <p:cNvPr id="4" name="Gülen Yüz 3"/>
          <p:cNvSpPr/>
          <p:nvPr/>
        </p:nvSpPr>
        <p:spPr>
          <a:xfrm>
            <a:off x="1817225" y="3611301"/>
            <a:ext cx="2858947" cy="188667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327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953590"/>
            <a:ext cx="10178322" cy="590441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chemeClr val="tx1"/>
                </a:solidFill>
              </a:rPr>
              <a:t>Cümlelerin sonuna konur</a:t>
            </a:r>
            <a:r>
              <a:rPr lang="tr-TR" b="1" dirty="0" smtClean="0"/>
              <a:t>. 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 Örnek: </a:t>
            </a:r>
            <a:r>
              <a:rPr lang="tr-TR" b="1" dirty="0" smtClean="0">
                <a:solidFill>
                  <a:schemeClr val="tx1"/>
                </a:solidFill>
              </a:rPr>
              <a:t>Bu sabah erken uyandım.</a:t>
            </a:r>
            <a:endParaRPr lang="tr-TR" b="1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chemeClr val="tx1"/>
                </a:solidFill>
              </a:rPr>
              <a:t>Bazı kısaltmaların sonuna konur.</a:t>
            </a:r>
            <a:endParaRPr lang="tr-TR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 Örnek: </a:t>
            </a:r>
            <a:r>
              <a:rPr lang="tr-TR" b="1" dirty="0" smtClean="0">
                <a:solidFill>
                  <a:schemeClr val="tx1"/>
                </a:solidFill>
              </a:rPr>
              <a:t>Dr. (doktor) , İng. (İngilizce) , Cad. (cadde)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chemeClr val="tx1"/>
                </a:solidFill>
              </a:rPr>
              <a:t>Sayılardan sonra sıra bildirmek için konur.</a:t>
            </a:r>
            <a:endParaRPr lang="tr-TR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 Örnek: </a:t>
            </a:r>
            <a:r>
              <a:rPr lang="tr-TR" b="1" dirty="0" smtClean="0">
                <a:solidFill>
                  <a:schemeClr val="tx1"/>
                </a:solidFill>
              </a:rPr>
              <a:t>1. birinci   5. beşinci  10.  onuncu gibi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chemeClr val="tx1"/>
                </a:solidFill>
              </a:rPr>
              <a:t>Tarihlerin yazılışlarında günü, ayı, yılı ayırmak için konur.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Örnek: </a:t>
            </a:r>
            <a:r>
              <a:rPr lang="tr-TR" b="1" dirty="0" smtClean="0">
                <a:solidFill>
                  <a:schemeClr val="tx1"/>
                </a:solidFill>
              </a:rPr>
              <a:t>1.12.2017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 NOT: </a:t>
            </a:r>
            <a:r>
              <a:rPr lang="tr-TR" b="1" dirty="0" smtClean="0">
                <a:solidFill>
                  <a:schemeClr val="tx1"/>
                </a:solidFill>
              </a:rPr>
              <a:t>Tarihlerde ay yazı ile yazılırsa önce ve sonra nokta konmaz.    </a:t>
            </a:r>
            <a:r>
              <a:rPr lang="tr-TR" b="1" dirty="0" smtClean="0">
                <a:solidFill>
                  <a:srgbClr val="FF0000"/>
                </a:solidFill>
              </a:rPr>
              <a:t>ÖRNEK:</a:t>
            </a:r>
            <a:r>
              <a:rPr lang="tr-TR" b="1" dirty="0" smtClean="0">
                <a:solidFill>
                  <a:schemeClr val="tx1"/>
                </a:solidFill>
              </a:rPr>
              <a:t> 10 KASIM 1938 (DOĞRU) 10.KASIM.1938 (YANLIŞ)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chemeClr val="tx1"/>
                </a:solidFill>
              </a:rPr>
              <a:t>Saat ve dakikayı ayırmak için kullanılır</a:t>
            </a:r>
            <a:r>
              <a:rPr lang="tr-TR" b="1" dirty="0" smtClean="0">
                <a:solidFill>
                  <a:srgbClr val="FF0000"/>
                </a:solidFill>
              </a:rPr>
              <a:t>. ÖRNEK: 15.30 , 21.25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chemeClr val="tx1"/>
                </a:solidFill>
              </a:rPr>
              <a:t>Matematikteki çarpma işlemlerinde kullanılır. </a:t>
            </a:r>
            <a:r>
              <a:rPr lang="tr-TR" b="1" dirty="0" smtClean="0">
                <a:solidFill>
                  <a:srgbClr val="FF0000"/>
                </a:solidFill>
              </a:rPr>
              <a:t> ÖRNEK:  </a:t>
            </a:r>
            <a:r>
              <a:rPr lang="tr-TR" b="1" dirty="0" smtClean="0">
                <a:solidFill>
                  <a:schemeClr val="tx1"/>
                </a:solidFill>
              </a:rPr>
              <a:t>30</a:t>
            </a:r>
            <a:r>
              <a:rPr lang="tr-TR" b="1" dirty="0" smtClean="0">
                <a:solidFill>
                  <a:srgbClr val="FF0000"/>
                </a:solidFill>
              </a:rPr>
              <a:t>.</a:t>
            </a:r>
            <a:r>
              <a:rPr lang="tr-TR" b="1" dirty="0" smtClean="0">
                <a:solidFill>
                  <a:schemeClr val="tx1"/>
                </a:solidFill>
              </a:rPr>
              <a:t>2=60 </a:t>
            </a:r>
            <a:endParaRPr lang="tr-TR" dirty="0"/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solidFill>
                  <a:schemeClr val="tx1"/>
                </a:solidFill>
              </a:rPr>
              <a:t>Künyelerin sonuna konur.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 Örnek:  </a:t>
            </a:r>
            <a:r>
              <a:rPr lang="tr-TR" b="1" dirty="0" smtClean="0">
                <a:solidFill>
                  <a:schemeClr val="tx1"/>
                </a:solidFill>
              </a:rPr>
              <a:t>Cahit Sıtkı TARANCI, Otuz beş yaş, Can yayınları, 1995, İSTANBUL</a:t>
            </a:r>
            <a:r>
              <a:rPr lang="tr-TR" sz="2800" b="1" dirty="0" smtClean="0">
                <a:solidFill>
                  <a:schemeClr val="tx1"/>
                </a:solidFill>
              </a:rPr>
              <a:t>.</a:t>
            </a:r>
            <a:endParaRPr lang="tr-TR" sz="2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28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tr-TR" sz="2800" b="1" dirty="0" smtClean="0">
              <a:solidFill>
                <a:srgbClr val="FF0000"/>
              </a:solidFill>
            </a:endParaRPr>
          </a:p>
        </p:txBody>
      </p:sp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1251678" y="225631"/>
            <a:ext cx="10178322" cy="57120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NOKTA.</a:t>
            </a:r>
            <a:endParaRPr lang="tr-TR" dirty="0"/>
          </a:p>
        </p:txBody>
      </p:sp>
      <p:pic>
        <p:nvPicPr>
          <p:cNvPr id="2" name="Resim 1" descr="File:AnimateColor with SVG.svg - Wikimedia Common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16537" y="225631"/>
            <a:ext cx="2569820" cy="256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786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1678" y="251757"/>
            <a:ext cx="10178322" cy="58426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VİRGÜL,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01337" y="992777"/>
            <a:ext cx="10528663" cy="5695406"/>
          </a:xfrm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Birbiri </a:t>
            </a:r>
            <a:r>
              <a:rPr lang="tr-TR" b="1" dirty="0">
                <a:solidFill>
                  <a:schemeClr val="tx1"/>
                </a:solidFill>
              </a:rPr>
              <a:t>ardınca sıralanan eş görevli kelime ve kelime gruplarının arasına </a:t>
            </a:r>
            <a:r>
              <a:rPr lang="tr-TR" b="1" dirty="0" smtClean="0">
                <a:solidFill>
                  <a:schemeClr val="tx1"/>
                </a:solidFill>
              </a:rPr>
              <a:t>konur</a:t>
            </a:r>
            <a:endParaRPr lang="tr-T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ÖRNEK: </a:t>
            </a:r>
            <a:r>
              <a:rPr lang="tr-TR" b="1" dirty="0">
                <a:solidFill>
                  <a:schemeClr val="tx1"/>
                </a:solidFill>
              </a:rPr>
              <a:t>İki katlı, bahçeli, mavi boyalı bir evleri </a:t>
            </a:r>
            <a:r>
              <a:rPr lang="tr-TR" b="1" dirty="0" smtClean="0">
                <a:solidFill>
                  <a:schemeClr val="tx1"/>
                </a:solidFill>
              </a:rPr>
              <a:t>vardı. </a:t>
            </a:r>
          </a:p>
          <a:p>
            <a:r>
              <a:rPr lang="tr-TR" b="1" dirty="0">
                <a:solidFill>
                  <a:schemeClr val="tx1"/>
                </a:solidFill>
              </a:rPr>
              <a:t>Sıralı cümleleri birbirinden ayırmak için konur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ÖRNEK: </a:t>
            </a:r>
            <a:r>
              <a:rPr lang="tr-TR" b="1" dirty="0" smtClean="0">
                <a:solidFill>
                  <a:schemeClr val="tx1"/>
                </a:solidFill>
              </a:rPr>
              <a:t>İyilik </a:t>
            </a:r>
            <a:r>
              <a:rPr lang="tr-TR" b="1" dirty="0">
                <a:solidFill>
                  <a:schemeClr val="tx1"/>
                </a:solidFill>
              </a:rPr>
              <a:t>et komşuna, iyilik gelsin başına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Uzun </a:t>
            </a:r>
            <a:r>
              <a:rPr lang="tr-TR" b="1" dirty="0">
                <a:solidFill>
                  <a:schemeClr val="tx1"/>
                </a:solidFill>
              </a:rPr>
              <a:t>cümlelerde yüklemden uzak düşmüş olan ögeleri belirtmek için konur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ÖRNEK:</a:t>
            </a:r>
            <a:r>
              <a:rPr lang="tr-TR" b="1" dirty="0">
                <a:solidFill>
                  <a:srgbClr val="FF0000"/>
                </a:solidFill>
              </a:rPr>
              <a:t> </a:t>
            </a:r>
            <a:r>
              <a:rPr lang="tr-TR" b="1" dirty="0">
                <a:solidFill>
                  <a:schemeClr val="tx1"/>
                </a:solidFill>
              </a:rPr>
              <a:t>Yaşar, o dar ve patika yollardan geçip yıllar önce terk ettiği köyüne özlem dolu bir şekilde dönüyordu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Cümle içindeki ara sözleri belirtmek için kullanılır.</a:t>
            </a:r>
          </a:p>
          <a:p>
            <a:pPr marL="0" indent="0">
              <a:buNone/>
            </a:pP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ÖRNEK: </a:t>
            </a:r>
            <a:r>
              <a:rPr lang="tr-TR" b="1" dirty="0" smtClean="0">
                <a:solidFill>
                  <a:schemeClr val="tx1"/>
                </a:solidFill>
              </a:rPr>
              <a:t>Hiç kimse onun, Taner’in, suçlu olduğuna inanmıyordu.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Tırnak içine alınmamış alıntı cümlelerden sonra konur.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</a:t>
            </a:r>
            <a:r>
              <a:rPr lang="tr-TR" b="1" dirty="0"/>
              <a:t> </a:t>
            </a:r>
            <a:r>
              <a:rPr lang="tr-TR" b="1" dirty="0">
                <a:solidFill>
                  <a:srgbClr val="FF0000"/>
                </a:solidFill>
              </a:rPr>
              <a:t>ÖRNEK: </a:t>
            </a:r>
            <a:r>
              <a:rPr lang="tr-TR" b="1" dirty="0" smtClean="0">
                <a:solidFill>
                  <a:schemeClr val="tx1"/>
                </a:solidFill>
              </a:rPr>
              <a:t>Bu düzlüğe ev kuralım, dedi.</a:t>
            </a:r>
          </a:p>
          <a:p>
            <a:pPr marL="0" indent="0">
              <a:buNone/>
            </a:pPr>
            <a:endParaRPr lang="tr-TR" b="1" dirty="0" smtClean="0">
              <a:solidFill>
                <a:schemeClr val="tx1"/>
              </a:solidFill>
            </a:endParaRPr>
          </a:p>
          <a:p>
            <a:endParaRPr lang="tr-TR" b="1" dirty="0" smtClean="0">
              <a:solidFill>
                <a:schemeClr val="tx1"/>
              </a:solidFill>
            </a:endParaRPr>
          </a:p>
        </p:txBody>
      </p:sp>
      <p:pic>
        <p:nvPicPr>
          <p:cNvPr id="4" name="Resim 3" descr="SPSlove2learn - Punctuation Playtim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90858" y="3735977"/>
            <a:ext cx="906780" cy="154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955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63090"/>
          </a:xfrm>
        </p:spPr>
        <p:txBody>
          <a:bodyPr/>
          <a:lstStyle/>
          <a:p>
            <a:r>
              <a:rPr lang="tr-TR" dirty="0" smtClean="0"/>
              <a:t>İki Nokta: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1345475"/>
            <a:ext cx="10178322" cy="5133702"/>
          </a:xfrm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Kendinden sonra  örnek verilecek cümlenin sonuna konur.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   ÖRNEK: </a:t>
            </a:r>
            <a:r>
              <a:rPr lang="tr-TR" b="1" dirty="0">
                <a:solidFill>
                  <a:schemeClr val="tx1"/>
                </a:solidFill>
              </a:rPr>
              <a:t>Bu zor soruyu sınıfta iki kişi bilmişti: Sibel ve Esma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Kendinden sonra açıklama yapılacak cümlenin sonuna konur.</a:t>
            </a:r>
          </a:p>
          <a:p>
            <a:pPr marL="0" indent="0">
              <a:buNone/>
            </a:pP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  ÖRNEK: Aklın ve ilimin 3 düşmanı vardır: Fenalık, cahillik, tembellik.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Eserlerdeki karşılıklı konuşmalarda, kişinin adından sonra gelir.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   Örnek:</a:t>
            </a:r>
            <a:r>
              <a:rPr lang="tr-TR" b="1" dirty="0">
                <a:solidFill>
                  <a:schemeClr val="tx1"/>
                </a:solidFill>
              </a:rPr>
              <a:t> Hacivat: Hoş geldin sevgili Karagöz’üm</a:t>
            </a:r>
            <a:r>
              <a:rPr lang="tr-TR" b="1" dirty="0" smtClean="0">
                <a:solidFill>
                  <a:schemeClr val="tx1"/>
                </a:solidFill>
              </a:rPr>
              <a:t>!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İnternet adreslerinde kullanılır. (</a:t>
            </a:r>
            <a:r>
              <a:rPr lang="tr-TR" b="1" dirty="0" smtClean="0">
                <a:solidFill>
                  <a:schemeClr val="tx1"/>
                </a:solidFill>
                <a:hlinkClick r:id="rId2"/>
              </a:rPr>
              <a:t>http://www.Google.net</a:t>
            </a:r>
            <a:r>
              <a:rPr lang="tr-TR" b="1" dirty="0" smtClean="0">
                <a:solidFill>
                  <a:schemeClr val="tx1"/>
                </a:solidFill>
              </a:rPr>
              <a:t>)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Matematikte bölme işareti olarak kullanılır. ( 49:7=7)</a:t>
            </a:r>
            <a:endParaRPr lang="tr-TR" b="1" dirty="0">
              <a:solidFill>
                <a:schemeClr val="tx1"/>
              </a:solidFill>
            </a:endParaRPr>
          </a:p>
        </p:txBody>
      </p:sp>
      <p:pic>
        <p:nvPicPr>
          <p:cNvPr id="4" name="Resim 3" descr="File:Colon.svg - Wikimedia Common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96251" y="816133"/>
            <a:ext cx="2560320" cy="298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121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50026"/>
          </a:xfrm>
        </p:spPr>
        <p:txBody>
          <a:bodyPr>
            <a:normAutofit/>
          </a:bodyPr>
          <a:lstStyle/>
          <a:p>
            <a:r>
              <a:rPr lang="tr-TR" dirty="0" smtClean="0"/>
              <a:t>Noktalı virgül;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1541417"/>
            <a:ext cx="10178322" cy="4872446"/>
          </a:xfrm>
        </p:spPr>
        <p:txBody>
          <a:bodyPr/>
          <a:lstStyle/>
          <a:p>
            <a:r>
              <a:rPr lang="tr-TR" b="1" dirty="0">
                <a:solidFill>
                  <a:schemeClr val="tx1"/>
                </a:solidFill>
              </a:rPr>
              <a:t>Cümle içinde virgüllerle ayrılmış tür veya takımları birbirinden ayırmak için konur</a:t>
            </a:r>
            <a:r>
              <a:rPr lang="tr-TR" b="1" dirty="0" smtClean="0">
                <a:solidFill>
                  <a:schemeClr val="tx1"/>
                </a:solidFill>
              </a:rPr>
              <a:t>. ( Erkek çocuklara Fatih, Mehmet ve Ali ; kızlara ise Elif, Melek, Meryem isimleri verilebilir.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Ögeleri arasında virgül bulunan sıralı cümleleri ayırmak için konur.(At </a:t>
            </a:r>
            <a:r>
              <a:rPr lang="tr-TR" b="1" dirty="0">
                <a:solidFill>
                  <a:schemeClr val="tx1"/>
                </a:solidFill>
              </a:rPr>
              <a:t>ölür, meydan kalır; yiğit ölür, şan kalır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Cümleleri birbirine bağlayan </a:t>
            </a:r>
            <a:r>
              <a:rPr lang="tr-TR" b="1" dirty="0">
                <a:solidFill>
                  <a:srgbClr val="FF0000"/>
                </a:solidFill>
              </a:rPr>
              <a:t> “ama, fakat, lâkin, çünkü</a:t>
            </a:r>
            <a:r>
              <a:rPr lang="tr-TR" b="1" dirty="0" smtClean="0">
                <a:solidFill>
                  <a:srgbClr val="FF0000"/>
                </a:solidFill>
              </a:rPr>
              <a:t>” </a:t>
            </a: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gibi bağlaçlardan önce kullanılır. ( Susuyorum; </a:t>
            </a:r>
            <a:r>
              <a:rPr lang="tr-TR" b="1" u="sng" dirty="0" smtClean="0">
                <a:solidFill>
                  <a:schemeClr val="tx1"/>
                </a:solidFill>
              </a:rPr>
              <a:t>fakat</a:t>
            </a:r>
            <a:r>
              <a:rPr lang="tr-TR" b="1" dirty="0" smtClean="0">
                <a:solidFill>
                  <a:schemeClr val="tx1"/>
                </a:solidFill>
              </a:rPr>
              <a:t> daha fazla dayanamayacağım</a:t>
            </a:r>
          </a:p>
          <a:p>
            <a:pPr marL="0" indent="0">
              <a:buNone/>
            </a:pPr>
            <a:endParaRPr lang="tr-TR" b="1" dirty="0" smtClean="0">
              <a:solidFill>
                <a:srgbClr val="FF0000"/>
              </a:solidFill>
            </a:endParaRPr>
          </a:p>
        </p:txBody>
      </p:sp>
      <p:pic>
        <p:nvPicPr>
          <p:cNvPr id="4" name="Resim 3" descr="File:Red Point.gif - Wikimedia Commons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0539" y="3873137"/>
            <a:ext cx="1567543" cy="1567543"/>
          </a:xfrm>
          <a:prstGeom prst="rect">
            <a:avLst/>
          </a:prstGeom>
        </p:spPr>
      </p:pic>
      <p:pic>
        <p:nvPicPr>
          <p:cNvPr id="5" name="Resim 4" descr="ALM7 - The Grammar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8593" y="5262427"/>
            <a:ext cx="1151436" cy="115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591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597329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ÜÇ NOKTA 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1097280"/>
            <a:ext cx="10178322" cy="5408022"/>
          </a:xfrm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Tamamlanmamış cümlelerin sonuna konur. (Dağları aştıktan sonra buğday tarlaları…</a:t>
            </a:r>
          </a:p>
          <a:p>
            <a:r>
              <a:rPr lang="tr-TR" b="1" dirty="0">
                <a:solidFill>
                  <a:schemeClr val="tx1"/>
                </a:solidFill>
              </a:rPr>
              <a:t>Kaba sayıldığı için veya bir başka nedenle açıklanmak istenmeyen kelime ve bölümlerin yerine konur</a:t>
            </a:r>
            <a:r>
              <a:rPr lang="tr-TR" b="1" dirty="0" smtClean="0">
                <a:solidFill>
                  <a:schemeClr val="tx1"/>
                </a:solidFill>
              </a:rPr>
              <a:t>. ( Bu sırrı sadece E… biliyor.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Alıntılarda başta ortada ve sonda alınmayan kelime veya bölümlerin yerine konur. ÖRNEK: </a:t>
            </a: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chemeClr val="tx1"/>
                </a:solidFill>
              </a:rPr>
              <a:t>…</a:t>
            </a:r>
            <a:br>
              <a:rPr lang="tr-TR" b="1" dirty="0">
                <a:solidFill>
                  <a:schemeClr val="tx1"/>
                </a:solidFill>
              </a:rPr>
            </a:br>
            <a:r>
              <a:rPr lang="tr-TR" b="1" dirty="0">
                <a:solidFill>
                  <a:schemeClr val="tx1"/>
                </a:solidFill>
              </a:rPr>
              <a:t>Ben ezelden beridir hür yaşadım, hür yaşarım.</a:t>
            </a:r>
            <a:br>
              <a:rPr lang="tr-TR" b="1" dirty="0">
                <a:solidFill>
                  <a:schemeClr val="tx1"/>
                </a:solidFill>
              </a:rPr>
            </a:br>
            <a:r>
              <a:rPr lang="tr-TR" b="1" dirty="0">
                <a:solidFill>
                  <a:schemeClr val="tx1"/>
                </a:solidFill>
              </a:rPr>
              <a:t>Hangi çılgın bana zincir vuracakmış? Şaşarım!</a:t>
            </a:r>
            <a:br>
              <a:rPr lang="tr-TR" b="1" dirty="0">
                <a:solidFill>
                  <a:schemeClr val="tx1"/>
                </a:solidFill>
              </a:rPr>
            </a:br>
            <a:r>
              <a:rPr lang="tr-TR" b="1" dirty="0">
                <a:solidFill>
                  <a:schemeClr val="tx1"/>
                </a:solidFill>
              </a:rPr>
              <a:t>…</a:t>
            </a:r>
            <a:br>
              <a:rPr lang="tr-TR" b="1" dirty="0">
                <a:solidFill>
                  <a:schemeClr val="tx1"/>
                </a:solidFill>
              </a:rPr>
            </a:br>
            <a:r>
              <a:rPr lang="tr-TR" b="1" dirty="0">
                <a:solidFill>
                  <a:schemeClr val="tx1"/>
                </a:solidFill>
              </a:rPr>
              <a:t>Ulusun, korkma! Nasıl böyle bir imanı boğar,</a:t>
            </a:r>
            <a:br>
              <a:rPr lang="tr-TR" b="1" dirty="0">
                <a:solidFill>
                  <a:schemeClr val="tx1"/>
                </a:solidFill>
              </a:rPr>
            </a:br>
            <a:r>
              <a:rPr lang="tr-TR" b="1" dirty="0">
                <a:solidFill>
                  <a:schemeClr val="tx1"/>
                </a:solidFill>
              </a:rPr>
              <a:t>“Medeniyet!” dediğin tek dişi kalmış canavar?</a:t>
            </a:r>
            <a:br>
              <a:rPr lang="tr-TR" b="1" dirty="0">
                <a:solidFill>
                  <a:schemeClr val="tx1"/>
                </a:solidFill>
              </a:rPr>
            </a:br>
            <a:r>
              <a:rPr lang="tr-TR" b="1" dirty="0">
                <a:solidFill>
                  <a:schemeClr val="tx1"/>
                </a:solidFill>
              </a:rPr>
              <a:t>…</a:t>
            </a:r>
          </a:p>
        </p:txBody>
      </p:sp>
      <p:pic>
        <p:nvPicPr>
          <p:cNvPr id="4" name="Resim 3" descr="3 (siffra) – Wikipedia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05997" y="3497579"/>
            <a:ext cx="2770414" cy="213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719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1136470"/>
            <a:ext cx="10178322" cy="5564776"/>
          </a:xfrm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Soru bildiren cümlelerin sonuna konur. ( Ne zaman geleceksiniz?)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Soru bildiren ancak soru eki içermeyen cümlelere konur.(Adınız?)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Bilinmeyen cümlelere konur.( 1492 (?) yılında doğmuş.)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UYARI: </a:t>
            </a:r>
            <a:r>
              <a:rPr lang="tr-TR" b="1" dirty="0">
                <a:solidFill>
                  <a:schemeClr val="tx1"/>
                </a:solidFill>
              </a:rPr>
              <a:t>Metin içinde “mı/mi” eki, cümleye zaman anlamı katıyorsa cümle sonuna soru </a:t>
            </a:r>
            <a:r>
              <a:rPr lang="tr-TR" b="1" dirty="0" smtClean="0">
                <a:solidFill>
                  <a:schemeClr val="tx1"/>
                </a:solidFill>
              </a:rPr>
              <a:t>işareti</a:t>
            </a:r>
            <a:r>
              <a:rPr lang="tr-TR" b="1" dirty="0">
                <a:solidFill>
                  <a:schemeClr val="tx1"/>
                </a:solidFill>
              </a:rPr>
              <a:t> </a:t>
            </a:r>
            <a:r>
              <a:rPr lang="tr-TR" b="1" dirty="0" smtClean="0">
                <a:solidFill>
                  <a:schemeClr val="tx1"/>
                </a:solidFill>
              </a:rPr>
              <a:t>KONMAZ. ( Hava karardı mı eve gideriz.)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558141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Soru işareti?</a:t>
            </a:r>
            <a:endParaRPr lang="tr-TR" dirty="0"/>
          </a:p>
        </p:txBody>
      </p:sp>
      <p:pic>
        <p:nvPicPr>
          <p:cNvPr id="5" name="Resim 4" descr="Cinsellik Çeşitleri – horozz.net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9324" y="3265714"/>
            <a:ext cx="2558000" cy="281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80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62345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Ünlem </a:t>
            </a:r>
            <a:r>
              <a:rPr lang="tr-TR" dirty="0" err="1" smtClean="0"/>
              <a:t>işARETİ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1136469"/>
            <a:ext cx="10178322" cy="4743123"/>
          </a:xfrm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Sevinç, kıvanç, acı, şaşırma, korku gibi duyguları ifade etmek için kullanılır.( Su ne kadar soğuk!)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Seslenme ve hitaplarda kullanılır.( Ey Türk gençliği!)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Alay ve küçümseme anlamı katıldığında ünlem işareti yay ayraç içinde yazılır.(Kendi halinde biriymiş (!) )</a:t>
            </a:r>
          </a:p>
          <a:p>
            <a:pPr marL="0" indent="0">
              <a:buNone/>
            </a:pPr>
            <a:endParaRPr lang="tr-TR" b="1" dirty="0" smtClean="0">
              <a:solidFill>
                <a:schemeClr val="tx1"/>
              </a:solidFill>
            </a:endParaRPr>
          </a:p>
        </p:txBody>
      </p:sp>
      <p:pic>
        <p:nvPicPr>
          <p:cNvPr id="4" name="Resim 3" descr="File:Green exclamation mark.svg - Wikimedia Common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1678" y="3286615"/>
            <a:ext cx="2921726" cy="2592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3365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466701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TIRNAK işareti ‘’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1678" y="1123407"/>
            <a:ext cx="10178322" cy="5355770"/>
          </a:xfrm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Başka bir kimseden veya yazıdan olduğu gibi aktarılan sözler tırnak işareti içine alınır.(Peyami Safa: ‘’ Kendimize uygun eserler okuruz’’ der.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Özel olarak belirtilmek istenen sözler tırnak işareti içine alınır.(</a:t>
            </a:r>
            <a:r>
              <a:rPr lang="tr-TR" b="1" dirty="0">
                <a:solidFill>
                  <a:schemeClr val="tx1"/>
                </a:solidFill>
              </a:rPr>
              <a:t>En yakınımız bile olsa “</a:t>
            </a:r>
            <a:r>
              <a:rPr lang="tr-TR" b="1" dirty="0" smtClean="0">
                <a:solidFill>
                  <a:schemeClr val="tx1"/>
                </a:solidFill>
              </a:rPr>
              <a:t>kaldırıma“</a:t>
            </a:r>
            <a:r>
              <a:rPr lang="tr-TR" b="1" dirty="0">
                <a:solidFill>
                  <a:schemeClr val="tx1"/>
                </a:solidFill>
              </a:rPr>
              <a:t> “tretuvar“ diyene kızsak, “yer ayırtmak“ yerine “rezerve </a:t>
            </a:r>
            <a:r>
              <a:rPr lang="tr-TR" b="1" dirty="0" smtClean="0">
                <a:solidFill>
                  <a:schemeClr val="tx1"/>
                </a:solidFill>
              </a:rPr>
              <a:t>etmeyi“ </a:t>
            </a:r>
            <a:r>
              <a:rPr lang="tr-TR" b="1" dirty="0">
                <a:solidFill>
                  <a:schemeClr val="tx1"/>
                </a:solidFill>
              </a:rPr>
              <a:t>kullananları affetmesek</a:t>
            </a:r>
            <a:r>
              <a:rPr lang="tr-TR" b="1" dirty="0" smtClean="0">
                <a:solidFill>
                  <a:schemeClr val="tx1"/>
                </a:solidFill>
              </a:rPr>
              <a:t>…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Cümle içerisinde bulunan kitapların adı başlığı tırnak işareti içine alınır.( ‘’eyvah annem’’)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UYARI: Tırnak içine alınan sözlerden sonra kesme işareti kullanılmaz. (Necip FAZIL’IN ‘’ÇİLE’’ sini okudunuz mu?</a:t>
            </a:r>
          </a:p>
          <a:p>
            <a:pPr marL="0" indent="0">
              <a:buNone/>
            </a:pPr>
            <a:endParaRPr lang="tr-TR" b="1" dirty="0" smtClean="0">
              <a:solidFill>
                <a:schemeClr val="tx1"/>
              </a:solidFill>
            </a:endParaRPr>
          </a:p>
        </p:txBody>
      </p:sp>
      <p:pic>
        <p:nvPicPr>
          <p:cNvPr id="4" name="Resim 3" descr="Free vector graphic: Quotation, Marks, Speech, Quote ...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5770" y="3801292"/>
            <a:ext cx="2808516" cy="200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8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TM10001106[[fn=Rozet]]</Template>
  <TotalTime>341</TotalTime>
  <Words>583</Words>
  <PresentationFormat>Özel</PresentationFormat>
  <Paragraphs>86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Badge</vt:lpstr>
      <vt:lpstr>NOKTALAMA İŞARETLERİ</vt:lpstr>
      <vt:lpstr>NOKTA.</vt:lpstr>
      <vt:lpstr>VİRGÜL,</vt:lpstr>
      <vt:lpstr>İki Nokta:</vt:lpstr>
      <vt:lpstr>Noktalı virgül;</vt:lpstr>
      <vt:lpstr>ÜÇ NOKTA …</vt:lpstr>
      <vt:lpstr>Soru işareti?</vt:lpstr>
      <vt:lpstr>Ünlem işARETİ </vt:lpstr>
      <vt:lpstr>TIRNAK işareti ‘’</vt:lpstr>
      <vt:lpstr>KESME İŞARETİ</vt:lpstr>
      <vt:lpstr>YAY AYRAÇ (PARANTEZ)</vt:lpstr>
      <vt:lpstr>Kısa çizgi</vt:lpstr>
      <vt:lpstr>Uzun çizgi</vt:lpstr>
      <vt:lpstr>EĞİK ÇİZGİ</vt:lpstr>
      <vt:lpstr>SUNUMUMU İZLEDİĞİNİZ İÇİN TEŞEKKÜRLER…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2017-11-29T13:44:53Z</dcterms:created>
  <dcterms:modified xsi:type="dcterms:W3CDTF">2017-12-03T08:01:05Z</dcterms:modified>
  <cp:category>www.sorubak.com</cp:category>
</cp:coreProperties>
</file>