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0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0E204C60-E214-41E2-AA44-29CAB9EF3EA7}" type="datetimeFigureOut">
              <a:rPr lang="tr-TR" smtClean="0"/>
              <a:pPr/>
              <a:t>21/12/2017</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561DD42E-A27B-42C4-997A-B1F7762EA9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E204C60-E214-41E2-AA44-29CAB9EF3EA7}" type="datetimeFigureOut">
              <a:rPr lang="tr-TR" smtClean="0"/>
              <a:pPr/>
              <a:t>21/12/2017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61DD42E-A27B-42C4-997A-B1F7762EA9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E204C60-E214-41E2-AA44-29CAB9EF3EA7}" type="datetimeFigureOut">
              <a:rPr lang="tr-TR" smtClean="0"/>
              <a:pPr/>
              <a:t>21/12/2017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61DD42E-A27B-42C4-997A-B1F7762EA9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0E204C60-E214-41E2-AA44-29CAB9EF3EA7}" type="datetimeFigureOut">
              <a:rPr lang="tr-TR" smtClean="0"/>
              <a:pPr/>
              <a:t>21/12/2017</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561DD42E-A27B-42C4-997A-B1F7762EA9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0E204C60-E214-41E2-AA44-29CAB9EF3EA7}" type="datetimeFigureOut">
              <a:rPr lang="tr-TR" smtClean="0"/>
              <a:pPr/>
              <a:t>21/12/2017</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561DD42E-A27B-42C4-997A-B1F7762EA906}"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0E204C60-E214-41E2-AA44-29CAB9EF3EA7}" type="datetimeFigureOut">
              <a:rPr lang="tr-TR" smtClean="0"/>
              <a:pPr/>
              <a:t>21/12/2017</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561DD42E-A27B-42C4-997A-B1F7762EA9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0E204C60-E214-41E2-AA44-29CAB9EF3EA7}" type="datetimeFigureOut">
              <a:rPr lang="tr-TR" smtClean="0"/>
              <a:pPr/>
              <a:t>21/12/2017</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561DD42E-A27B-42C4-997A-B1F7762EA90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0E204C60-E214-41E2-AA44-29CAB9EF3EA7}" type="datetimeFigureOut">
              <a:rPr lang="tr-TR" smtClean="0"/>
              <a:pPr/>
              <a:t>21/12/2017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561DD42E-A27B-42C4-997A-B1F7762EA9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0E204C60-E214-41E2-AA44-29CAB9EF3EA7}" type="datetimeFigureOut">
              <a:rPr lang="tr-TR" smtClean="0"/>
              <a:pPr/>
              <a:t>21/12/2017</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561DD42E-A27B-42C4-997A-B1F7762EA9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0E204C60-E214-41E2-AA44-29CAB9EF3EA7}" type="datetimeFigureOut">
              <a:rPr lang="tr-TR" smtClean="0"/>
              <a:pPr/>
              <a:t>21/12/2017</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561DD42E-A27B-42C4-997A-B1F7762EA90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0E204C60-E214-41E2-AA44-29CAB9EF3EA7}" type="datetimeFigureOut">
              <a:rPr lang="tr-TR" smtClean="0"/>
              <a:pPr/>
              <a:t>21/12/2017</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561DD42E-A27B-42C4-997A-B1F7762EA90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0E204C60-E214-41E2-AA44-29CAB9EF3EA7}" type="datetimeFigureOut">
              <a:rPr lang="tr-TR" smtClean="0"/>
              <a:pPr/>
              <a:t>21/12/2017</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561DD42E-A27B-42C4-997A-B1F7762EA906}"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1071546"/>
            <a:ext cx="9144000" cy="2214578"/>
          </a:xfrm>
        </p:spPr>
        <p:txBody>
          <a:bodyPr/>
          <a:lstStyle/>
          <a:p>
            <a:pPr algn="ctr"/>
            <a:r>
              <a:rPr lang="tr-TR" dirty="0" smtClean="0">
                <a:solidFill>
                  <a:srgbClr val="FF0000"/>
                </a:solidFill>
              </a:rPr>
              <a:t>6. SINIF KESİRLERLE TOPLAMA VE ÇIKARMA İŞLEMİ</a:t>
            </a:r>
            <a:endParaRPr lang="tr-TR" dirty="0">
              <a:solidFill>
                <a:srgbClr val="FF0000"/>
              </a:solidFill>
            </a:endParaRPr>
          </a:p>
        </p:txBody>
      </p:sp>
      <p:sp>
        <p:nvSpPr>
          <p:cNvPr id="3" name="2 Alt Başlık"/>
          <p:cNvSpPr>
            <a:spLocks noGrp="1"/>
          </p:cNvSpPr>
          <p:nvPr>
            <p:ph type="subTitle" idx="1"/>
          </p:nvPr>
        </p:nvSpPr>
        <p:spPr>
          <a:xfrm>
            <a:off x="540544" y="2928934"/>
            <a:ext cx="8062912" cy="1073946"/>
          </a:xfrm>
        </p:spPr>
        <p:txBody>
          <a:bodyPr/>
          <a:lstStyle/>
          <a:p>
            <a:endParaRPr lang="tr-TR" dirty="0" smtClean="0"/>
          </a:p>
          <a:p>
            <a:pPr algn="ctr"/>
            <a:r>
              <a:rPr lang="tr-TR" dirty="0" smtClean="0">
                <a:solidFill>
                  <a:srgbClr val="00B0F0"/>
                </a:solidFill>
              </a:rPr>
              <a:t>YAPAN : </a:t>
            </a:r>
            <a:r>
              <a:rPr lang="tr-TR" dirty="0" smtClean="0"/>
              <a:t>6/K SINIFINDAN EMİRHAN YILMAZ</a:t>
            </a:r>
            <a:endParaRPr lang="tr-TR" dirty="0"/>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KESİRLERLE ÇIKARMA İŞLEMİ</a:t>
            </a:r>
            <a:endParaRPr lang="tr-TR" dirty="0"/>
          </a:p>
        </p:txBody>
      </p:sp>
      <p:sp>
        <p:nvSpPr>
          <p:cNvPr id="3" name="2 Metin Yer Tutucusu"/>
          <p:cNvSpPr>
            <a:spLocks noGrp="1"/>
          </p:cNvSpPr>
          <p:nvPr>
            <p:ph type="body" idx="1"/>
          </p:nvPr>
        </p:nvSpPr>
        <p:spPr>
          <a:xfrm>
            <a:off x="381000" y="1633536"/>
            <a:ext cx="8620156" cy="2286000"/>
          </a:xfrm>
        </p:spPr>
        <p:txBody>
          <a:bodyPr>
            <a:normAutofit/>
          </a:bodyPr>
          <a:lstStyle/>
          <a:p>
            <a:r>
              <a:rPr lang="tr-TR" sz="2400" dirty="0" smtClean="0"/>
              <a:t>Eğer verilen kesirlerin paydası farklı ise kesirler paydaları eşitlenene kadar genişletilir. Paydalar eşitlenince paylar çıkarılarak sonucun pay kısmına yazılır. Paydalar ise değişmeden sonucun payda kısmına yazılır. Sonrasında ise isteğe bağlı olarak sadeleştirilir. </a:t>
            </a:r>
            <a:endParaRPr lang="tr-TR" sz="2400" dirty="0"/>
          </a:p>
        </p:txBody>
      </p:sp>
      <p:sp>
        <p:nvSpPr>
          <p:cNvPr id="4" name="3 Metin kutusu"/>
          <p:cNvSpPr txBox="1"/>
          <p:nvPr/>
        </p:nvSpPr>
        <p:spPr>
          <a:xfrm>
            <a:off x="1357290" y="3786190"/>
            <a:ext cx="2286016" cy="523220"/>
          </a:xfrm>
          <a:prstGeom prst="rect">
            <a:avLst/>
          </a:prstGeom>
          <a:noFill/>
        </p:spPr>
        <p:txBody>
          <a:bodyPr wrap="square" rtlCol="0">
            <a:spAutoFit/>
          </a:bodyPr>
          <a:lstStyle/>
          <a:p>
            <a:r>
              <a:rPr lang="tr-TR" sz="2800" dirty="0" smtClean="0">
                <a:solidFill>
                  <a:schemeClr val="accent2">
                    <a:lumMod val="60000"/>
                    <a:lumOff val="40000"/>
                  </a:schemeClr>
                </a:solidFill>
              </a:rPr>
              <a:t>Örnek:</a:t>
            </a:r>
            <a:endParaRPr lang="tr-TR" sz="2800" dirty="0">
              <a:solidFill>
                <a:schemeClr val="accent2">
                  <a:lumMod val="60000"/>
                  <a:lumOff val="40000"/>
                </a:schemeClr>
              </a:solidFill>
            </a:endParaRPr>
          </a:p>
        </p:txBody>
      </p:sp>
      <p:pic>
        <p:nvPicPr>
          <p:cNvPr id="5122" name="Picture 2" descr="C:\Users\Emirhan\Desktop\kesirlerde-cikarma.png"/>
          <p:cNvPicPr>
            <a:picLocks noChangeAspect="1" noChangeArrowheads="1"/>
          </p:cNvPicPr>
          <p:nvPr/>
        </p:nvPicPr>
        <p:blipFill>
          <a:blip r:embed="rId2" cstate="print"/>
          <a:srcRect/>
          <a:stretch>
            <a:fillRect/>
          </a:stretch>
        </p:blipFill>
        <p:spPr bwMode="auto">
          <a:xfrm>
            <a:off x="3286115" y="3643314"/>
            <a:ext cx="3006621" cy="2921757"/>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428596" y="785794"/>
            <a:ext cx="7460480" cy="1470025"/>
          </a:xfrm>
        </p:spPr>
        <p:txBody>
          <a:bodyPr>
            <a:noAutofit/>
          </a:bodyPr>
          <a:lstStyle/>
          <a:p>
            <a:pPr algn="ctr"/>
            <a:r>
              <a:rPr lang="tr-TR" sz="13800" dirty="0" smtClean="0">
                <a:solidFill>
                  <a:srgbClr val="FF0000"/>
                </a:solidFill>
              </a:rPr>
              <a:t>S</a:t>
            </a:r>
            <a:r>
              <a:rPr lang="tr-TR" sz="13800" dirty="0" smtClean="0">
                <a:solidFill>
                  <a:srgbClr val="FFFF00"/>
                </a:solidFill>
              </a:rPr>
              <a:t>O</a:t>
            </a:r>
            <a:r>
              <a:rPr lang="tr-TR" sz="13800" dirty="0" smtClean="0">
                <a:solidFill>
                  <a:srgbClr val="0070C0"/>
                </a:solidFill>
              </a:rPr>
              <a:t>N</a:t>
            </a:r>
            <a:endParaRPr lang="tr-TR" sz="13800" dirty="0">
              <a:solidFill>
                <a:srgbClr val="0070C0"/>
              </a:solidFill>
            </a:endParaRPr>
          </a:p>
        </p:txBody>
      </p:sp>
      <p:sp>
        <p:nvSpPr>
          <p:cNvPr id="3" name="2 Alt Başlık"/>
          <p:cNvSpPr>
            <a:spLocks noGrp="1"/>
          </p:cNvSpPr>
          <p:nvPr>
            <p:ph type="subTitle" idx="1"/>
          </p:nvPr>
        </p:nvSpPr>
        <p:spPr>
          <a:xfrm>
            <a:off x="71406" y="2285992"/>
            <a:ext cx="9603620" cy="3571900"/>
          </a:xfrm>
        </p:spPr>
        <p:txBody>
          <a:bodyPr>
            <a:normAutofit/>
          </a:bodyPr>
          <a:lstStyle/>
          <a:p>
            <a:pPr algn="l"/>
            <a:r>
              <a:rPr lang="tr-TR" sz="4300" dirty="0" err="1" smtClean="0">
                <a:solidFill>
                  <a:srgbClr val="92D050"/>
                </a:solidFill>
              </a:rPr>
              <a:t>Slaytımızı</a:t>
            </a:r>
            <a:r>
              <a:rPr lang="tr-TR" sz="4300" dirty="0" smtClean="0"/>
              <a:t> </a:t>
            </a:r>
            <a:r>
              <a:rPr lang="tr-TR" sz="4300" dirty="0" smtClean="0">
                <a:solidFill>
                  <a:schemeClr val="accent4">
                    <a:lumMod val="40000"/>
                    <a:lumOff val="60000"/>
                  </a:schemeClr>
                </a:solidFill>
              </a:rPr>
              <a:t>izlediğiniz </a:t>
            </a:r>
            <a:r>
              <a:rPr lang="tr-TR" sz="4300" dirty="0" smtClean="0">
                <a:solidFill>
                  <a:schemeClr val="accent6">
                    <a:lumMod val="40000"/>
                    <a:lumOff val="60000"/>
                  </a:schemeClr>
                </a:solidFill>
              </a:rPr>
              <a:t>için</a:t>
            </a:r>
            <a:r>
              <a:rPr lang="tr-TR" sz="4300" dirty="0" smtClean="0"/>
              <a:t> </a:t>
            </a:r>
            <a:r>
              <a:rPr lang="tr-TR" sz="4300" dirty="0" smtClean="0">
                <a:solidFill>
                  <a:srgbClr val="FFFF00"/>
                </a:solidFill>
              </a:rPr>
              <a:t>teşekkürler</a:t>
            </a:r>
            <a:endParaRPr lang="tr-TR" dirty="0" smtClean="0"/>
          </a:p>
          <a:p>
            <a:pPr algn="l"/>
            <a:endParaRPr lang="tr-TR" dirty="0" smtClean="0"/>
          </a:p>
          <a:p>
            <a:pPr algn="l"/>
            <a:endParaRPr lang="tr-TR" dirty="0" smtClean="0"/>
          </a:p>
          <a:p>
            <a:pPr algn="l"/>
            <a:r>
              <a:rPr lang="tr-TR" dirty="0" smtClean="0">
                <a:solidFill>
                  <a:srgbClr val="FFFF00"/>
                </a:solidFill>
              </a:rPr>
              <a:t>Yapan :</a:t>
            </a:r>
            <a:r>
              <a:rPr lang="tr-TR" dirty="0" smtClean="0"/>
              <a:t> </a:t>
            </a:r>
            <a:r>
              <a:rPr lang="tr-TR" dirty="0" smtClean="0">
                <a:solidFill>
                  <a:schemeClr val="bg1"/>
                </a:solidFill>
              </a:rPr>
              <a:t>6/K sınıfından </a:t>
            </a:r>
            <a:r>
              <a:rPr lang="tr-TR" dirty="0" err="1" smtClean="0">
                <a:solidFill>
                  <a:schemeClr val="bg1"/>
                </a:solidFill>
              </a:rPr>
              <a:t>Emirhan</a:t>
            </a:r>
            <a:r>
              <a:rPr lang="tr-TR" dirty="0" smtClean="0">
                <a:solidFill>
                  <a:schemeClr val="bg1"/>
                </a:solidFill>
              </a:rPr>
              <a:t> Yılmaz</a:t>
            </a:r>
            <a:endParaRPr lang="tr-TR"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800" dirty="0" smtClean="0"/>
              <a:t>HATIRLAYALIM…</a:t>
            </a:r>
            <a:endParaRPr lang="tr-TR" sz="4800" dirty="0"/>
          </a:p>
        </p:txBody>
      </p:sp>
      <p:sp>
        <p:nvSpPr>
          <p:cNvPr id="3" name="2 Metin Yer Tutucusu"/>
          <p:cNvSpPr>
            <a:spLocks noGrp="1"/>
          </p:cNvSpPr>
          <p:nvPr>
            <p:ph type="body" idx="1"/>
          </p:nvPr>
        </p:nvSpPr>
        <p:spPr>
          <a:xfrm>
            <a:off x="381000" y="1633536"/>
            <a:ext cx="8405842" cy="4652984"/>
          </a:xfrm>
        </p:spPr>
        <p:txBody>
          <a:bodyPr>
            <a:noAutofit/>
          </a:bodyPr>
          <a:lstStyle/>
          <a:p>
            <a:r>
              <a:rPr lang="tr-TR" sz="3200" dirty="0" smtClean="0"/>
              <a:t>     Kesirler üç çeşide ayrılır:</a:t>
            </a:r>
          </a:p>
          <a:p>
            <a:pPr>
              <a:buFont typeface="Wingdings" pitchFamily="2" charset="2"/>
              <a:buChar char="ü"/>
            </a:pPr>
            <a:r>
              <a:rPr lang="tr-TR" sz="3200" dirty="0" smtClean="0"/>
              <a:t>Basit Kesir</a:t>
            </a:r>
          </a:p>
          <a:p>
            <a:pPr>
              <a:buFont typeface="Wingdings" pitchFamily="2" charset="2"/>
              <a:buChar char="ü"/>
            </a:pPr>
            <a:r>
              <a:rPr lang="tr-TR" sz="3200" dirty="0" smtClean="0"/>
              <a:t>Bileşik Kesir</a:t>
            </a:r>
          </a:p>
          <a:p>
            <a:pPr>
              <a:buFont typeface="Wingdings" pitchFamily="2" charset="2"/>
              <a:buChar char="ü"/>
            </a:pPr>
            <a:r>
              <a:rPr lang="tr-TR" sz="3200" dirty="0" smtClean="0"/>
              <a:t>Tam sayılı kesir.</a:t>
            </a:r>
          </a:p>
          <a:p>
            <a:r>
              <a:rPr lang="tr-TR" sz="3200" dirty="0" smtClean="0"/>
              <a:t>     Basit kesirler paydası payından büyük olan, bileşik kesirler paydası payından küçük veya eşit olan, tam sayılı kesirler ise yanında tam sayı yazılı olan kesirlerdir.</a:t>
            </a:r>
            <a:endParaRPr lang="tr-TR" sz="3200"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ÖRNEKLER</a:t>
            </a:r>
            <a:endParaRPr lang="tr-TR" dirty="0"/>
          </a:p>
        </p:txBody>
      </p:sp>
      <p:sp>
        <p:nvSpPr>
          <p:cNvPr id="3" name="2 Metin Yer Tutucusu"/>
          <p:cNvSpPr>
            <a:spLocks noGrp="1"/>
          </p:cNvSpPr>
          <p:nvPr>
            <p:ph type="body" idx="1"/>
          </p:nvPr>
        </p:nvSpPr>
        <p:spPr>
          <a:xfrm>
            <a:off x="4143372" y="1071546"/>
            <a:ext cx="5000628" cy="5572164"/>
          </a:xfrm>
        </p:spPr>
        <p:txBody>
          <a:bodyPr/>
          <a:lstStyle/>
          <a:p>
            <a:endParaRPr lang="tr-TR" dirty="0" smtClean="0"/>
          </a:p>
          <a:p>
            <a:endParaRPr lang="tr-TR" dirty="0" smtClean="0"/>
          </a:p>
          <a:p>
            <a:endParaRPr lang="tr-TR" dirty="0" smtClean="0"/>
          </a:p>
          <a:p>
            <a:endParaRPr lang="tr-TR" dirty="0" smtClean="0"/>
          </a:p>
          <a:p>
            <a:r>
              <a:rPr lang="tr-TR" sz="4400" dirty="0" smtClean="0"/>
              <a:t>Bileşik Kesir</a:t>
            </a:r>
          </a:p>
          <a:p>
            <a:endParaRPr lang="tr-TR" sz="4400" dirty="0" smtClean="0"/>
          </a:p>
          <a:p>
            <a:r>
              <a:rPr lang="tr-TR" sz="4400" dirty="0" smtClean="0"/>
              <a:t>Basit Kesir</a:t>
            </a:r>
          </a:p>
          <a:p>
            <a:endParaRPr lang="tr-TR" sz="4400" dirty="0" smtClean="0"/>
          </a:p>
          <a:p>
            <a:r>
              <a:rPr lang="tr-TR" sz="4400" dirty="0" smtClean="0"/>
              <a:t>Tam Sayılı Kesir</a:t>
            </a:r>
          </a:p>
        </p:txBody>
      </p:sp>
      <p:pic>
        <p:nvPicPr>
          <p:cNvPr id="1026" name="Picture 2" descr="C:\Users\Emirhan\Desktop\2.PNG"/>
          <p:cNvPicPr>
            <a:picLocks noChangeAspect="1" noChangeArrowheads="1"/>
          </p:cNvPicPr>
          <p:nvPr/>
        </p:nvPicPr>
        <p:blipFill>
          <a:blip r:embed="rId2" cstate="print"/>
          <a:srcRect/>
          <a:stretch>
            <a:fillRect/>
          </a:stretch>
        </p:blipFill>
        <p:spPr bwMode="auto">
          <a:xfrm>
            <a:off x="571472" y="2428868"/>
            <a:ext cx="981995" cy="1343023"/>
          </a:xfrm>
          <a:prstGeom prst="rect">
            <a:avLst/>
          </a:prstGeom>
          <a:noFill/>
        </p:spPr>
      </p:pic>
      <p:pic>
        <p:nvPicPr>
          <p:cNvPr id="1027" name="Picture 3" descr="C:\Users\Emirhan\Desktop\3.PNG"/>
          <p:cNvPicPr>
            <a:picLocks noChangeAspect="1" noChangeArrowheads="1"/>
          </p:cNvPicPr>
          <p:nvPr/>
        </p:nvPicPr>
        <p:blipFill>
          <a:blip r:embed="rId3" cstate="print"/>
          <a:srcRect/>
          <a:stretch>
            <a:fillRect/>
          </a:stretch>
        </p:blipFill>
        <p:spPr bwMode="auto">
          <a:xfrm>
            <a:off x="571472" y="4000504"/>
            <a:ext cx="1000133" cy="1143008"/>
          </a:xfrm>
          <a:prstGeom prst="rect">
            <a:avLst/>
          </a:prstGeom>
          <a:noFill/>
        </p:spPr>
      </p:pic>
      <p:pic>
        <p:nvPicPr>
          <p:cNvPr id="1028" name="Picture 4" descr="C:\Users\Emirhan\Desktop\Ekran Alıntısı.PNG"/>
          <p:cNvPicPr>
            <a:picLocks noChangeAspect="1" noChangeArrowheads="1"/>
          </p:cNvPicPr>
          <p:nvPr/>
        </p:nvPicPr>
        <p:blipFill>
          <a:blip r:embed="rId4" cstate="print"/>
          <a:srcRect/>
          <a:stretch>
            <a:fillRect/>
          </a:stretch>
        </p:blipFill>
        <p:spPr bwMode="auto">
          <a:xfrm>
            <a:off x="571472" y="5357826"/>
            <a:ext cx="976313" cy="1276350"/>
          </a:xfrm>
          <a:prstGeom prst="rect">
            <a:avLst/>
          </a:prstGeom>
          <a:noFill/>
        </p:spPr>
      </p:pic>
    </p:spTree>
  </p:cSld>
  <p:clrMapOvr>
    <a:masterClrMapping/>
  </p:clrMapOvr>
  <p:transition>
    <p:wheel spokes="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ÖRNEKLER</a:t>
            </a:r>
            <a:endParaRPr lang="tr-TR" dirty="0"/>
          </a:p>
        </p:txBody>
      </p:sp>
      <p:sp>
        <p:nvSpPr>
          <p:cNvPr id="3" name="2 Metin Yer Tutucusu"/>
          <p:cNvSpPr>
            <a:spLocks noGrp="1"/>
          </p:cNvSpPr>
          <p:nvPr>
            <p:ph type="body" idx="1"/>
          </p:nvPr>
        </p:nvSpPr>
        <p:spPr>
          <a:xfrm>
            <a:off x="4143372" y="1071546"/>
            <a:ext cx="5000628" cy="5572164"/>
          </a:xfrm>
        </p:spPr>
        <p:txBody>
          <a:bodyPr/>
          <a:lstStyle/>
          <a:p>
            <a:endParaRPr lang="tr-TR" dirty="0" smtClean="0"/>
          </a:p>
          <a:p>
            <a:endParaRPr lang="tr-TR" dirty="0" smtClean="0"/>
          </a:p>
          <a:p>
            <a:endParaRPr lang="tr-TR" dirty="0" smtClean="0"/>
          </a:p>
          <a:p>
            <a:endParaRPr lang="tr-TR" dirty="0" smtClean="0"/>
          </a:p>
          <a:p>
            <a:r>
              <a:rPr lang="tr-TR" sz="4400" dirty="0" smtClean="0"/>
              <a:t>Bileşik Kesir</a:t>
            </a:r>
          </a:p>
          <a:p>
            <a:endParaRPr lang="tr-TR" sz="4400" dirty="0" smtClean="0"/>
          </a:p>
          <a:p>
            <a:r>
              <a:rPr lang="tr-TR" sz="4400" dirty="0" smtClean="0"/>
              <a:t>Basit Kesir</a:t>
            </a:r>
          </a:p>
          <a:p>
            <a:endParaRPr lang="tr-TR" sz="4400" dirty="0" smtClean="0"/>
          </a:p>
          <a:p>
            <a:r>
              <a:rPr lang="tr-TR" sz="4400" dirty="0" smtClean="0"/>
              <a:t>Tam Sayılı Kesir</a:t>
            </a:r>
          </a:p>
        </p:txBody>
      </p:sp>
      <p:pic>
        <p:nvPicPr>
          <p:cNvPr id="1026" name="Picture 2" descr="C:\Users\Emirhan\Desktop\2.PNG"/>
          <p:cNvPicPr>
            <a:picLocks noChangeAspect="1" noChangeArrowheads="1"/>
          </p:cNvPicPr>
          <p:nvPr/>
        </p:nvPicPr>
        <p:blipFill>
          <a:blip r:embed="rId2" cstate="print"/>
          <a:srcRect/>
          <a:stretch>
            <a:fillRect/>
          </a:stretch>
        </p:blipFill>
        <p:spPr bwMode="auto">
          <a:xfrm>
            <a:off x="571472" y="2428868"/>
            <a:ext cx="981995" cy="1343023"/>
          </a:xfrm>
          <a:prstGeom prst="rect">
            <a:avLst/>
          </a:prstGeom>
          <a:noFill/>
        </p:spPr>
      </p:pic>
      <p:pic>
        <p:nvPicPr>
          <p:cNvPr id="1027" name="Picture 3" descr="C:\Users\Emirhan\Desktop\3.PNG"/>
          <p:cNvPicPr>
            <a:picLocks noChangeAspect="1" noChangeArrowheads="1"/>
          </p:cNvPicPr>
          <p:nvPr/>
        </p:nvPicPr>
        <p:blipFill>
          <a:blip r:embed="rId3" cstate="print"/>
          <a:srcRect/>
          <a:stretch>
            <a:fillRect/>
          </a:stretch>
        </p:blipFill>
        <p:spPr bwMode="auto">
          <a:xfrm>
            <a:off x="571472" y="4000504"/>
            <a:ext cx="1000133" cy="1143008"/>
          </a:xfrm>
          <a:prstGeom prst="rect">
            <a:avLst/>
          </a:prstGeom>
          <a:noFill/>
        </p:spPr>
      </p:pic>
      <p:pic>
        <p:nvPicPr>
          <p:cNvPr id="1028" name="Picture 4" descr="C:\Users\Emirhan\Desktop\Ekran Alıntısı.PNG"/>
          <p:cNvPicPr>
            <a:picLocks noChangeAspect="1" noChangeArrowheads="1"/>
          </p:cNvPicPr>
          <p:nvPr/>
        </p:nvPicPr>
        <p:blipFill>
          <a:blip r:embed="rId4" cstate="print"/>
          <a:srcRect/>
          <a:stretch>
            <a:fillRect/>
          </a:stretch>
        </p:blipFill>
        <p:spPr bwMode="auto">
          <a:xfrm>
            <a:off x="571472" y="5357826"/>
            <a:ext cx="976313" cy="1276350"/>
          </a:xfrm>
          <a:prstGeom prst="rect">
            <a:avLst/>
          </a:prstGeom>
          <a:noFill/>
        </p:spPr>
      </p:pic>
      <p:sp>
        <p:nvSpPr>
          <p:cNvPr id="11" name="10 Yukarı Ok"/>
          <p:cNvSpPr/>
          <p:nvPr/>
        </p:nvSpPr>
        <p:spPr>
          <a:xfrm rot="7056094">
            <a:off x="2558333" y="2503155"/>
            <a:ext cx="766425" cy="285227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split orient="ver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ÖRNEKLER</a:t>
            </a:r>
            <a:endParaRPr lang="tr-TR" dirty="0"/>
          </a:p>
        </p:txBody>
      </p:sp>
      <p:sp>
        <p:nvSpPr>
          <p:cNvPr id="3" name="2 Metin Yer Tutucusu"/>
          <p:cNvSpPr>
            <a:spLocks noGrp="1"/>
          </p:cNvSpPr>
          <p:nvPr>
            <p:ph type="body" idx="1"/>
          </p:nvPr>
        </p:nvSpPr>
        <p:spPr>
          <a:xfrm>
            <a:off x="4143372" y="1071546"/>
            <a:ext cx="5000628" cy="5572164"/>
          </a:xfrm>
        </p:spPr>
        <p:txBody>
          <a:bodyPr/>
          <a:lstStyle/>
          <a:p>
            <a:endParaRPr lang="tr-TR" dirty="0" smtClean="0"/>
          </a:p>
          <a:p>
            <a:endParaRPr lang="tr-TR" dirty="0" smtClean="0"/>
          </a:p>
          <a:p>
            <a:endParaRPr lang="tr-TR" dirty="0" smtClean="0"/>
          </a:p>
          <a:p>
            <a:endParaRPr lang="tr-TR" dirty="0" smtClean="0"/>
          </a:p>
          <a:p>
            <a:r>
              <a:rPr lang="tr-TR" sz="4400" dirty="0" smtClean="0"/>
              <a:t>Bileşik Kesir</a:t>
            </a:r>
          </a:p>
          <a:p>
            <a:endParaRPr lang="tr-TR" sz="4400" dirty="0" smtClean="0"/>
          </a:p>
          <a:p>
            <a:r>
              <a:rPr lang="tr-TR" sz="4400" dirty="0" smtClean="0"/>
              <a:t>Basit Kesir</a:t>
            </a:r>
          </a:p>
          <a:p>
            <a:endParaRPr lang="tr-TR" sz="4400" dirty="0" smtClean="0"/>
          </a:p>
          <a:p>
            <a:r>
              <a:rPr lang="tr-TR" sz="4400" dirty="0" smtClean="0"/>
              <a:t>Tam Sayılı Kesir</a:t>
            </a:r>
          </a:p>
        </p:txBody>
      </p:sp>
      <p:pic>
        <p:nvPicPr>
          <p:cNvPr id="1026" name="Picture 2" descr="C:\Users\Emirhan\Desktop\2.PNG"/>
          <p:cNvPicPr>
            <a:picLocks noChangeAspect="1" noChangeArrowheads="1"/>
          </p:cNvPicPr>
          <p:nvPr/>
        </p:nvPicPr>
        <p:blipFill>
          <a:blip r:embed="rId2" cstate="print"/>
          <a:srcRect/>
          <a:stretch>
            <a:fillRect/>
          </a:stretch>
        </p:blipFill>
        <p:spPr bwMode="auto">
          <a:xfrm>
            <a:off x="571472" y="2428868"/>
            <a:ext cx="981995" cy="1343023"/>
          </a:xfrm>
          <a:prstGeom prst="rect">
            <a:avLst/>
          </a:prstGeom>
          <a:noFill/>
        </p:spPr>
      </p:pic>
      <p:pic>
        <p:nvPicPr>
          <p:cNvPr id="1027" name="Picture 3" descr="C:\Users\Emirhan\Desktop\3.PNG"/>
          <p:cNvPicPr>
            <a:picLocks noChangeAspect="1" noChangeArrowheads="1"/>
          </p:cNvPicPr>
          <p:nvPr/>
        </p:nvPicPr>
        <p:blipFill>
          <a:blip r:embed="rId3" cstate="print"/>
          <a:srcRect/>
          <a:stretch>
            <a:fillRect/>
          </a:stretch>
        </p:blipFill>
        <p:spPr bwMode="auto">
          <a:xfrm>
            <a:off x="571472" y="4000504"/>
            <a:ext cx="1000133" cy="1143008"/>
          </a:xfrm>
          <a:prstGeom prst="rect">
            <a:avLst/>
          </a:prstGeom>
          <a:noFill/>
        </p:spPr>
      </p:pic>
      <p:pic>
        <p:nvPicPr>
          <p:cNvPr id="1028" name="Picture 4" descr="C:\Users\Emirhan\Desktop\Ekran Alıntısı.PNG"/>
          <p:cNvPicPr>
            <a:picLocks noChangeAspect="1" noChangeArrowheads="1"/>
          </p:cNvPicPr>
          <p:nvPr/>
        </p:nvPicPr>
        <p:blipFill>
          <a:blip r:embed="rId4" cstate="print"/>
          <a:srcRect/>
          <a:stretch>
            <a:fillRect/>
          </a:stretch>
        </p:blipFill>
        <p:spPr bwMode="auto">
          <a:xfrm>
            <a:off x="571472" y="5357826"/>
            <a:ext cx="976313" cy="1276350"/>
          </a:xfrm>
          <a:prstGeom prst="rect">
            <a:avLst/>
          </a:prstGeom>
          <a:noFill/>
        </p:spPr>
      </p:pic>
      <p:sp>
        <p:nvSpPr>
          <p:cNvPr id="11" name="10 Yukarı Ok"/>
          <p:cNvSpPr/>
          <p:nvPr/>
        </p:nvSpPr>
        <p:spPr>
          <a:xfrm rot="7056094">
            <a:off x="2558333" y="2503155"/>
            <a:ext cx="766425" cy="285227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Yukarı Ok"/>
          <p:cNvSpPr/>
          <p:nvPr/>
        </p:nvSpPr>
        <p:spPr>
          <a:xfrm rot="7257697">
            <a:off x="2556222" y="3811493"/>
            <a:ext cx="807013" cy="3086632"/>
          </a:xfrm>
          <a:prstGeom prst="upArrow">
            <a:avLst>
              <a:gd name="adj1" fmla="val 50000"/>
              <a:gd name="adj2" fmla="val 489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rgbClr val="00B0F0"/>
              </a:solidFill>
            </a:endParaRP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ÖRNEKLER</a:t>
            </a:r>
            <a:endParaRPr lang="tr-TR" dirty="0"/>
          </a:p>
        </p:txBody>
      </p:sp>
      <p:sp>
        <p:nvSpPr>
          <p:cNvPr id="3" name="2 Metin Yer Tutucusu"/>
          <p:cNvSpPr>
            <a:spLocks noGrp="1"/>
          </p:cNvSpPr>
          <p:nvPr>
            <p:ph type="body" idx="1"/>
          </p:nvPr>
        </p:nvSpPr>
        <p:spPr>
          <a:xfrm>
            <a:off x="4143372" y="1071546"/>
            <a:ext cx="5000628" cy="5572164"/>
          </a:xfrm>
        </p:spPr>
        <p:txBody>
          <a:bodyPr/>
          <a:lstStyle/>
          <a:p>
            <a:endParaRPr lang="tr-TR" dirty="0" smtClean="0"/>
          </a:p>
          <a:p>
            <a:endParaRPr lang="tr-TR" dirty="0" smtClean="0"/>
          </a:p>
          <a:p>
            <a:endParaRPr lang="tr-TR" dirty="0" smtClean="0"/>
          </a:p>
          <a:p>
            <a:endParaRPr lang="tr-TR" dirty="0" smtClean="0"/>
          </a:p>
          <a:p>
            <a:r>
              <a:rPr lang="tr-TR" sz="4400" dirty="0" smtClean="0"/>
              <a:t>Bileşik Kesir</a:t>
            </a:r>
          </a:p>
          <a:p>
            <a:endParaRPr lang="tr-TR" sz="4400" dirty="0" smtClean="0"/>
          </a:p>
          <a:p>
            <a:r>
              <a:rPr lang="tr-TR" sz="4400" dirty="0" smtClean="0"/>
              <a:t>Basit Kesir</a:t>
            </a:r>
          </a:p>
          <a:p>
            <a:endParaRPr lang="tr-TR" sz="4400" dirty="0" smtClean="0"/>
          </a:p>
          <a:p>
            <a:r>
              <a:rPr lang="tr-TR" sz="4400" dirty="0" smtClean="0"/>
              <a:t>Tam Sayılı Kesir</a:t>
            </a:r>
          </a:p>
        </p:txBody>
      </p:sp>
      <p:pic>
        <p:nvPicPr>
          <p:cNvPr id="1026" name="Picture 2" descr="C:\Users\Emirhan\Desktop\2.PNG"/>
          <p:cNvPicPr>
            <a:picLocks noChangeAspect="1" noChangeArrowheads="1"/>
          </p:cNvPicPr>
          <p:nvPr/>
        </p:nvPicPr>
        <p:blipFill>
          <a:blip r:embed="rId2" cstate="print"/>
          <a:srcRect/>
          <a:stretch>
            <a:fillRect/>
          </a:stretch>
        </p:blipFill>
        <p:spPr bwMode="auto">
          <a:xfrm>
            <a:off x="571472" y="2428868"/>
            <a:ext cx="981995" cy="1343023"/>
          </a:xfrm>
          <a:prstGeom prst="rect">
            <a:avLst/>
          </a:prstGeom>
          <a:noFill/>
        </p:spPr>
      </p:pic>
      <p:pic>
        <p:nvPicPr>
          <p:cNvPr id="1027" name="Picture 3" descr="C:\Users\Emirhan\Desktop\3.PNG"/>
          <p:cNvPicPr>
            <a:picLocks noChangeAspect="1" noChangeArrowheads="1"/>
          </p:cNvPicPr>
          <p:nvPr/>
        </p:nvPicPr>
        <p:blipFill>
          <a:blip r:embed="rId3" cstate="print"/>
          <a:srcRect/>
          <a:stretch>
            <a:fillRect/>
          </a:stretch>
        </p:blipFill>
        <p:spPr bwMode="auto">
          <a:xfrm>
            <a:off x="571472" y="4000504"/>
            <a:ext cx="1000133" cy="1143008"/>
          </a:xfrm>
          <a:prstGeom prst="rect">
            <a:avLst/>
          </a:prstGeom>
          <a:noFill/>
        </p:spPr>
      </p:pic>
      <p:pic>
        <p:nvPicPr>
          <p:cNvPr id="1028" name="Picture 4" descr="C:\Users\Emirhan\Desktop\Ekran Alıntısı.PNG"/>
          <p:cNvPicPr>
            <a:picLocks noChangeAspect="1" noChangeArrowheads="1"/>
          </p:cNvPicPr>
          <p:nvPr/>
        </p:nvPicPr>
        <p:blipFill>
          <a:blip r:embed="rId4" cstate="print"/>
          <a:srcRect/>
          <a:stretch>
            <a:fillRect/>
          </a:stretch>
        </p:blipFill>
        <p:spPr bwMode="auto">
          <a:xfrm>
            <a:off x="571472" y="5357826"/>
            <a:ext cx="976313" cy="1276350"/>
          </a:xfrm>
          <a:prstGeom prst="rect">
            <a:avLst/>
          </a:prstGeom>
          <a:noFill/>
        </p:spPr>
      </p:pic>
      <p:sp>
        <p:nvSpPr>
          <p:cNvPr id="11" name="10 Yukarı Ok"/>
          <p:cNvSpPr/>
          <p:nvPr/>
        </p:nvSpPr>
        <p:spPr>
          <a:xfrm rot="7056094">
            <a:off x="2558333" y="2503155"/>
            <a:ext cx="766425" cy="285227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Yukarı Ok"/>
          <p:cNvSpPr/>
          <p:nvPr/>
        </p:nvSpPr>
        <p:spPr>
          <a:xfrm rot="7257697">
            <a:off x="2556222" y="3811493"/>
            <a:ext cx="807013" cy="3086632"/>
          </a:xfrm>
          <a:prstGeom prst="upArrow">
            <a:avLst>
              <a:gd name="adj1" fmla="val 50000"/>
              <a:gd name="adj2" fmla="val 489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rgbClr val="00B0F0"/>
              </a:solidFill>
            </a:endParaRPr>
          </a:p>
        </p:txBody>
      </p:sp>
      <p:sp>
        <p:nvSpPr>
          <p:cNvPr id="9" name="8 Yukarı Ok"/>
          <p:cNvSpPr/>
          <p:nvPr/>
        </p:nvSpPr>
        <p:spPr>
          <a:xfrm rot="2505594">
            <a:off x="2330320" y="2597390"/>
            <a:ext cx="928694" cy="3919802"/>
          </a:xfrm>
          <a:prstGeom prst="upArrow">
            <a:avLst>
              <a:gd name="adj1" fmla="val 51858"/>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KESİRLERLE TOPLAMA İŞLEMİ</a:t>
            </a:r>
            <a:endParaRPr lang="tr-TR" dirty="0"/>
          </a:p>
        </p:txBody>
      </p:sp>
      <p:sp>
        <p:nvSpPr>
          <p:cNvPr id="3" name="2 Metin Yer Tutucusu"/>
          <p:cNvSpPr>
            <a:spLocks noGrp="1"/>
          </p:cNvSpPr>
          <p:nvPr>
            <p:ph type="body" idx="1"/>
          </p:nvPr>
        </p:nvSpPr>
        <p:spPr>
          <a:xfrm>
            <a:off x="381000" y="1500174"/>
            <a:ext cx="8620156" cy="2419362"/>
          </a:xfrm>
        </p:spPr>
        <p:txBody>
          <a:bodyPr>
            <a:normAutofit/>
          </a:bodyPr>
          <a:lstStyle/>
          <a:p>
            <a:r>
              <a:rPr lang="tr-TR" sz="2800" dirty="0" smtClean="0"/>
              <a:t>Eğer verilen kesirlerin paydaları eşitse paylar toplanarak sonucun pay kısmına yazılır. Payda ise değişmez ve sonucun payda kısmına yazılır. Sonrasında ise isteğe bağlı olarak sadeleştirilir.</a:t>
            </a:r>
            <a:endParaRPr lang="tr-TR" sz="2800" dirty="0"/>
          </a:p>
        </p:txBody>
      </p:sp>
      <p:sp>
        <p:nvSpPr>
          <p:cNvPr id="4" name="3 Metin kutusu"/>
          <p:cNvSpPr txBox="1"/>
          <p:nvPr/>
        </p:nvSpPr>
        <p:spPr>
          <a:xfrm>
            <a:off x="1071538" y="3429000"/>
            <a:ext cx="3429024" cy="523220"/>
          </a:xfrm>
          <a:prstGeom prst="rect">
            <a:avLst/>
          </a:prstGeom>
          <a:noFill/>
        </p:spPr>
        <p:txBody>
          <a:bodyPr wrap="square" rtlCol="0">
            <a:spAutoFit/>
          </a:bodyPr>
          <a:lstStyle/>
          <a:p>
            <a:r>
              <a:rPr lang="tr-TR" sz="2800" dirty="0" smtClean="0">
                <a:solidFill>
                  <a:schemeClr val="accent2">
                    <a:lumMod val="60000"/>
                    <a:lumOff val="40000"/>
                  </a:schemeClr>
                </a:solidFill>
              </a:rPr>
              <a:t>Örnek:</a:t>
            </a:r>
            <a:endParaRPr lang="tr-TR" sz="2800" dirty="0">
              <a:solidFill>
                <a:schemeClr val="accent2">
                  <a:lumMod val="60000"/>
                  <a:lumOff val="40000"/>
                </a:schemeClr>
              </a:solidFill>
            </a:endParaRPr>
          </a:p>
        </p:txBody>
      </p:sp>
      <p:pic>
        <p:nvPicPr>
          <p:cNvPr id="2050" name="Picture 2" descr="C:\Users\Emirhan\Desktop\ad7075df4f1b7fe745e52e46120ecc39.jpg"/>
          <p:cNvPicPr>
            <a:picLocks noChangeAspect="1" noChangeArrowheads="1"/>
          </p:cNvPicPr>
          <p:nvPr/>
        </p:nvPicPr>
        <p:blipFill>
          <a:blip r:embed="rId2" cstate="print"/>
          <a:srcRect/>
          <a:stretch>
            <a:fillRect/>
          </a:stretch>
        </p:blipFill>
        <p:spPr bwMode="auto">
          <a:xfrm>
            <a:off x="3143240" y="3357562"/>
            <a:ext cx="2714644" cy="2967425"/>
          </a:xfrm>
          <a:prstGeom prst="rect">
            <a:avLst/>
          </a:prstGeom>
          <a:noFill/>
        </p:spPr>
      </p:pic>
    </p:spTree>
  </p:cSld>
  <p:clrMapOvr>
    <a:masterClrMapping/>
  </p:clrMapOvr>
  <p:transition>
    <p:plu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KESİRLERLE TOPLAMA İŞLEMİ</a:t>
            </a:r>
            <a:endParaRPr lang="tr-TR" dirty="0"/>
          </a:p>
        </p:txBody>
      </p:sp>
      <p:sp>
        <p:nvSpPr>
          <p:cNvPr id="3" name="2 Metin Yer Tutucusu"/>
          <p:cNvSpPr>
            <a:spLocks noGrp="1"/>
          </p:cNvSpPr>
          <p:nvPr>
            <p:ph type="body" idx="1"/>
          </p:nvPr>
        </p:nvSpPr>
        <p:spPr>
          <a:xfrm>
            <a:off x="381000" y="1633536"/>
            <a:ext cx="8548718" cy="2286000"/>
          </a:xfrm>
        </p:spPr>
        <p:txBody>
          <a:bodyPr/>
          <a:lstStyle/>
          <a:p>
            <a:r>
              <a:rPr lang="tr-TR" dirty="0" smtClean="0"/>
              <a:t>Eğer verilen kesirlerin paydaları farklı ise kesirler paydaları eşitlenene kadar genişletilir. Genişletme; </a:t>
            </a:r>
            <a:r>
              <a:rPr lang="tr-TR" dirty="0" err="1" smtClean="0"/>
              <a:t>kesirin</a:t>
            </a:r>
            <a:r>
              <a:rPr lang="tr-TR" dirty="0" smtClean="0"/>
              <a:t> pay ve paydasının aynı sayıyla çarpılmasıdır. Paydalar eşitlenince yine paylar toplanarak sonucun pay kısmına yazılır. Payda ise değişmeyerek sonucun payda kısmına yazılır. Sonrasında isteğe bağlı olarak sadeleştirilir.</a:t>
            </a:r>
            <a:endParaRPr lang="tr-TR" dirty="0"/>
          </a:p>
        </p:txBody>
      </p:sp>
      <p:sp>
        <p:nvSpPr>
          <p:cNvPr id="4" name="3 Metin kutusu"/>
          <p:cNvSpPr txBox="1"/>
          <p:nvPr/>
        </p:nvSpPr>
        <p:spPr>
          <a:xfrm>
            <a:off x="1142976" y="3429000"/>
            <a:ext cx="2214578" cy="523220"/>
          </a:xfrm>
          <a:prstGeom prst="rect">
            <a:avLst/>
          </a:prstGeom>
          <a:noFill/>
        </p:spPr>
        <p:txBody>
          <a:bodyPr wrap="square" rtlCol="0">
            <a:spAutoFit/>
          </a:bodyPr>
          <a:lstStyle/>
          <a:p>
            <a:r>
              <a:rPr lang="tr-TR" sz="2800" dirty="0" smtClean="0">
                <a:solidFill>
                  <a:schemeClr val="accent2">
                    <a:lumMod val="60000"/>
                    <a:lumOff val="40000"/>
                  </a:schemeClr>
                </a:solidFill>
              </a:rPr>
              <a:t>Örnek:</a:t>
            </a:r>
            <a:endParaRPr lang="tr-TR" sz="2800" dirty="0">
              <a:solidFill>
                <a:schemeClr val="accent2">
                  <a:lumMod val="60000"/>
                  <a:lumOff val="40000"/>
                </a:schemeClr>
              </a:solidFill>
            </a:endParaRPr>
          </a:p>
        </p:txBody>
      </p:sp>
      <p:pic>
        <p:nvPicPr>
          <p:cNvPr id="3074" name="Picture 2" descr="C:\Users\Emirhan\Desktop\20.png"/>
          <p:cNvPicPr>
            <a:picLocks noChangeAspect="1" noChangeArrowheads="1"/>
          </p:cNvPicPr>
          <p:nvPr/>
        </p:nvPicPr>
        <p:blipFill>
          <a:blip r:embed="rId2" cstate="print"/>
          <a:srcRect/>
          <a:stretch>
            <a:fillRect/>
          </a:stretch>
        </p:blipFill>
        <p:spPr bwMode="auto">
          <a:xfrm>
            <a:off x="2857488" y="3286124"/>
            <a:ext cx="3757707" cy="3214686"/>
          </a:xfrm>
          <a:prstGeom prst="rect">
            <a:avLst/>
          </a:prstGeom>
          <a:noFill/>
        </p:spPr>
      </p:pic>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KESİRLERLE ÇIKARMA İŞLEMİ</a:t>
            </a:r>
            <a:endParaRPr lang="tr-TR" dirty="0"/>
          </a:p>
        </p:txBody>
      </p:sp>
      <p:sp>
        <p:nvSpPr>
          <p:cNvPr id="3" name="2 Metin Yer Tutucusu"/>
          <p:cNvSpPr>
            <a:spLocks noGrp="1"/>
          </p:cNvSpPr>
          <p:nvPr>
            <p:ph type="body" idx="1"/>
          </p:nvPr>
        </p:nvSpPr>
        <p:spPr>
          <a:xfrm>
            <a:off x="381000" y="1633536"/>
            <a:ext cx="8405842" cy="2286000"/>
          </a:xfrm>
        </p:spPr>
        <p:txBody>
          <a:bodyPr>
            <a:noAutofit/>
          </a:bodyPr>
          <a:lstStyle/>
          <a:p>
            <a:r>
              <a:rPr lang="tr-TR" sz="2400" dirty="0" smtClean="0"/>
              <a:t>Eğer verilen kesirlerin paydası eşit ise paylar çıkarılır ve sonucun pay kısmına yazılır. Payda değişmeden sonucun payda kısmına yazılır. Sonrasında ise isteğe bağlı olarak sadeleştirilir.</a:t>
            </a:r>
            <a:endParaRPr lang="tr-TR" sz="2400" dirty="0"/>
          </a:p>
        </p:txBody>
      </p:sp>
      <p:sp>
        <p:nvSpPr>
          <p:cNvPr id="4" name="3 Metin kutusu"/>
          <p:cNvSpPr txBox="1"/>
          <p:nvPr/>
        </p:nvSpPr>
        <p:spPr>
          <a:xfrm>
            <a:off x="857224" y="3357562"/>
            <a:ext cx="2357454" cy="523220"/>
          </a:xfrm>
          <a:prstGeom prst="rect">
            <a:avLst/>
          </a:prstGeom>
          <a:noFill/>
        </p:spPr>
        <p:txBody>
          <a:bodyPr wrap="square" rtlCol="0">
            <a:spAutoFit/>
          </a:bodyPr>
          <a:lstStyle/>
          <a:p>
            <a:r>
              <a:rPr lang="tr-TR" sz="2800" dirty="0" smtClean="0">
                <a:solidFill>
                  <a:schemeClr val="accent2">
                    <a:lumMod val="60000"/>
                    <a:lumOff val="40000"/>
                  </a:schemeClr>
                </a:solidFill>
              </a:rPr>
              <a:t>Örnek:</a:t>
            </a:r>
            <a:endParaRPr lang="tr-TR" sz="2800" dirty="0">
              <a:solidFill>
                <a:schemeClr val="accent2">
                  <a:lumMod val="60000"/>
                  <a:lumOff val="40000"/>
                </a:schemeClr>
              </a:solidFill>
            </a:endParaRPr>
          </a:p>
        </p:txBody>
      </p:sp>
      <p:pic>
        <p:nvPicPr>
          <p:cNvPr id="4098" name="Picture 2" descr="C:\Users\Emirhan\Desktop\Ekran Alıntısı.PNG"/>
          <p:cNvPicPr>
            <a:picLocks noChangeAspect="1" noChangeArrowheads="1"/>
          </p:cNvPicPr>
          <p:nvPr/>
        </p:nvPicPr>
        <p:blipFill>
          <a:blip r:embed="rId2" cstate="print"/>
          <a:srcRect/>
          <a:stretch>
            <a:fillRect/>
          </a:stretch>
        </p:blipFill>
        <p:spPr bwMode="auto">
          <a:xfrm>
            <a:off x="2428860" y="3500438"/>
            <a:ext cx="5786478" cy="1823470"/>
          </a:xfrm>
          <a:prstGeom prst="rect">
            <a:avLst/>
          </a:prstGeom>
          <a:noFill/>
        </p:spPr>
      </p:pic>
    </p:spTree>
  </p:cSld>
  <p:clrMapOvr>
    <a:masterClrMapping/>
  </p:clrMapOvr>
  <p:transition>
    <p:wheel spokes="8"/>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56</TotalTime>
  <Words>259</Words>
  <PresentationFormat>Ekran Gösterisi (4:3)</PresentationFormat>
  <Paragraphs>66</Paragraphs>
  <Slides>11</Slides>
  <Notes>0</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Canlı</vt:lpstr>
      <vt:lpstr>6. SINIF KESİRLERLE TOPLAMA VE ÇIKARMA İŞLEMİ</vt:lpstr>
      <vt:lpstr>HATIRLAYALIM…</vt:lpstr>
      <vt:lpstr>ÖRNEKLER</vt:lpstr>
      <vt:lpstr>ÖRNEKLER</vt:lpstr>
      <vt:lpstr>ÖRNEKLER</vt:lpstr>
      <vt:lpstr>ÖRNEKLER</vt:lpstr>
      <vt:lpstr>KESİRLERLE TOPLAMA İŞLEMİ</vt:lpstr>
      <vt:lpstr>KESİRLERLE TOPLAMA İŞLEMİ</vt:lpstr>
      <vt:lpstr>KESİRLERLE ÇIKARMA İŞLEMİ</vt:lpstr>
      <vt:lpstr>KESİRLERLE ÇIKARMA İŞLEMİ</vt:lpstr>
      <vt:lpstr>SON</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2017-12-21T14:26:41Z</dcterms:created>
  <dcterms:modified xsi:type="dcterms:W3CDTF">2017-12-21T16:58:39Z</dcterms:modified>
  <cp:category>www.sorubak.com</cp:category>
</cp:coreProperties>
</file>