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8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E7076-96E6-4201-B207-A6084B3E753C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80B327-DF47-47F4-A01C-D7EF943B28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9036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0B327-DF47-47F4-A01C-D7EF943B2834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1250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0B327-DF47-47F4-A01C-D7EF943B2834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98830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67410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87467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7134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337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15323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6628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55031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6707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9578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8907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4682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8E45A-B1C5-4319-B20B-667BA1CE6549}" type="datetimeFigureOut">
              <a:rPr lang="tr-TR" smtClean="0"/>
              <a:pPr/>
              <a:t>12/12/2017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05941-DE48-4843-AAA3-BEA7D11960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8946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123478"/>
            <a:ext cx="8856984" cy="1296144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3800" b="1" dirty="0"/>
              <a:t>SON PEYGAMBER HZ. </a:t>
            </a:r>
            <a:r>
              <a:rPr lang="tr-TR" sz="3800" b="1" dirty="0" smtClean="0"/>
              <a:t>MUHAMMED (SAV)</a:t>
            </a:r>
            <a:endParaRPr lang="tr-TR" sz="38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 rot="19713835">
            <a:off x="1065081" y="1885651"/>
            <a:ext cx="3381006" cy="757719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tr-TR" b="1" dirty="0" smtClean="0">
                <a:solidFill>
                  <a:schemeClr val="tx1"/>
                </a:solidFill>
              </a:rPr>
              <a:t>6. SINIF 3. ÜNİTE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085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51920" y="123478"/>
            <a:ext cx="5112568" cy="4824536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tr-TR" sz="2000" dirty="0"/>
              <a:t>Melek Cebrail (</a:t>
            </a:r>
            <a:r>
              <a:rPr lang="tr-TR" sz="2000" dirty="0" err="1"/>
              <a:t>a.s</a:t>
            </a:r>
            <a:r>
              <a:rPr lang="tr-TR" sz="2000" dirty="0"/>
              <a:t>.) de </a:t>
            </a:r>
            <a:r>
              <a:rPr lang="tr-TR" sz="2000" b="1" dirty="0"/>
              <a:t>“Yaratan </a:t>
            </a:r>
            <a:r>
              <a:rPr lang="tr-TR" sz="2000" b="1" dirty="0" err="1"/>
              <a:t>Rabb’inin</a:t>
            </a:r>
            <a:r>
              <a:rPr lang="tr-TR" sz="2000" b="1" dirty="0"/>
              <a:t> adıyla oku! O, insanı bir </a:t>
            </a:r>
            <a:r>
              <a:rPr lang="tr-TR" sz="2000" b="1" dirty="0" err="1"/>
              <a:t>alaktan</a:t>
            </a:r>
            <a:r>
              <a:rPr lang="tr-TR" sz="2000" b="1" dirty="0"/>
              <a:t> (</a:t>
            </a:r>
            <a:r>
              <a:rPr lang="tr-TR" sz="2000" b="1" dirty="0" smtClean="0"/>
              <a:t>aşılanmış yumurtadan</a:t>
            </a:r>
            <a:r>
              <a:rPr lang="tr-TR" sz="2000" b="1" dirty="0"/>
              <a:t>) yarattı. Oku! İnsana bilmediklerini belleten, kalemle (yazmayı) öğreten </a:t>
            </a:r>
            <a:r>
              <a:rPr lang="tr-TR" sz="2000" b="1" dirty="0" err="1" smtClean="0"/>
              <a:t>Rabb’in</a:t>
            </a:r>
            <a:r>
              <a:rPr lang="tr-TR" sz="2000" b="1" dirty="0" smtClean="0"/>
              <a:t>, en </a:t>
            </a:r>
            <a:r>
              <a:rPr lang="tr-TR" sz="2000" b="1" dirty="0"/>
              <a:t>büyük kerem sahibidir.” </a:t>
            </a:r>
            <a:r>
              <a:rPr lang="tr-TR" sz="2000" dirty="0" smtClean="0"/>
              <a:t>(</a:t>
            </a:r>
            <a:r>
              <a:rPr lang="tr-TR" sz="2000" dirty="0" err="1" smtClean="0"/>
              <a:t>Alak</a:t>
            </a:r>
            <a:r>
              <a:rPr lang="tr-TR" sz="2000" dirty="0" smtClean="0"/>
              <a:t> suresi 1-5. Ayet) </a:t>
            </a:r>
            <a:r>
              <a:rPr lang="tr-TR" sz="2000" dirty="0"/>
              <a:t>anlamındaki ayetleri okudu. Daha sonra da melek gözden kayboldu.</a:t>
            </a:r>
          </a:p>
        </p:txBody>
      </p:sp>
      <p:pic>
        <p:nvPicPr>
          <p:cNvPr id="6146" name="Picture 2" descr="C:\Users\Ümit\Desktop\2-sarılma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529"/>
            <a:ext cx="3923928" cy="5166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91729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 rot="19620373">
            <a:off x="426944" y="827116"/>
            <a:ext cx="2376264" cy="1083567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2400" dirty="0" smtClean="0"/>
              <a:t>Peygamberimizin mağaradan kaçması</a:t>
            </a:r>
            <a:endParaRPr lang="tr-TR" sz="2400" dirty="0"/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3275856" y="123478"/>
            <a:ext cx="2376264" cy="10835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2400" dirty="0"/>
              <a:t>Eşi Hz. Hatice’den (</a:t>
            </a:r>
            <a:r>
              <a:rPr lang="tr-TR" sz="2400" dirty="0" err="1"/>
              <a:t>r.a</a:t>
            </a:r>
            <a:r>
              <a:rPr lang="tr-TR" sz="2400" dirty="0"/>
              <a:t>.), üzerini örtmesini istedi.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905466" y="2715766"/>
            <a:ext cx="7416824" cy="2088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000" dirty="0"/>
              <a:t>Varaka, Hz. </a:t>
            </a:r>
            <a:r>
              <a:rPr lang="tr-TR" sz="2000" dirty="0" smtClean="0"/>
              <a:t>Muhammed’e (</a:t>
            </a:r>
            <a:r>
              <a:rPr lang="tr-TR" sz="2000" dirty="0" err="1" smtClean="0"/>
              <a:t>s.a.v</a:t>
            </a:r>
            <a:r>
              <a:rPr lang="tr-TR" sz="2000" dirty="0"/>
              <a:t>.) şunları söyledi: “Nefsim kudret elinde olan zata yemin ederim ki sen bu ümmetin nebisisin. </a:t>
            </a:r>
            <a:r>
              <a:rPr lang="tr-TR" sz="2000" dirty="0" err="1" smtClean="0"/>
              <a:t>Andolsun</a:t>
            </a:r>
            <a:r>
              <a:rPr lang="tr-TR" sz="2000" dirty="0" smtClean="0"/>
              <a:t> sana</a:t>
            </a:r>
            <a:r>
              <a:rPr lang="tr-TR" sz="2000" dirty="0"/>
              <a:t>, Musa’ya gelen Cebrail’dir…” Ayrıca Varaka, Mekkelilerin Hz. Muhammed’e (</a:t>
            </a:r>
            <a:r>
              <a:rPr lang="tr-TR" sz="2000" dirty="0" err="1"/>
              <a:t>s.a.v</a:t>
            </a:r>
            <a:r>
              <a:rPr lang="tr-TR" sz="2000" dirty="0"/>
              <a:t>.) eziyet edeceğini, </a:t>
            </a:r>
            <a:r>
              <a:rPr lang="tr-TR" sz="2000" dirty="0" smtClean="0"/>
              <a:t>onu Mekke’den </a:t>
            </a:r>
            <a:r>
              <a:rPr lang="tr-TR" sz="2000" dirty="0"/>
              <a:t>çıkaracağını ve kendisiyle savaşacağını söyledi. Eğer ömrü yeterse bu süreçte kendisinin </a:t>
            </a:r>
            <a:r>
              <a:rPr lang="tr-TR" sz="2000" dirty="0" smtClean="0"/>
              <a:t>yanında olmayı </a:t>
            </a:r>
            <a:r>
              <a:rPr lang="tr-TR" sz="2000" dirty="0"/>
              <a:t>çok arzuladığını </a:t>
            </a:r>
            <a:r>
              <a:rPr lang="tr-TR" sz="2000" dirty="0" smtClean="0"/>
              <a:t>belirtti.</a:t>
            </a:r>
            <a:endParaRPr lang="tr-TR" sz="2000" dirty="0"/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 rot="1584897">
            <a:off x="6151759" y="664785"/>
            <a:ext cx="2376264" cy="10835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1800" dirty="0"/>
              <a:t>Hz. Hatice’nin (</a:t>
            </a:r>
            <a:r>
              <a:rPr lang="tr-TR" sz="1800" dirty="0" err="1"/>
              <a:t>r.a</a:t>
            </a:r>
            <a:r>
              <a:rPr lang="tr-TR" sz="1800" dirty="0"/>
              <a:t>.), Varaka isminde bir </a:t>
            </a:r>
            <a:r>
              <a:rPr lang="tr-TR" sz="1800" dirty="0" smtClean="0"/>
              <a:t>akrabasına gidilmesi.</a:t>
            </a:r>
            <a:endParaRPr lang="tr-TR" sz="1800" dirty="0"/>
          </a:p>
        </p:txBody>
      </p:sp>
    </p:spTree>
    <p:extLst>
      <p:ext uri="{BB962C8B-B14F-4D97-AF65-F5344CB8AC3E}">
        <p14:creationId xmlns:p14="http://schemas.microsoft.com/office/powerpoint/2010/main" xmlns="" val="1142840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95486"/>
            <a:ext cx="8229600" cy="857250"/>
          </a:xfrm>
        </p:spPr>
        <p:txBody>
          <a:bodyPr/>
          <a:lstStyle/>
          <a:p>
            <a:r>
              <a:rPr lang="tr-TR" b="1" dirty="0"/>
              <a:t>Yakın Çevreye Çağrı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31640" y="915566"/>
            <a:ext cx="3106688" cy="3394472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Yakın çevre denince akla kimler gelir?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</p:txBody>
      </p:sp>
      <p:pic>
        <p:nvPicPr>
          <p:cNvPr id="7170" name="Picture 2" descr="C:\Users\Ümit\Desktop\depositphotos_37158153-stock-photo-man-and-question-mar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15566"/>
            <a:ext cx="3816424" cy="393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6330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9632" y="267494"/>
            <a:ext cx="7427168" cy="4327129"/>
          </a:xfrm>
        </p:spPr>
        <p:txBody>
          <a:bodyPr>
            <a:normAutofit fontScale="92500" lnSpcReduction="10000"/>
          </a:bodyPr>
          <a:lstStyle/>
          <a:p>
            <a:r>
              <a:rPr lang="tr-TR" dirty="0"/>
              <a:t>İlk vahyin gelmesinin üzerinden epey bir zaman geçmişti. Hz. Peygamber (</a:t>
            </a:r>
            <a:r>
              <a:rPr lang="tr-TR" dirty="0" err="1"/>
              <a:t>s.a.v</a:t>
            </a:r>
            <a:r>
              <a:rPr lang="tr-TR" dirty="0"/>
              <a:t>.) bir gün yine </a:t>
            </a:r>
            <a:r>
              <a:rPr lang="tr-TR" dirty="0" err="1"/>
              <a:t>Hira</a:t>
            </a:r>
            <a:r>
              <a:rPr lang="tr-TR" dirty="0"/>
              <a:t> </a:t>
            </a:r>
            <a:r>
              <a:rPr lang="tr-TR" dirty="0" smtClean="0"/>
              <a:t>Mağarası’na gitmişti</a:t>
            </a:r>
            <a:r>
              <a:rPr lang="tr-TR" dirty="0"/>
              <a:t>. Buradan dönerken bir ses işitti. Başını kaldırıp göğe doğru bakınca Cebrail’i (</a:t>
            </a:r>
            <a:r>
              <a:rPr lang="tr-TR" dirty="0" err="1"/>
              <a:t>a.s</a:t>
            </a:r>
            <a:r>
              <a:rPr lang="tr-TR" dirty="0"/>
              <a:t>.) gördü. Heyecan </a:t>
            </a:r>
            <a:r>
              <a:rPr lang="tr-TR" dirty="0" smtClean="0"/>
              <a:t>ve endişe </a:t>
            </a:r>
            <a:r>
              <a:rPr lang="tr-TR" dirty="0"/>
              <a:t>içinde, hızlı adımlarla evine gitti. Yatağına uzandı ve eşi Hz. Hatice’den (</a:t>
            </a:r>
            <a:r>
              <a:rPr lang="tr-TR" dirty="0" err="1"/>
              <a:t>r.a</a:t>
            </a:r>
            <a:r>
              <a:rPr lang="tr-TR" dirty="0"/>
              <a:t>.), üzerini örtmesini istedi. </a:t>
            </a:r>
            <a:r>
              <a:rPr lang="tr-TR" dirty="0" smtClean="0"/>
              <a:t>Bu sırada </a:t>
            </a:r>
            <a:r>
              <a:rPr lang="tr-TR" dirty="0" err="1"/>
              <a:t>Cenab</a:t>
            </a:r>
            <a:r>
              <a:rPr lang="tr-TR" dirty="0"/>
              <a:t>-ı Allah (</a:t>
            </a:r>
            <a:r>
              <a:rPr lang="tr-TR" dirty="0" err="1"/>
              <a:t>c.c</a:t>
            </a:r>
            <a:r>
              <a:rPr lang="tr-TR" dirty="0"/>
              <a:t>.) ona </a:t>
            </a:r>
            <a:r>
              <a:rPr lang="tr-TR" u="sng" dirty="0" err="1">
                <a:solidFill>
                  <a:srgbClr val="FF0000"/>
                </a:solidFill>
              </a:rPr>
              <a:t>Müddessir</a:t>
            </a:r>
            <a:r>
              <a:rPr lang="tr-TR" u="sng" dirty="0">
                <a:solidFill>
                  <a:srgbClr val="FF0000"/>
                </a:solidFill>
              </a:rPr>
              <a:t> suresinin </a:t>
            </a:r>
            <a:r>
              <a:rPr lang="tr-TR" u="sng" dirty="0"/>
              <a:t>ilk beş ayetini </a:t>
            </a:r>
            <a:r>
              <a:rPr lang="tr-TR" u="sng" dirty="0" err="1"/>
              <a:t>vahyetti</a:t>
            </a:r>
            <a:r>
              <a:rPr lang="tr-TR" u="sng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779974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499742"/>
            <a:ext cx="8229600" cy="20948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/>
              <a:t>“Ey bürünüp sarınan (Resulüm)! Kalk ve uyar. </a:t>
            </a:r>
            <a:r>
              <a:rPr lang="tr-TR" b="1" dirty="0" err="1"/>
              <a:t>Rabb’ini</a:t>
            </a:r>
            <a:r>
              <a:rPr lang="tr-TR" b="1" dirty="0"/>
              <a:t> yücelt. Elbiseni tertemiz tut ve kötü </a:t>
            </a:r>
            <a:r>
              <a:rPr lang="tr-TR" b="1" dirty="0" smtClean="0"/>
              <a:t>şeyleri terk(e </a:t>
            </a:r>
            <a:r>
              <a:rPr lang="tr-TR" b="1" dirty="0"/>
              <a:t>devam) et.”</a:t>
            </a:r>
            <a:endParaRPr lang="tr-TR" dirty="0"/>
          </a:p>
        </p:txBody>
      </p:sp>
      <p:pic>
        <p:nvPicPr>
          <p:cNvPr id="8194" name="Picture 2" descr="C:\Users\Ümit\Desktop\74-05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6075"/>
            <a:ext cx="6912768" cy="208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1088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Çentikli Sağ Ok 4"/>
          <p:cNvSpPr/>
          <p:nvPr/>
        </p:nvSpPr>
        <p:spPr>
          <a:xfrm>
            <a:off x="179512" y="81139"/>
            <a:ext cx="2160240" cy="1152128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tr-TR" dirty="0" smtClean="0"/>
              <a:t>İslam'ı kabul eden ilk kadın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771800" y="138312"/>
            <a:ext cx="2304256" cy="103778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Peygamberimizin eşi Hz. Hatice</a:t>
            </a:r>
            <a:endParaRPr lang="tr-TR" dirty="0"/>
          </a:p>
        </p:txBody>
      </p:sp>
      <p:sp>
        <p:nvSpPr>
          <p:cNvPr id="7" name="Çentikli Sağ Ok 6"/>
          <p:cNvSpPr/>
          <p:nvPr/>
        </p:nvSpPr>
        <p:spPr>
          <a:xfrm>
            <a:off x="179512" y="1233267"/>
            <a:ext cx="2160240" cy="1152128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tr-TR" dirty="0" smtClean="0"/>
              <a:t>İslam'ı kabul eden ilk çocuk</a:t>
            </a:r>
            <a:endParaRPr lang="tr-TR" dirty="0"/>
          </a:p>
        </p:txBody>
      </p:sp>
      <p:sp>
        <p:nvSpPr>
          <p:cNvPr id="8" name="Çentikli Sağ Ok 7"/>
          <p:cNvSpPr/>
          <p:nvPr/>
        </p:nvSpPr>
        <p:spPr>
          <a:xfrm>
            <a:off x="179512" y="2385395"/>
            <a:ext cx="2160240" cy="1152128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tr-TR" dirty="0" smtClean="0"/>
              <a:t>İslam'ı kabul eden ilk köle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2771800" y="1290440"/>
            <a:ext cx="2304256" cy="10377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Peygamberimizin amcasının oğlu Hz. Ali</a:t>
            </a:r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2771800" y="2442568"/>
            <a:ext cx="2304256" cy="103778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Peygamberimizin hizmetçisi Hz. </a:t>
            </a:r>
            <a:r>
              <a:rPr lang="tr-TR" dirty="0" err="1" smtClean="0"/>
              <a:t>Zeyd</a:t>
            </a:r>
            <a:r>
              <a:rPr lang="tr-TR" dirty="0" smtClean="0"/>
              <a:t> b. </a:t>
            </a:r>
            <a:r>
              <a:rPr lang="tr-TR" dirty="0"/>
              <a:t>H</a:t>
            </a:r>
            <a:r>
              <a:rPr lang="tr-TR" dirty="0" smtClean="0"/>
              <a:t>arise</a:t>
            </a:r>
            <a:endParaRPr lang="tr-TR" dirty="0"/>
          </a:p>
        </p:txBody>
      </p:sp>
      <p:sp>
        <p:nvSpPr>
          <p:cNvPr id="11" name="Çentikli Sağ Ok 10"/>
          <p:cNvSpPr/>
          <p:nvPr/>
        </p:nvSpPr>
        <p:spPr>
          <a:xfrm>
            <a:off x="179512" y="3537523"/>
            <a:ext cx="2160240" cy="1152128"/>
          </a:xfrm>
          <a:prstGeom prst="notched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tr-TR" dirty="0" smtClean="0"/>
              <a:t>İslam'ı kabul eden ilk erkek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2771800" y="3594696"/>
            <a:ext cx="2304256" cy="103778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Peygamberimizin yakın arkadaşı Hz. Ebu </a:t>
            </a:r>
            <a:r>
              <a:rPr lang="tr-TR" dirty="0" err="1" smtClean="0"/>
              <a:t>Bekr</a:t>
            </a:r>
            <a:endParaRPr lang="tr-TR" dirty="0"/>
          </a:p>
        </p:txBody>
      </p:sp>
      <p:sp>
        <p:nvSpPr>
          <p:cNvPr id="13" name="Aşağı Ok 12"/>
          <p:cNvSpPr/>
          <p:nvPr/>
        </p:nvSpPr>
        <p:spPr>
          <a:xfrm>
            <a:off x="6840252" y="141542"/>
            <a:ext cx="1080120" cy="1353318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dirty="0" smtClean="0"/>
              <a:t>Aynı zamanda</a:t>
            </a:r>
            <a:endParaRPr lang="tr-TR" dirty="0"/>
          </a:p>
        </p:txBody>
      </p:sp>
      <p:sp>
        <p:nvSpPr>
          <p:cNvPr id="14" name="Dikdörtgen 13"/>
          <p:cNvSpPr/>
          <p:nvPr/>
        </p:nvSpPr>
        <p:spPr>
          <a:xfrm>
            <a:off x="5940152" y="1644144"/>
            <a:ext cx="2880320" cy="304550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tr-TR" dirty="0"/>
              <a:t>Osman b. Affan (</a:t>
            </a:r>
            <a:r>
              <a:rPr lang="tr-TR" dirty="0" err="1"/>
              <a:t>r.a</a:t>
            </a:r>
            <a:r>
              <a:rPr lang="tr-TR" dirty="0" smtClean="0"/>
              <a:t>.)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tr-TR" dirty="0" smtClean="0"/>
              <a:t>Abdurrahman </a:t>
            </a:r>
            <a:r>
              <a:rPr lang="tr-TR" dirty="0"/>
              <a:t>b. </a:t>
            </a:r>
            <a:r>
              <a:rPr lang="tr-TR" dirty="0" err="1"/>
              <a:t>Avf</a:t>
            </a:r>
            <a:r>
              <a:rPr lang="tr-TR" dirty="0"/>
              <a:t> (</a:t>
            </a:r>
            <a:r>
              <a:rPr lang="tr-TR" dirty="0" err="1"/>
              <a:t>r.a</a:t>
            </a:r>
            <a:r>
              <a:rPr lang="tr-TR" dirty="0" smtClean="0"/>
              <a:t>.)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/>
              <a:t>Talha b. Ubeydullah (</a:t>
            </a:r>
            <a:r>
              <a:rPr lang="tr-TR" dirty="0" err="1"/>
              <a:t>r.a</a:t>
            </a:r>
            <a:r>
              <a:rPr lang="tr-TR" dirty="0" smtClean="0"/>
              <a:t>.)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 err="1"/>
              <a:t>Zübeyr</a:t>
            </a:r>
            <a:r>
              <a:rPr lang="tr-TR" dirty="0"/>
              <a:t> b. </a:t>
            </a:r>
            <a:r>
              <a:rPr lang="tr-TR" dirty="0" err="1" smtClean="0"/>
              <a:t>Avvam</a:t>
            </a:r>
            <a:r>
              <a:rPr lang="tr-TR" dirty="0" smtClean="0"/>
              <a:t> (</a:t>
            </a:r>
            <a:r>
              <a:rPr lang="tr-TR" dirty="0" err="1" smtClean="0"/>
              <a:t>r.a</a:t>
            </a:r>
            <a:r>
              <a:rPr lang="tr-TR" dirty="0" smtClean="0"/>
              <a:t>.)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 err="1"/>
              <a:t>Sa’d</a:t>
            </a:r>
            <a:r>
              <a:rPr lang="tr-TR" dirty="0"/>
              <a:t> b. </a:t>
            </a:r>
            <a:r>
              <a:rPr lang="tr-TR" dirty="0" err="1"/>
              <a:t>Ebi</a:t>
            </a:r>
            <a:r>
              <a:rPr lang="tr-TR" dirty="0"/>
              <a:t> </a:t>
            </a:r>
            <a:r>
              <a:rPr lang="tr-TR" dirty="0" err="1"/>
              <a:t>Vakkas</a:t>
            </a:r>
            <a:r>
              <a:rPr lang="tr-TR" dirty="0"/>
              <a:t> (</a:t>
            </a:r>
            <a:r>
              <a:rPr lang="tr-TR" dirty="0" err="1"/>
              <a:t>r.a</a:t>
            </a:r>
            <a:r>
              <a:rPr lang="tr-TR" dirty="0"/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xmlns="" val="2626705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04048" y="195486"/>
            <a:ext cx="3682752" cy="460851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dirty="0"/>
              <a:t>İslam tebliğinin ilk zamanlarında Müslümanlar Mekke’de, Safa Tepesi’nin eteklerinde bulunan bir evde </a:t>
            </a:r>
            <a:r>
              <a:rPr lang="tr-TR" dirty="0" smtClean="0"/>
              <a:t>gizlice toplanıyorlardı</a:t>
            </a:r>
            <a:r>
              <a:rPr lang="tr-TR" dirty="0"/>
              <a:t>. Burası </a:t>
            </a:r>
            <a:r>
              <a:rPr lang="tr-TR" dirty="0" err="1"/>
              <a:t>Ebu’l-Erkam</a:t>
            </a:r>
            <a:r>
              <a:rPr lang="tr-TR" dirty="0"/>
              <a:t> (</a:t>
            </a:r>
            <a:r>
              <a:rPr lang="tr-TR" dirty="0" err="1"/>
              <a:t>r.a</a:t>
            </a:r>
            <a:r>
              <a:rPr lang="tr-TR" dirty="0"/>
              <a:t>.) adlı </a:t>
            </a:r>
            <a:r>
              <a:rPr lang="tr-TR" dirty="0" err="1"/>
              <a:t>sahabinin</a:t>
            </a:r>
            <a:r>
              <a:rPr lang="tr-TR" dirty="0"/>
              <a:t> eviydi ve İslam tarihinde </a:t>
            </a:r>
            <a:r>
              <a:rPr lang="tr-TR" b="1" u="sng" dirty="0" err="1"/>
              <a:t>Dârü’l-Erkam</a:t>
            </a:r>
            <a:r>
              <a:rPr lang="tr-TR" b="1" u="sng" dirty="0"/>
              <a:t> </a:t>
            </a:r>
            <a:r>
              <a:rPr lang="tr-TR" dirty="0"/>
              <a:t>olarak biliniyordu.</a:t>
            </a:r>
          </a:p>
        </p:txBody>
      </p:sp>
      <p:pic>
        <p:nvPicPr>
          <p:cNvPr id="9218" name="Picture 2" descr="C:\Users\Ümit\Desktop\kabede_hic_kimsenin_bilmedigi_kapi_1440769194_05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79" y="27434"/>
            <a:ext cx="4875287" cy="506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3991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5696" y="483518"/>
            <a:ext cx="6851104" cy="4111105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tr-TR" dirty="0"/>
              <a:t>Hz. Peygamber (</a:t>
            </a:r>
            <a:r>
              <a:rPr lang="tr-TR" dirty="0" err="1"/>
              <a:t>s.a.v</a:t>
            </a:r>
            <a:r>
              <a:rPr lang="tr-TR" dirty="0"/>
              <a:t>.) burada Müslümanlara Kur’an-ı Kerim okuyor, Allah (</a:t>
            </a:r>
            <a:r>
              <a:rPr lang="tr-TR" dirty="0" err="1"/>
              <a:t>c.c</a:t>
            </a:r>
            <a:r>
              <a:rPr lang="tr-TR" dirty="0"/>
              <a:t>.) tarafından </a:t>
            </a:r>
            <a:r>
              <a:rPr lang="tr-TR" dirty="0" err="1" smtClean="0"/>
              <a:t>vahyedilen</a:t>
            </a:r>
            <a:r>
              <a:rPr lang="tr-TR" dirty="0" smtClean="0"/>
              <a:t> ayetleri </a:t>
            </a:r>
            <a:r>
              <a:rPr lang="tr-TR" dirty="0"/>
              <a:t>tebliğ ediyor, İslam’ın ilkelerini açıklıyordu. </a:t>
            </a:r>
            <a:r>
              <a:rPr lang="tr-TR" dirty="0" err="1"/>
              <a:t>Sahabilerini</a:t>
            </a:r>
            <a:r>
              <a:rPr lang="tr-TR" dirty="0"/>
              <a:t> dinî esaslar konusunda bilgilendiriyor, </a:t>
            </a:r>
            <a:r>
              <a:rPr lang="tr-TR" dirty="0" smtClean="0"/>
              <a:t>onlarla birlikte </a:t>
            </a:r>
            <a:r>
              <a:rPr lang="tr-TR" dirty="0"/>
              <a:t>namaz kılıyordu. Allah </a:t>
            </a:r>
            <a:r>
              <a:rPr lang="tr-TR" dirty="0" err="1"/>
              <a:t>Resulü’nün</a:t>
            </a:r>
            <a:r>
              <a:rPr lang="tr-TR" dirty="0"/>
              <a:t> (</a:t>
            </a:r>
            <a:r>
              <a:rPr lang="tr-TR" dirty="0" err="1"/>
              <a:t>s.a.v</a:t>
            </a:r>
            <a:r>
              <a:rPr lang="tr-TR" dirty="0"/>
              <a:t>.) buradaki faaliyetleri sonucunda birçok kişi Müslüman </a:t>
            </a:r>
            <a:r>
              <a:rPr lang="tr-TR" dirty="0" smtClean="0"/>
              <a:t>olmuştur. </a:t>
            </a:r>
            <a:r>
              <a:rPr lang="tr-TR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Hz</a:t>
            </a:r>
            <a:r>
              <a:rPr lang="tr-TR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Ömer (</a:t>
            </a:r>
            <a:r>
              <a:rPr lang="tr-TR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r.a</a:t>
            </a:r>
            <a:r>
              <a:rPr lang="tr-TR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</a:t>
            </a:r>
            <a:r>
              <a:rPr lang="tr-TR" dirty="0"/>
              <a:t>de bu evde İslam’la şereflenmiştir.</a:t>
            </a:r>
          </a:p>
        </p:txBody>
      </p:sp>
    </p:spTree>
    <p:extLst>
      <p:ext uri="{BB962C8B-B14F-4D97-AF65-F5344CB8AC3E}">
        <p14:creationId xmlns:p14="http://schemas.microsoft.com/office/powerpoint/2010/main" xmlns="" val="275306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/>
              <a:t>HZ. MUHAMMED’İN ÇAĞRISI: MEKKE DÖNEMİ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04048" y="915566"/>
            <a:ext cx="3888432" cy="4227934"/>
          </a:xfrm>
        </p:spPr>
        <p:txBody>
          <a:bodyPr/>
          <a:lstStyle/>
          <a:p>
            <a:pPr marL="0" indent="0">
              <a:buNone/>
            </a:pPr>
            <a:r>
              <a:rPr lang="tr-TR" sz="3600" dirty="0" smtClean="0"/>
              <a:t>Peygamberimiz Hz. Muhammed (sav), </a:t>
            </a:r>
            <a:r>
              <a:rPr lang="tr-TR" sz="3600" dirty="0" err="1" smtClean="0"/>
              <a:t>Rebiülevvel</a:t>
            </a:r>
            <a:r>
              <a:rPr lang="tr-TR" sz="3600" dirty="0" smtClean="0"/>
              <a:t> ayının 12. Pazartesi (Miladi 20 Nisan) 571 yılında dünyaya gelmiştir.</a:t>
            </a:r>
            <a:endParaRPr lang="tr-TR" sz="3600" dirty="0"/>
          </a:p>
        </p:txBody>
      </p:sp>
      <p:pic>
        <p:nvPicPr>
          <p:cNvPr id="1027" name="Picture 3" descr="C:\Users\Ümit\Desktop\rize-mekke-harita-km-uzaklik-mesaf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43429"/>
            <a:ext cx="4680520" cy="410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884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60032" y="195486"/>
            <a:ext cx="3826768" cy="468052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tr-TR" dirty="0" smtClean="0"/>
              <a:t>Peygamberimiz 63 yıllık ömrünün 50 yılını Mekke şehrinde geçirmiştir. 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Kur’an-ı Kerim’de Mekke’ye «Şehirlerin Anası» diye hitap edilmiştir?</a:t>
            </a:r>
            <a:endParaRPr lang="tr-TR" dirty="0"/>
          </a:p>
        </p:txBody>
      </p:sp>
      <p:pic>
        <p:nvPicPr>
          <p:cNvPr id="4" name="Picture 2" descr="C:\Users\Ümit\Desktop\CTnwyMxVAAAJO0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29813"/>
            <a:ext cx="4752529" cy="369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07503" y="3723878"/>
            <a:ext cx="47525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Mekke’ye «Şehirlerin Anası» diye hitap edilmesinin sebebi nedir?</a:t>
            </a:r>
            <a:endParaRPr lang="tr-T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940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27984" y="0"/>
            <a:ext cx="4536504" cy="50200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Peygamberimiz Hz. Muhammed (sav), ömrünün 50 yıllık kısmını Mekke’de, geriye kalan 13 yıllık kısmını ise Medine şehrinde geçirmiştir. Bundan dolayı Peygamberimizin hayatını Mekke ve Medine dönemi olarak ikiye ayırmak gerekir.</a:t>
            </a:r>
            <a:endParaRPr lang="tr-TR" dirty="0"/>
          </a:p>
        </p:txBody>
      </p:sp>
      <p:pic>
        <p:nvPicPr>
          <p:cNvPr id="2050" name="Picture 2" descr="C:\Users\Ümit\Desktop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335"/>
            <a:ext cx="4295800" cy="516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311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Mekke Dönemi: İlk Vahiy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7624" y="1275606"/>
            <a:ext cx="4186808" cy="37478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</a:rPr>
              <a:t>Peygamberimizin peygamberliğinde önce Mekke toplumunun durumu nasıldı?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3075" name="Picture 3" descr="C:\Users\Ümit\Desktop\birfikrinmivar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7574"/>
            <a:ext cx="370573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2240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75656" y="123478"/>
            <a:ext cx="7437512" cy="108356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dirty="0" smtClean="0"/>
              <a:t>Hz. Muhammed’in (sav), peygamberliğinden önceki döneme </a:t>
            </a:r>
            <a:r>
              <a:rPr lang="tr-TR" u="sng" dirty="0" smtClean="0">
                <a:solidFill>
                  <a:srgbClr val="FF0000"/>
                </a:solidFill>
              </a:rPr>
              <a:t>Cahiliye Dönemi </a:t>
            </a:r>
            <a:r>
              <a:rPr lang="tr-TR" dirty="0" smtClean="0"/>
              <a:t>adı verilir.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467544" y="1188059"/>
            <a:ext cx="1800200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Putlara t</a:t>
            </a:r>
            <a:r>
              <a:rPr lang="tr-TR" dirty="0" smtClean="0"/>
              <a:t>aparlardı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467544" y="2283718"/>
            <a:ext cx="1800200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Tefecilik yapılırdı</a:t>
            </a:r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3685472" y="1188059"/>
            <a:ext cx="1800200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İçki içilirdi</a:t>
            </a:r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6408204" y="1188059"/>
            <a:ext cx="1800200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Kumar oynanırdı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445452" y="3507854"/>
            <a:ext cx="1800200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Fuhuş, </a:t>
            </a:r>
            <a:r>
              <a:rPr lang="tr-TR" dirty="0"/>
              <a:t>Z</a:t>
            </a:r>
            <a:r>
              <a:rPr lang="tr-TR" dirty="0" smtClean="0"/>
              <a:t>ina yaygındı</a:t>
            </a:r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3703875" y="3502124"/>
            <a:ext cx="1800200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Kadına ve Kız çocuklarına değer verilmezdi</a:t>
            </a:r>
            <a:endParaRPr lang="tr-TR" dirty="0"/>
          </a:p>
        </p:txBody>
      </p:sp>
      <p:sp>
        <p:nvSpPr>
          <p:cNvPr id="14" name="Dikdörtgen 13"/>
          <p:cNvSpPr/>
          <p:nvPr/>
        </p:nvSpPr>
        <p:spPr>
          <a:xfrm>
            <a:off x="3685472" y="2283718"/>
            <a:ext cx="1800200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Faizcilik oranları çok yüksekti</a:t>
            </a:r>
            <a:endParaRPr lang="tr-TR" dirty="0"/>
          </a:p>
        </p:txBody>
      </p:sp>
      <p:sp>
        <p:nvSpPr>
          <p:cNvPr id="15" name="Dikdörtgen 14"/>
          <p:cNvSpPr/>
          <p:nvPr/>
        </p:nvSpPr>
        <p:spPr>
          <a:xfrm>
            <a:off x="6408204" y="2298316"/>
            <a:ext cx="1800200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Kölelik yaygındı</a:t>
            </a:r>
            <a:endParaRPr lang="tr-TR" dirty="0"/>
          </a:p>
        </p:txBody>
      </p:sp>
      <p:sp>
        <p:nvSpPr>
          <p:cNvPr id="16" name="Dikdörtgen 15"/>
          <p:cNvSpPr/>
          <p:nvPr/>
        </p:nvSpPr>
        <p:spPr>
          <a:xfrm>
            <a:off x="6420633" y="3368030"/>
            <a:ext cx="1800200" cy="11437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Bazı aileler kız çocuklarını diri diri toprağa gömerlerdi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08370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800" b="1" dirty="0"/>
              <a:t>İlk Vahiy: Yaratan </a:t>
            </a:r>
            <a:r>
              <a:rPr lang="tr-TR" sz="3800" b="1" dirty="0" err="1"/>
              <a:t>Rabb’inin</a:t>
            </a:r>
            <a:r>
              <a:rPr lang="tr-TR" sz="3800" b="1" dirty="0"/>
              <a:t> Adıyla Oku!</a:t>
            </a:r>
            <a:endParaRPr lang="tr-TR" sz="3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Peygamber efendimiz Mekke’deki cahiliye tanrılarına inanmaz ve her yıl Ramazan ayında yanına yiyecek ve içecek alarak, Mekke’nin yakınlarında bulunan Nur Dağı-</a:t>
            </a:r>
            <a:r>
              <a:rPr lang="tr-TR" dirty="0" err="1" smtClean="0"/>
              <a:t>Hira</a:t>
            </a:r>
            <a:r>
              <a:rPr lang="tr-TR" dirty="0" smtClean="0"/>
              <a:t> Mağarası’na inandığı rabbine ibadet etmek için giderdi.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13894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95936" y="195486"/>
            <a:ext cx="4690864" cy="43991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u="sng" dirty="0" smtClean="0">
                <a:solidFill>
                  <a:srgbClr val="FF0000"/>
                </a:solidFill>
              </a:rPr>
              <a:t>610</a:t>
            </a:r>
            <a:r>
              <a:rPr lang="tr-TR" dirty="0" smtClean="0"/>
              <a:t> yılının yine bir </a:t>
            </a:r>
            <a:r>
              <a:rPr lang="tr-TR" u="sng" dirty="0" smtClean="0">
                <a:solidFill>
                  <a:srgbClr val="FF0000"/>
                </a:solidFill>
              </a:rPr>
              <a:t>Ramazan Ayında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rabbine ibadet etmek için </a:t>
            </a:r>
            <a:r>
              <a:rPr lang="tr-TR" u="sng" dirty="0" smtClean="0">
                <a:solidFill>
                  <a:srgbClr val="FF0000"/>
                </a:solidFill>
              </a:rPr>
              <a:t>Nur Dağı-</a:t>
            </a:r>
            <a:r>
              <a:rPr lang="tr-TR" u="sng" dirty="0" err="1" smtClean="0">
                <a:solidFill>
                  <a:srgbClr val="FF0000"/>
                </a:solidFill>
              </a:rPr>
              <a:t>Hira</a:t>
            </a:r>
            <a:r>
              <a:rPr lang="tr-TR" u="sng" dirty="0" smtClean="0">
                <a:solidFill>
                  <a:srgbClr val="FF0000"/>
                </a:solidFill>
              </a:rPr>
              <a:t> Mağarası’na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gitmişti.</a:t>
            </a:r>
            <a:r>
              <a:rPr lang="tr-TR" dirty="0"/>
              <a:t> Burada yalnız başına tefekkür ediyordu. Birden </a:t>
            </a:r>
            <a:r>
              <a:rPr lang="tr-TR" dirty="0" smtClean="0"/>
              <a:t>melek Cebrail </a:t>
            </a:r>
            <a:r>
              <a:rPr lang="tr-TR" dirty="0"/>
              <a:t>(</a:t>
            </a:r>
            <a:r>
              <a:rPr lang="tr-TR" dirty="0" err="1"/>
              <a:t>a.s</a:t>
            </a:r>
            <a:r>
              <a:rPr lang="tr-TR" dirty="0"/>
              <a:t>.) ona göründü.</a:t>
            </a:r>
            <a:endParaRPr lang="tr-TR" u="sng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Ümit\Desktop\Islamic-Dua-for-Happy-Marri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379102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259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39952" y="195486"/>
            <a:ext cx="4752528" cy="475252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tr-TR" dirty="0"/>
              <a:t>Hz. Muhammed (</a:t>
            </a:r>
            <a:r>
              <a:rPr lang="tr-TR" dirty="0" err="1"/>
              <a:t>s.a.v</a:t>
            </a:r>
            <a:r>
              <a:rPr lang="tr-TR" dirty="0"/>
              <a:t>.) şaşkın ve heyecanlıydı. Cebrail (</a:t>
            </a:r>
            <a:r>
              <a:rPr lang="tr-TR" dirty="0" err="1"/>
              <a:t>a.s</a:t>
            </a:r>
            <a:r>
              <a:rPr lang="tr-TR" dirty="0"/>
              <a:t>.) ona, “Oku!” dedi. </a:t>
            </a:r>
            <a:r>
              <a:rPr lang="tr-TR" dirty="0" smtClean="0"/>
              <a:t>Hz. Muhammed </a:t>
            </a:r>
            <a:r>
              <a:rPr lang="tr-TR" dirty="0"/>
              <a:t>(</a:t>
            </a:r>
            <a:r>
              <a:rPr lang="tr-TR" dirty="0" err="1"/>
              <a:t>s.a.v</a:t>
            </a:r>
            <a:r>
              <a:rPr lang="tr-TR" dirty="0"/>
              <a:t>.), “Ben okuma bilmem.” dedi. Cebrail (</a:t>
            </a:r>
            <a:r>
              <a:rPr lang="tr-TR" dirty="0" err="1"/>
              <a:t>a.s</a:t>
            </a:r>
            <a:r>
              <a:rPr lang="tr-TR" dirty="0"/>
              <a:t>.) aynı şeyi yine söyledi. Hz. Muhammed (</a:t>
            </a:r>
            <a:r>
              <a:rPr lang="tr-TR" dirty="0" err="1"/>
              <a:t>s.a.v</a:t>
            </a:r>
            <a:r>
              <a:rPr lang="tr-TR" dirty="0" smtClean="0"/>
              <a:t>.) tekrar </a:t>
            </a:r>
            <a:r>
              <a:rPr lang="tr-TR" dirty="0"/>
              <a:t>okuma bilmediğini belirtti. Cebrail (</a:t>
            </a:r>
            <a:r>
              <a:rPr lang="tr-TR" dirty="0" err="1"/>
              <a:t>a.s</a:t>
            </a:r>
            <a:r>
              <a:rPr lang="tr-TR" dirty="0"/>
              <a:t>.) üçüncü kez “Oku!” deyince bu kez Hz. Muhammed (</a:t>
            </a:r>
            <a:r>
              <a:rPr lang="tr-TR" dirty="0" err="1"/>
              <a:t>s.a.v</a:t>
            </a:r>
            <a:r>
              <a:rPr lang="tr-TR" dirty="0"/>
              <a:t>.) “</a:t>
            </a:r>
            <a:r>
              <a:rPr lang="tr-TR" dirty="0" smtClean="0"/>
              <a:t>Ne okuyayım</a:t>
            </a:r>
            <a:r>
              <a:rPr lang="tr-TR" dirty="0"/>
              <a:t>?” diye sordu.</a:t>
            </a:r>
          </a:p>
        </p:txBody>
      </p:sp>
      <p:pic>
        <p:nvPicPr>
          <p:cNvPr id="5122" name="Picture 2" descr="C:\Users\Ümit\Desktop\1dini (12) (Copy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99593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863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762</Words>
  <PresentationFormat>Ekran Gösterisi (16:9)</PresentationFormat>
  <Paragraphs>51</Paragraphs>
  <Slides>17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SON PEYGAMBER HZ. MUHAMMED (SAV)</vt:lpstr>
      <vt:lpstr>HZ. MUHAMMED’İN ÇAĞRISI: MEKKE DÖNEMİ</vt:lpstr>
      <vt:lpstr>Slayt 3</vt:lpstr>
      <vt:lpstr>Slayt 4</vt:lpstr>
      <vt:lpstr>Mekke Dönemi: İlk Vahiy</vt:lpstr>
      <vt:lpstr>Slayt 6</vt:lpstr>
      <vt:lpstr>İlk Vahiy: Yaratan Rabb’inin Adıyla Oku!</vt:lpstr>
      <vt:lpstr>Slayt 8</vt:lpstr>
      <vt:lpstr>Slayt 9</vt:lpstr>
      <vt:lpstr>Slayt 10</vt:lpstr>
      <vt:lpstr>Slayt 11</vt:lpstr>
      <vt:lpstr>Yakın Çevreye Çağrı</vt:lpstr>
      <vt:lpstr>Slayt 13</vt:lpstr>
      <vt:lpstr>Slayt 14</vt:lpstr>
      <vt:lpstr>Slayt 15</vt:lpstr>
      <vt:lpstr>Slayt 16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2017-12-10T12:42:55Z</dcterms:created>
  <dcterms:modified xsi:type="dcterms:W3CDTF">2017-12-12T14:00:01Z</dcterms:modified>
  <cp:category>www.sorubak.com</cp:category>
</cp:coreProperties>
</file>