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9" r:id="rId6"/>
    <p:sldId id="260" r:id="rId7"/>
    <p:sldId id="261" r:id="rId8"/>
    <p:sldId id="262" r:id="rId9"/>
    <p:sldId id="263" r:id="rId10"/>
    <p:sldId id="264" r:id="rId11"/>
    <p:sldId id="265" r:id="rId12"/>
    <p:sldId id="266" r:id="rId13"/>
    <p:sldId id="267" r:id="rId14"/>
    <p:sldId id="268" r:id="rId15"/>
    <p:sldId id="269" r:id="rId16"/>
    <p:sldId id="276" r:id="rId17"/>
    <p:sldId id="270" r:id="rId18"/>
    <p:sldId id="286" r:id="rId19"/>
    <p:sldId id="288" r:id="rId20"/>
    <p:sldId id="287" r:id="rId21"/>
    <p:sldId id="271" r:id="rId22"/>
    <p:sldId id="272" r:id="rId23"/>
    <p:sldId id="273" r:id="rId24"/>
    <p:sldId id="274" r:id="rId25"/>
    <p:sldId id="275" r:id="rId26"/>
    <p:sldId id="277" r:id="rId27"/>
    <p:sldId id="278" r:id="rId28"/>
    <p:sldId id="279" r:id="rId29"/>
    <p:sldId id="280" r:id="rId30"/>
    <p:sldId id="281" r:id="rId31"/>
    <p:sldId id="283" r:id="rId32"/>
    <p:sldId id="282" r:id="rId33"/>
    <p:sldId id="284" r:id="rId34"/>
    <p:sldId id="285" r:id="rId35"/>
    <p:sldId id="290" r:id="rId36"/>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Orta Stil 1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7" d="100"/>
          <a:sy n="147" d="100"/>
        </p:scale>
        <p:origin x="-582" y="-9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597819"/>
            <a:ext cx="7772400" cy="1102519"/>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4186133011"/>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10944344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05979"/>
            <a:ext cx="2057400" cy="4388644"/>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05979"/>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1868559566"/>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231189808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2348321913"/>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182210961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341285756"/>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1468838398"/>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752907401"/>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1" y="204787"/>
            <a:ext cx="3008313" cy="871538"/>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48450641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0"/>
            <a:ext cx="5486400" cy="425054"/>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ED38421-6BC6-474A-9C2B-09F34595F3B1}" type="datetimeFigureOut">
              <a:rPr lang="tr-TR" smtClean="0"/>
              <a:pPr/>
              <a:t>20/12/2017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172621027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ED38421-6BC6-474A-9C2B-09F34595F3B1}" type="datetimeFigureOut">
              <a:rPr lang="tr-TR" smtClean="0"/>
              <a:pPr/>
              <a:t>20/12/2017</a:t>
            </a:fld>
            <a:endParaRPr lang="tr-TR"/>
          </a:p>
        </p:txBody>
      </p:sp>
      <p:sp>
        <p:nvSpPr>
          <p:cNvPr id="5" name="Altbilgi Yer Tutucusu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96DB879-B699-41EB-B4B7-B98E2C678296}" type="slidenum">
              <a:rPr lang="tr-TR" smtClean="0"/>
              <a:pPr/>
              <a:t>‹#›</a:t>
            </a:fld>
            <a:endParaRPr lang="tr-TR"/>
          </a:p>
        </p:txBody>
      </p:sp>
    </p:spTree>
    <p:extLst>
      <p:ext uri="{BB962C8B-B14F-4D97-AF65-F5344CB8AC3E}">
        <p14:creationId xmlns:p14="http://schemas.microsoft.com/office/powerpoint/2010/main" xmlns="" val="3916186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r>
              <a:rPr lang="tr-TR" b="1" dirty="0"/>
              <a:t>SON PEYGAMBER HZ. MUHAMMED</a:t>
            </a:r>
            <a:endParaRPr lang="tr-TR" dirty="0"/>
          </a:p>
        </p:txBody>
      </p:sp>
      <p:sp>
        <p:nvSpPr>
          <p:cNvPr id="3" name="Alt Başlık 2"/>
          <p:cNvSpPr>
            <a:spLocks noGrp="1"/>
          </p:cNvSpPr>
          <p:nvPr>
            <p:ph type="subTitle" idx="1"/>
          </p:nvPr>
        </p:nvSpPr>
        <p:spPr/>
        <p:txBody>
          <a:bodyPr anchor="ctr"/>
          <a:lstStyle/>
          <a:p>
            <a:r>
              <a:rPr lang="tr-TR" dirty="0" smtClean="0"/>
              <a:t>Mekke Dönemi</a:t>
            </a:r>
            <a:endParaRPr lang="tr-TR" dirty="0"/>
          </a:p>
        </p:txBody>
      </p:sp>
    </p:spTree>
    <p:extLst>
      <p:ext uri="{BB962C8B-B14F-4D97-AF65-F5344CB8AC3E}">
        <p14:creationId xmlns:p14="http://schemas.microsoft.com/office/powerpoint/2010/main" xmlns="" val="111503391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95486"/>
            <a:ext cx="4752528" cy="4752528"/>
          </a:xfrm>
        </p:spPr>
        <p:txBody>
          <a:bodyPr>
            <a:noAutofit/>
          </a:bodyPr>
          <a:lstStyle/>
          <a:p>
            <a:pPr marL="0" indent="0">
              <a:lnSpc>
                <a:spcPct val="160000"/>
              </a:lnSpc>
              <a:buNone/>
            </a:pPr>
            <a:r>
              <a:rPr lang="tr-TR" sz="2000" dirty="0"/>
              <a:t>Müşrikler, </a:t>
            </a:r>
            <a:r>
              <a:rPr lang="tr-TR" sz="2000" dirty="0" err="1"/>
              <a:t>Peygamberimiz’i</a:t>
            </a:r>
            <a:r>
              <a:rPr lang="tr-TR" sz="2000" dirty="0"/>
              <a:t> (</a:t>
            </a:r>
            <a:r>
              <a:rPr lang="tr-TR" sz="2000" dirty="0" err="1"/>
              <a:t>s.a.v</a:t>
            </a:r>
            <a:r>
              <a:rPr lang="tr-TR" sz="2000" dirty="0"/>
              <a:t>.) insanların gözünden düşürmek için ona iftira attılar. </a:t>
            </a:r>
            <a:r>
              <a:rPr lang="tr-TR" sz="2000" dirty="0" err="1"/>
              <a:t>Resulullah</a:t>
            </a:r>
            <a:r>
              <a:rPr lang="tr-TR" sz="2000" dirty="0"/>
              <a:t> (</a:t>
            </a:r>
            <a:r>
              <a:rPr lang="tr-TR" sz="2000" dirty="0" err="1"/>
              <a:t>s.a.v</a:t>
            </a:r>
            <a:r>
              <a:rPr lang="tr-TR" sz="2000" dirty="0"/>
              <a:t>.) </a:t>
            </a:r>
            <a:r>
              <a:rPr lang="tr-TR" sz="2000" dirty="0" smtClean="0"/>
              <a:t>için </a:t>
            </a:r>
            <a:r>
              <a:rPr lang="tr-TR" sz="2000" dirty="0" smtClean="0">
                <a:solidFill>
                  <a:srgbClr val="FF0000"/>
                </a:solidFill>
              </a:rPr>
              <a:t>deli</a:t>
            </a:r>
            <a:r>
              <a:rPr lang="tr-TR" sz="2000" dirty="0">
                <a:solidFill>
                  <a:srgbClr val="FF0000"/>
                </a:solidFill>
              </a:rPr>
              <a:t>, kâhin, sihirbaz, şair</a:t>
            </a:r>
            <a:r>
              <a:rPr lang="tr-TR" sz="2000" dirty="0"/>
              <a:t> dediler. Ona, davasından vazgeçmesi için ne istiyorlarsa vereceklerini söylediler. </a:t>
            </a:r>
            <a:r>
              <a:rPr lang="tr-TR" sz="2000" dirty="0" smtClean="0"/>
              <a:t>Zengin olmak </a:t>
            </a:r>
            <a:r>
              <a:rPr lang="tr-TR" sz="2000" dirty="0"/>
              <a:t>istiyorsa para, mevki ve makam istiyorsa başkanlık, evlenmek istiyorsa istediği kadını </a:t>
            </a:r>
            <a:r>
              <a:rPr lang="tr-TR" sz="2000" dirty="0" smtClean="0"/>
              <a:t>vereceklerini belirttiler</a:t>
            </a:r>
            <a:r>
              <a:rPr lang="tr-TR" sz="2000" dirty="0"/>
              <a:t>.</a:t>
            </a:r>
          </a:p>
        </p:txBody>
      </p:sp>
      <p:pic>
        <p:nvPicPr>
          <p:cNvPr id="5122" name="Picture 2" descr="C:\Users\Ümit\Desktop\Muslim-woman-praying-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60031" y="12478"/>
            <a:ext cx="4283969" cy="51310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88295723"/>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229600" cy="565571"/>
          </a:xfrm>
        </p:spPr>
        <p:txBody>
          <a:bodyPr>
            <a:normAutofit fontScale="90000"/>
          </a:bodyPr>
          <a:lstStyle/>
          <a:p>
            <a:pPr algn="l"/>
            <a:r>
              <a:rPr lang="tr-TR" sz="3600" dirty="0" smtClean="0"/>
              <a:t>Bir Kıssa</a:t>
            </a:r>
            <a:endParaRPr lang="tr-TR" sz="3600" dirty="0"/>
          </a:p>
        </p:txBody>
      </p:sp>
      <p:sp>
        <p:nvSpPr>
          <p:cNvPr id="3" name="İçerik Yer Tutucusu 2"/>
          <p:cNvSpPr>
            <a:spLocks noGrp="1"/>
          </p:cNvSpPr>
          <p:nvPr>
            <p:ph idx="1"/>
          </p:nvPr>
        </p:nvSpPr>
        <p:spPr>
          <a:xfrm>
            <a:off x="457200" y="771550"/>
            <a:ext cx="8229600" cy="4032448"/>
          </a:xfrm>
        </p:spPr>
        <p:txBody>
          <a:bodyPr>
            <a:normAutofit fontScale="55000" lnSpcReduction="20000"/>
          </a:bodyPr>
          <a:lstStyle/>
          <a:p>
            <a:pPr marL="0" indent="0">
              <a:lnSpc>
                <a:spcPct val="170000"/>
              </a:lnSpc>
              <a:buNone/>
            </a:pPr>
            <a:r>
              <a:rPr lang="tr-TR" dirty="0"/>
              <a:t>Mekkeli müşrikler, İslam’ın yayılmasını engelleme </a:t>
            </a:r>
            <a:r>
              <a:rPr lang="tr-TR" dirty="0" smtClean="0"/>
              <a:t>çabalarından sonuç </a:t>
            </a:r>
            <a:r>
              <a:rPr lang="tr-TR" dirty="0"/>
              <a:t>alamadılar. Hz. Peygamber’i (</a:t>
            </a:r>
            <a:r>
              <a:rPr lang="tr-TR" dirty="0" err="1"/>
              <a:t>s.a.v</a:t>
            </a:r>
            <a:r>
              <a:rPr lang="tr-TR" dirty="0"/>
              <a:t>.) </a:t>
            </a:r>
            <a:r>
              <a:rPr lang="tr-TR" dirty="0" smtClean="0"/>
              <a:t>koruyan amcası </a:t>
            </a:r>
            <a:r>
              <a:rPr lang="tr-TR" dirty="0"/>
              <a:t>Ebu Talip’e geldiler. </a:t>
            </a:r>
            <a:r>
              <a:rPr lang="tr-TR" dirty="0">
                <a:solidFill>
                  <a:schemeClr val="accent3"/>
                </a:solidFill>
              </a:rPr>
              <a:t>“Yeğenin ilahlarımızı </a:t>
            </a:r>
            <a:r>
              <a:rPr lang="tr-TR" dirty="0" smtClean="0">
                <a:solidFill>
                  <a:schemeClr val="accent3"/>
                </a:solidFill>
              </a:rPr>
              <a:t>kötüledi, dinimizi </a:t>
            </a:r>
            <a:r>
              <a:rPr lang="tr-TR" dirty="0">
                <a:solidFill>
                  <a:schemeClr val="accent3"/>
                </a:solidFill>
              </a:rPr>
              <a:t>ayıpladı, akıllarımızı küçümsedi, atalarımızı </a:t>
            </a:r>
            <a:r>
              <a:rPr lang="tr-TR" dirty="0" smtClean="0">
                <a:solidFill>
                  <a:schemeClr val="accent3"/>
                </a:solidFill>
              </a:rPr>
              <a:t>sapıklıkla suçladı</a:t>
            </a:r>
            <a:r>
              <a:rPr lang="tr-TR" dirty="0">
                <a:solidFill>
                  <a:schemeClr val="accent3"/>
                </a:solidFill>
              </a:rPr>
              <a:t>. Ya onu bundan vazgeçirirsin ya da aradan </a:t>
            </a:r>
            <a:r>
              <a:rPr lang="tr-TR" dirty="0" smtClean="0">
                <a:solidFill>
                  <a:schemeClr val="accent3"/>
                </a:solidFill>
              </a:rPr>
              <a:t>çekil, bırak</a:t>
            </a:r>
            <a:r>
              <a:rPr lang="tr-TR" dirty="0">
                <a:solidFill>
                  <a:schemeClr val="accent3"/>
                </a:solidFill>
              </a:rPr>
              <a:t>, biz onun hakkından gelelim.” </a:t>
            </a:r>
            <a:r>
              <a:rPr lang="tr-TR" dirty="0"/>
              <a:t>dediler. Ebu </a:t>
            </a:r>
            <a:r>
              <a:rPr lang="tr-TR" dirty="0" smtClean="0"/>
              <a:t>Talip, müşriklerin </a:t>
            </a:r>
            <a:r>
              <a:rPr lang="tr-TR" dirty="0"/>
              <a:t>dediklerini yeğenine anlattı. Kendisinin de </a:t>
            </a:r>
            <a:r>
              <a:rPr lang="tr-TR" dirty="0" smtClean="0"/>
              <a:t>zor durumda </a:t>
            </a:r>
            <a:r>
              <a:rPr lang="tr-TR" dirty="0"/>
              <a:t>kaldığını söyledi. Allah’ın Elçisi Hz. </a:t>
            </a:r>
            <a:r>
              <a:rPr lang="tr-TR" dirty="0" smtClean="0"/>
              <a:t>Muhammed (</a:t>
            </a:r>
            <a:r>
              <a:rPr lang="tr-TR" dirty="0" err="1" smtClean="0"/>
              <a:t>s.a.v</a:t>
            </a:r>
            <a:r>
              <a:rPr lang="tr-TR" dirty="0"/>
              <a:t>.) amcasına şu cevabı verdi: </a:t>
            </a:r>
            <a:r>
              <a:rPr lang="tr-TR" b="1" dirty="0">
                <a:solidFill>
                  <a:srgbClr val="FFFF00"/>
                </a:solidFill>
              </a:rPr>
              <a:t>“Ey amca! Allah’a yemin ederim ki bu işi bırakmam için Güneş’i </a:t>
            </a:r>
            <a:r>
              <a:rPr lang="tr-TR" b="1" dirty="0" smtClean="0">
                <a:solidFill>
                  <a:srgbClr val="FFFF00"/>
                </a:solidFill>
              </a:rPr>
              <a:t>sağ elime</a:t>
            </a:r>
            <a:r>
              <a:rPr lang="tr-TR" b="1" dirty="0">
                <a:solidFill>
                  <a:srgbClr val="FFFF00"/>
                </a:solidFill>
              </a:rPr>
              <a:t>, Ay’ı da sol elime koysalar yine de Allah bu daveti güçlendirinceye veya ben bu uğurda </a:t>
            </a:r>
            <a:r>
              <a:rPr lang="tr-TR" b="1" dirty="0" smtClean="0">
                <a:solidFill>
                  <a:srgbClr val="FFFF00"/>
                </a:solidFill>
              </a:rPr>
              <a:t>ölünceye kadar </a:t>
            </a:r>
            <a:r>
              <a:rPr lang="tr-TR" b="1" dirty="0">
                <a:solidFill>
                  <a:srgbClr val="FFFF00"/>
                </a:solidFill>
              </a:rPr>
              <a:t>bu işi bırakmayacağım.”</a:t>
            </a:r>
            <a:endParaRPr lang="tr-TR" dirty="0">
              <a:solidFill>
                <a:srgbClr val="FFFF00"/>
              </a:solidFill>
            </a:endParaRPr>
          </a:p>
        </p:txBody>
      </p:sp>
    </p:spTree>
    <p:extLst>
      <p:ext uri="{BB962C8B-B14F-4D97-AF65-F5344CB8AC3E}">
        <p14:creationId xmlns:p14="http://schemas.microsoft.com/office/powerpoint/2010/main" xmlns="" val="36062832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24860"/>
            <a:ext cx="4752528" cy="962713"/>
          </a:xfrm>
        </p:spPr>
        <p:txBody>
          <a:bodyPr>
            <a:normAutofit/>
          </a:bodyPr>
          <a:lstStyle/>
          <a:p>
            <a:r>
              <a:rPr lang="tr-TR" sz="3600" dirty="0" smtClean="0">
                <a:solidFill>
                  <a:srgbClr val="FF0000"/>
                </a:solidFill>
              </a:rPr>
              <a:t>İlk Hicret: Habeşistan</a:t>
            </a:r>
            <a:endParaRPr lang="tr-TR" sz="3600" dirty="0">
              <a:solidFill>
                <a:srgbClr val="FF0000"/>
              </a:solidFill>
            </a:endParaRPr>
          </a:p>
        </p:txBody>
      </p:sp>
      <p:sp>
        <p:nvSpPr>
          <p:cNvPr id="3" name="İçerik Yer Tutucusu 2"/>
          <p:cNvSpPr>
            <a:spLocks noGrp="1"/>
          </p:cNvSpPr>
          <p:nvPr>
            <p:ph idx="1"/>
          </p:nvPr>
        </p:nvSpPr>
        <p:spPr>
          <a:xfrm>
            <a:off x="107504" y="987574"/>
            <a:ext cx="4896544" cy="4032448"/>
          </a:xfrm>
        </p:spPr>
        <p:txBody>
          <a:bodyPr>
            <a:normAutofit fontScale="70000" lnSpcReduction="20000"/>
          </a:bodyPr>
          <a:lstStyle/>
          <a:p>
            <a:pPr marL="0" indent="0">
              <a:lnSpc>
                <a:spcPct val="170000"/>
              </a:lnSpc>
              <a:buNone/>
            </a:pPr>
            <a:r>
              <a:rPr lang="tr-TR" dirty="0"/>
              <a:t>Müşriklerin baskıları dayanılmaz hâle gelince Müslümanlar </a:t>
            </a:r>
            <a:r>
              <a:rPr lang="tr-TR" dirty="0" err="1"/>
              <a:t>Resulullah’a</a:t>
            </a:r>
            <a:r>
              <a:rPr lang="tr-TR" dirty="0"/>
              <a:t> (</a:t>
            </a:r>
            <a:r>
              <a:rPr lang="tr-TR" dirty="0" err="1"/>
              <a:t>s.a.v</a:t>
            </a:r>
            <a:r>
              <a:rPr lang="tr-TR" dirty="0"/>
              <a:t>.) geldiler. Sevgili </a:t>
            </a:r>
            <a:r>
              <a:rPr lang="tr-TR" dirty="0" smtClean="0"/>
              <a:t>Peygamberimiz (</a:t>
            </a:r>
            <a:r>
              <a:rPr lang="tr-TR" dirty="0" err="1" smtClean="0"/>
              <a:t>s.a.v</a:t>
            </a:r>
            <a:r>
              <a:rPr lang="tr-TR" dirty="0"/>
              <a:t>.), </a:t>
            </a:r>
            <a:r>
              <a:rPr lang="tr-TR" dirty="0" smtClean="0"/>
              <a:t>onlara Habeşistan’a </a:t>
            </a:r>
            <a:r>
              <a:rPr lang="tr-TR" dirty="0"/>
              <a:t>gitmelerini tavsiye etti. Habeşistan’da hiç kimseye haksızlık etmeyen </a:t>
            </a:r>
            <a:r>
              <a:rPr lang="tr-TR" dirty="0" smtClean="0"/>
              <a:t>bir hükümdar </a:t>
            </a:r>
            <a:r>
              <a:rPr lang="tr-TR" dirty="0"/>
              <a:t>olduğunu, orada rahat edeceklerini söyledi.</a:t>
            </a:r>
          </a:p>
        </p:txBody>
      </p:sp>
      <p:pic>
        <p:nvPicPr>
          <p:cNvPr id="6146" name="Picture 2" descr="C:\Users\Ümit\Desktop\h3-385x600.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48064" y="0"/>
            <a:ext cx="3995936" cy="51276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981161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smtClean="0">
                <a:solidFill>
                  <a:schemeClr val="accent3"/>
                </a:solidFill>
              </a:rPr>
              <a:t>615</a:t>
            </a:r>
            <a:r>
              <a:rPr lang="tr-TR" dirty="0" smtClean="0"/>
              <a:t> yılında Müslümanlar ilk etapta 11’i erkek 4’ü kadın olmak üzere toplam </a:t>
            </a:r>
            <a:r>
              <a:rPr lang="tr-TR" dirty="0" smtClean="0">
                <a:solidFill>
                  <a:schemeClr val="accent3"/>
                </a:solidFill>
              </a:rPr>
              <a:t>15 kişi </a:t>
            </a:r>
            <a:r>
              <a:rPr lang="tr-TR" dirty="0" smtClean="0"/>
              <a:t>Habeşistan’a doğru yola çıkmıştır.</a:t>
            </a:r>
          </a:p>
          <a:p>
            <a:r>
              <a:rPr lang="tr-TR" dirty="0" smtClean="0">
                <a:solidFill>
                  <a:schemeClr val="accent3"/>
                </a:solidFill>
              </a:rPr>
              <a:t>616</a:t>
            </a:r>
            <a:r>
              <a:rPr lang="tr-TR" dirty="0" smtClean="0"/>
              <a:t> yılı yani 1 yıl sonra </a:t>
            </a:r>
            <a:r>
              <a:rPr lang="tr-TR" dirty="0" smtClean="0">
                <a:solidFill>
                  <a:schemeClr val="accent3"/>
                </a:solidFill>
              </a:rPr>
              <a:t>101 kişi</a:t>
            </a:r>
            <a:r>
              <a:rPr lang="tr-TR" dirty="0" smtClean="0"/>
              <a:t>lik bir grup daha Habeşistan’a hicret etmiştir.</a:t>
            </a:r>
            <a:endParaRPr lang="tr-TR" dirty="0"/>
          </a:p>
        </p:txBody>
      </p:sp>
    </p:spTree>
    <p:extLst>
      <p:ext uri="{BB962C8B-B14F-4D97-AF65-F5344CB8AC3E}">
        <p14:creationId xmlns:p14="http://schemas.microsoft.com/office/powerpoint/2010/main" xmlns="" val="56782496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23477"/>
            <a:ext cx="4499992" cy="648073"/>
          </a:xfrm>
        </p:spPr>
        <p:txBody>
          <a:bodyPr>
            <a:noAutofit/>
          </a:bodyPr>
          <a:lstStyle/>
          <a:p>
            <a:r>
              <a:rPr lang="tr-TR" sz="2800" dirty="0" smtClean="0">
                <a:solidFill>
                  <a:srgbClr val="FF0000"/>
                </a:solidFill>
              </a:rPr>
              <a:t>Yıldırma Politikası: Boykot</a:t>
            </a:r>
            <a:endParaRPr lang="tr-TR" sz="2800" dirty="0">
              <a:solidFill>
                <a:srgbClr val="FF0000"/>
              </a:solidFill>
            </a:endParaRPr>
          </a:p>
        </p:txBody>
      </p:sp>
      <p:sp>
        <p:nvSpPr>
          <p:cNvPr id="3" name="İçerik Yer Tutucusu 2"/>
          <p:cNvSpPr>
            <a:spLocks noGrp="1"/>
          </p:cNvSpPr>
          <p:nvPr>
            <p:ph idx="1"/>
          </p:nvPr>
        </p:nvSpPr>
        <p:spPr>
          <a:xfrm>
            <a:off x="4572000" y="123478"/>
            <a:ext cx="4464496" cy="4896544"/>
          </a:xfrm>
          <a:solidFill>
            <a:schemeClr val="accent1">
              <a:lumMod val="60000"/>
              <a:lumOff val="40000"/>
            </a:schemeClr>
          </a:solidFill>
        </p:spPr>
        <p:txBody>
          <a:bodyPr>
            <a:normAutofit fontScale="92500"/>
          </a:bodyPr>
          <a:lstStyle/>
          <a:p>
            <a:pPr marL="0" indent="0">
              <a:buNone/>
            </a:pPr>
            <a:r>
              <a:rPr lang="tr-TR" dirty="0" smtClean="0">
                <a:solidFill>
                  <a:schemeClr val="bg2">
                    <a:lumMod val="10000"/>
                  </a:schemeClr>
                </a:solidFill>
              </a:rPr>
              <a:t>Yaptıkları </a:t>
            </a:r>
            <a:r>
              <a:rPr lang="tr-TR" dirty="0">
                <a:solidFill>
                  <a:schemeClr val="bg2">
                    <a:lumMod val="10000"/>
                  </a:schemeClr>
                </a:solidFill>
              </a:rPr>
              <a:t>baskılar sonuçsuz kalan müşrikler, yeni bir yıldırma metodu denediler. İnananları Ebu Talip </a:t>
            </a:r>
            <a:r>
              <a:rPr lang="tr-TR" dirty="0" smtClean="0">
                <a:solidFill>
                  <a:schemeClr val="bg2">
                    <a:lumMod val="10000"/>
                  </a:schemeClr>
                </a:solidFill>
              </a:rPr>
              <a:t>mahallesine hapsedip </a:t>
            </a:r>
            <a:r>
              <a:rPr lang="tr-TR" dirty="0">
                <a:solidFill>
                  <a:schemeClr val="bg2">
                    <a:lumMod val="10000"/>
                  </a:schemeClr>
                </a:solidFill>
              </a:rPr>
              <a:t>toplumdan dışladılar</a:t>
            </a:r>
            <a:r>
              <a:rPr lang="tr-TR" dirty="0" smtClean="0">
                <a:solidFill>
                  <a:schemeClr val="bg2">
                    <a:lumMod val="10000"/>
                  </a:schemeClr>
                </a:solidFill>
              </a:rPr>
              <a:t>.</a:t>
            </a:r>
          </a:p>
          <a:p>
            <a:pPr marL="0" indent="0">
              <a:buNone/>
            </a:pPr>
            <a:r>
              <a:rPr lang="tr-TR" dirty="0" smtClean="0">
                <a:solidFill>
                  <a:schemeClr val="bg2">
                    <a:lumMod val="10000"/>
                  </a:schemeClr>
                </a:solidFill>
              </a:rPr>
              <a:t>Ebu Cehil önderliğinde 40 kişilik grup toplanıp onlara karşı boykot kararı aldılar.</a:t>
            </a:r>
            <a:endParaRPr lang="tr-TR" dirty="0">
              <a:solidFill>
                <a:schemeClr val="bg2">
                  <a:lumMod val="10000"/>
                </a:schemeClr>
              </a:solidFill>
            </a:endParaRPr>
          </a:p>
        </p:txBody>
      </p:sp>
      <p:pic>
        <p:nvPicPr>
          <p:cNvPr id="7170" name="Picture 2" descr="C:\Users\Ümit\Desktop\Hajj-is-the-fifth-pillar-of-Isla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699542"/>
            <a:ext cx="4499991" cy="441361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222773"/>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95936" y="123478"/>
            <a:ext cx="4906888" cy="4104456"/>
          </a:xfrm>
          <a:solidFill>
            <a:schemeClr val="accent4">
              <a:lumMod val="75000"/>
            </a:schemeClr>
          </a:solidFill>
        </p:spPr>
        <p:txBody>
          <a:bodyPr>
            <a:normAutofit fontScale="70000" lnSpcReduction="20000"/>
          </a:bodyPr>
          <a:lstStyle/>
          <a:p>
            <a:pPr marL="0" indent="0">
              <a:buNone/>
            </a:pPr>
            <a:r>
              <a:rPr lang="tr-TR" dirty="0" smtClean="0"/>
              <a:t>Bu karara göre;</a:t>
            </a:r>
          </a:p>
          <a:p>
            <a:pPr>
              <a:lnSpc>
                <a:spcPct val="150000"/>
              </a:lnSpc>
              <a:buFont typeface="Wingdings" pitchFamily="2" charset="2"/>
              <a:buChar char="Ø"/>
            </a:pPr>
            <a:r>
              <a:rPr lang="tr-TR" dirty="0" smtClean="0">
                <a:solidFill>
                  <a:srgbClr val="FFFF00"/>
                </a:solidFill>
              </a:rPr>
              <a:t>Müslümanlarla konuşulmayacak</a:t>
            </a:r>
          </a:p>
          <a:p>
            <a:pPr>
              <a:lnSpc>
                <a:spcPct val="150000"/>
              </a:lnSpc>
              <a:buFont typeface="Wingdings" pitchFamily="2" charset="2"/>
              <a:buChar char="Ø"/>
            </a:pPr>
            <a:r>
              <a:rPr lang="tr-TR" dirty="0" smtClean="0">
                <a:solidFill>
                  <a:srgbClr val="FFFF00"/>
                </a:solidFill>
              </a:rPr>
              <a:t>Müslümanlara yiyecek ve içecek satılmayacak</a:t>
            </a:r>
          </a:p>
          <a:p>
            <a:pPr>
              <a:lnSpc>
                <a:spcPct val="150000"/>
              </a:lnSpc>
              <a:buFont typeface="Wingdings" pitchFamily="2" charset="2"/>
              <a:buChar char="Ø"/>
            </a:pPr>
            <a:r>
              <a:rPr lang="tr-TR" dirty="0" smtClean="0">
                <a:solidFill>
                  <a:srgbClr val="FFFF00"/>
                </a:solidFill>
              </a:rPr>
              <a:t>Müslümanlara alış veriş yapılmayacak</a:t>
            </a:r>
          </a:p>
          <a:p>
            <a:pPr>
              <a:lnSpc>
                <a:spcPct val="150000"/>
              </a:lnSpc>
              <a:buFont typeface="Wingdings" pitchFamily="2" charset="2"/>
              <a:buChar char="Ø"/>
            </a:pPr>
            <a:r>
              <a:rPr lang="tr-TR" dirty="0" smtClean="0">
                <a:solidFill>
                  <a:srgbClr val="FFFF00"/>
                </a:solidFill>
              </a:rPr>
              <a:t>Müslümanlardan kız </a:t>
            </a:r>
            <a:r>
              <a:rPr lang="tr-TR" dirty="0">
                <a:solidFill>
                  <a:srgbClr val="FFFF00"/>
                </a:solidFill>
              </a:rPr>
              <a:t>a</a:t>
            </a:r>
            <a:r>
              <a:rPr lang="tr-TR" dirty="0" smtClean="0">
                <a:solidFill>
                  <a:srgbClr val="FFFF00"/>
                </a:solidFill>
              </a:rPr>
              <a:t>lıp verilmeyecektir</a:t>
            </a:r>
            <a:endParaRPr lang="tr-TR" dirty="0">
              <a:solidFill>
                <a:srgbClr val="FFFF00"/>
              </a:solidFill>
            </a:endParaRPr>
          </a:p>
        </p:txBody>
      </p:sp>
      <p:pic>
        <p:nvPicPr>
          <p:cNvPr id="8194" name="Picture 2" descr="C:\Users\Ümit\Desktop\isla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23478"/>
            <a:ext cx="3871396" cy="482453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3978900" y="4155926"/>
            <a:ext cx="4913580" cy="830997"/>
          </a:xfrm>
          <a:prstGeom prst="rect">
            <a:avLst/>
          </a:prstGeom>
          <a:solidFill>
            <a:schemeClr val="accent3">
              <a:lumMod val="75000"/>
            </a:schemeClr>
          </a:solidFill>
        </p:spPr>
        <p:txBody>
          <a:bodyPr wrap="square" rtlCol="0">
            <a:spAutoFit/>
          </a:bodyPr>
          <a:lstStyle/>
          <a:p>
            <a:r>
              <a:rPr lang="tr-TR" sz="2400" dirty="0" smtClean="0"/>
              <a:t>Bu boykot 616-619 yılları arasında yani 3 yıl sürmüştür.</a:t>
            </a:r>
            <a:endParaRPr lang="tr-TR" sz="2400" dirty="0"/>
          </a:p>
        </p:txBody>
      </p:sp>
    </p:spTree>
    <p:extLst>
      <p:ext uri="{BB962C8B-B14F-4D97-AF65-F5344CB8AC3E}">
        <p14:creationId xmlns:p14="http://schemas.microsoft.com/office/powerpoint/2010/main" xmlns="" val="3340013983"/>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23478"/>
            <a:ext cx="8784976" cy="4896544"/>
          </a:xfrm>
        </p:spPr>
        <p:style>
          <a:lnRef idx="3">
            <a:schemeClr val="lt1"/>
          </a:lnRef>
          <a:fillRef idx="1">
            <a:schemeClr val="accent6"/>
          </a:fillRef>
          <a:effectRef idx="1">
            <a:schemeClr val="accent6"/>
          </a:effectRef>
          <a:fontRef idx="minor">
            <a:schemeClr val="lt1"/>
          </a:fontRef>
        </p:style>
        <p:txBody>
          <a:bodyPr>
            <a:noAutofit/>
          </a:bodyPr>
          <a:lstStyle/>
          <a:p>
            <a:pPr marL="0" indent="0">
              <a:buNone/>
            </a:pPr>
            <a:r>
              <a:rPr lang="tr-TR" sz="3600" dirty="0" smtClean="0">
                <a:solidFill>
                  <a:schemeClr val="bg2">
                    <a:lumMod val="10000"/>
                  </a:schemeClr>
                </a:solidFill>
              </a:rPr>
              <a:t>Çağrının yaygınlaşması sırasında Mekkeli müşriklerin Müslümanlara karşı tutumları:</a:t>
            </a:r>
          </a:p>
          <a:p>
            <a:pPr marL="514350" indent="-514350">
              <a:buFont typeface="+mj-lt"/>
              <a:buAutoNum type="arabicPeriod"/>
            </a:pPr>
            <a:r>
              <a:rPr lang="tr-TR" sz="3600" dirty="0" smtClean="0">
                <a:solidFill>
                  <a:schemeClr val="bg2">
                    <a:lumMod val="10000"/>
                  </a:schemeClr>
                </a:solidFill>
              </a:rPr>
              <a:t>Onları önemseme</a:t>
            </a:r>
          </a:p>
          <a:p>
            <a:pPr marL="514350" indent="-514350">
              <a:buFont typeface="+mj-lt"/>
              <a:buAutoNum type="arabicPeriod"/>
            </a:pPr>
            <a:r>
              <a:rPr lang="tr-TR" sz="3600" dirty="0" smtClean="0">
                <a:solidFill>
                  <a:schemeClr val="bg2">
                    <a:lumMod val="10000"/>
                  </a:schemeClr>
                </a:solidFill>
              </a:rPr>
              <a:t>Alay ve hakaret etme</a:t>
            </a:r>
          </a:p>
          <a:p>
            <a:pPr marL="514350" indent="-514350">
              <a:buFont typeface="+mj-lt"/>
              <a:buAutoNum type="arabicPeriod"/>
            </a:pPr>
            <a:r>
              <a:rPr lang="tr-TR" sz="3600" dirty="0" smtClean="0">
                <a:solidFill>
                  <a:schemeClr val="bg2">
                    <a:lumMod val="10000"/>
                  </a:schemeClr>
                </a:solidFill>
              </a:rPr>
              <a:t>Tehdit</a:t>
            </a:r>
          </a:p>
          <a:p>
            <a:pPr marL="514350" indent="-514350">
              <a:buFont typeface="+mj-lt"/>
              <a:buAutoNum type="arabicPeriod"/>
            </a:pPr>
            <a:r>
              <a:rPr lang="tr-TR" sz="3600" dirty="0" smtClean="0">
                <a:solidFill>
                  <a:schemeClr val="bg2">
                    <a:lumMod val="10000"/>
                  </a:schemeClr>
                </a:solidFill>
              </a:rPr>
              <a:t>İşkence</a:t>
            </a:r>
          </a:p>
          <a:p>
            <a:pPr marL="514350" indent="-514350">
              <a:buFont typeface="+mj-lt"/>
              <a:buAutoNum type="arabicPeriod"/>
            </a:pPr>
            <a:r>
              <a:rPr lang="tr-TR" sz="3600" dirty="0" smtClean="0">
                <a:solidFill>
                  <a:schemeClr val="bg2">
                    <a:lumMod val="10000"/>
                  </a:schemeClr>
                </a:solidFill>
              </a:rPr>
              <a:t>Boykot</a:t>
            </a:r>
            <a:endParaRPr lang="tr-TR" sz="3600" dirty="0">
              <a:solidFill>
                <a:schemeClr val="bg2">
                  <a:lumMod val="10000"/>
                </a:schemeClr>
              </a:solidFill>
            </a:endParaRPr>
          </a:p>
        </p:txBody>
      </p:sp>
    </p:spTree>
    <p:extLst>
      <p:ext uri="{BB962C8B-B14F-4D97-AF65-F5344CB8AC3E}">
        <p14:creationId xmlns:p14="http://schemas.microsoft.com/office/powerpoint/2010/main" xmlns="" val="1984556358"/>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21537"/>
            <a:ext cx="4968552" cy="722021"/>
          </a:xfrm>
        </p:spPr>
        <p:style>
          <a:lnRef idx="1">
            <a:schemeClr val="accent5"/>
          </a:lnRef>
          <a:fillRef idx="2">
            <a:schemeClr val="accent5"/>
          </a:fillRef>
          <a:effectRef idx="1">
            <a:schemeClr val="accent5"/>
          </a:effectRef>
          <a:fontRef idx="minor">
            <a:schemeClr val="dk1"/>
          </a:fontRef>
        </p:style>
        <p:txBody>
          <a:bodyPr>
            <a:normAutofit/>
          </a:bodyPr>
          <a:lstStyle/>
          <a:p>
            <a:r>
              <a:rPr lang="tr-TR" sz="4000" dirty="0" smtClean="0">
                <a:solidFill>
                  <a:srgbClr val="FF0000"/>
                </a:solidFill>
              </a:rPr>
              <a:t>Hüzün Yılı (620)</a:t>
            </a:r>
            <a:endParaRPr lang="tr-TR" sz="4000" dirty="0">
              <a:solidFill>
                <a:srgbClr val="FF0000"/>
              </a:solidFill>
            </a:endParaRPr>
          </a:p>
        </p:txBody>
      </p:sp>
      <p:sp>
        <p:nvSpPr>
          <p:cNvPr id="3" name="İçerik Yer Tutucusu 2"/>
          <p:cNvSpPr>
            <a:spLocks noGrp="1"/>
          </p:cNvSpPr>
          <p:nvPr>
            <p:ph idx="1"/>
          </p:nvPr>
        </p:nvSpPr>
        <p:spPr>
          <a:xfrm>
            <a:off x="107504" y="874514"/>
            <a:ext cx="4968552" cy="4145508"/>
          </a:xfrm>
        </p:spPr>
        <p:style>
          <a:lnRef idx="0">
            <a:schemeClr val="accent4"/>
          </a:lnRef>
          <a:fillRef idx="3">
            <a:schemeClr val="accent4"/>
          </a:fillRef>
          <a:effectRef idx="3">
            <a:schemeClr val="accent4"/>
          </a:effectRef>
          <a:fontRef idx="minor">
            <a:schemeClr val="lt1"/>
          </a:fontRef>
        </p:style>
        <p:txBody>
          <a:bodyPr>
            <a:noAutofit/>
          </a:bodyPr>
          <a:lstStyle/>
          <a:p>
            <a:pPr marL="0" indent="0">
              <a:lnSpc>
                <a:spcPct val="170000"/>
              </a:lnSpc>
              <a:buNone/>
            </a:pPr>
            <a:r>
              <a:rPr lang="tr-TR" sz="1800" dirty="0">
                <a:solidFill>
                  <a:srgbClr val="FFFF00"/>
                </a:solidFill>
              </a:rPr>
              <a:t>620</a:t>
            </a:r>
            <a:r>
              <a:rPr lang="tr-TR" sz="1800" dirty="0"/>
              <a:t> yılında </a:t>
            </a:r>
            <a:r>
              <a:rPr lang="tr-TR" sz="1800" dirty="0" smtClean="0"/>
              <a:t>önce amcası Ebu Talip ve  ardından eşi Hz. Hatice (</a:t>
            </a:r>
            <a:r>
              <a:rPr lang="tr-TR" sz="1800" dirty="0" err="1" smtClean="0"/>
              <a:t>r.a</a:t>
            </a:r>
            <a:r>
              <a:rPr lang="tr-TR" sz="1800" dirty="0" smtClean="0"/>
              <a:t>.) kısa </a:t>
            </a:r>
            <a:r>
              <a:rPr lang="tr-TR" sz="1800" dirty="0"/>
              <a:t>zaman aralıklarıyla vefat etti. Onların ölümü, Hz. </a:t>
            </a:r>
            <a:r>
              <a:rPr lang="tr-TR" sz="1800" dirty="0" smtClean="0"/>
              <a:t>Peygamber’i (</a:t>
            </a:r>
            <a:r>
              <a:rPr lang="tr-TR" sz="1800" dirty="0" err="1" smtClean="0"/>
              <a:t>s.a.v</a:t>
            </a:r>
            <a:r>
              <a:rPr lang="tr-TR" sz="1800" dirty="0"/>
              <a:t>.) çok üzdü. Çünkü hem eşi Hz. Hatice (</a:t>
            </a:r>
            <a:r>
              <a:rPr lang="tr-TR" sz="1800" dirty="0" err="1"/>
              <a:t>r.a</a:t>
            </a:r>
            <a:r>
              <a:rPr lang="tr-TR" sz="1800" dirty="0"/>
              <a:t>.) hem de amcası Ebu Talip maddi ve manevi olarak </a:t>
            </a:r>
            <a:r>
              <a:rPr lang="tr-TR" sz="1800" dirty="0" smtClean="0"/>
              <a:t>Peygamber </a:t>
            </a:r>
            <a:r>
              <a:rPr lang="tr-TR" sz="1800" dirty="0" err="1" smtClean="0"/>
              <a:t>Efendimiz’in</a:t>
            </a:r>
            <a:r>
              <a:rPr lang="tr-TR" sz="1800" dirty="0" smtClean="0"/>
              <a:t> </a:t>
            </a:r>
            <a:r>
              <a:rPr lang="tr-TR" sz="1800" dirty="0"/>
              <a:t>(</a:t>
            </a:r>
            <a:r>
              <a:rPr lang="tr-TR" sz="1800" dirty="0" err="1"/>
              <a:t>s.a.v</a:t>
            </a:r>
            <a:r>
              <a:rPr lang="tr-TR" sz="1800" dirty="0"/>
              <a:t>.) her zaman en büyük destekçisi oldular. Bundan dolayı Hz. Hatice (</a:t>
            </a:r>
            <a:r>
              <a:rPr lang="tr-TR" sz="1800" dirty="0" err="1"/>
              <a:t>r.a</a:t>
            </a:r>
            <a:r>
              <a:rPr lang="tr-TR" sz="1800" dirty="0"/>
              <a:t>.) ile </a:t>
            </a:r>
            <a:r>
              <a:rPr lang="tr-TR" sz="1800" dirty="0" smtClean="0"/>
              <a:t>Ebu Talip’in </a:t>
            </a:r>
            <a:r>
              <a:rPr lang="tr-TR" sz="1800" dirty="0"/>
              <a:t>vefat ettiği yıla </a:t>
            </a:r>
            <a:r>
              <a:rPr lang="tr-TR" sz="1800" b="1" dirty="0">
                <a:solidFill>
                  <a:srgbClr val="FFFF00"/>
                </a:solidFill>
              </a:rPr>
              <a:t>Hüzün Yılı </a:t>
            </a:r>
            <a:r>
              <a:rPr lang="tr-TR" sz="1800" dirty="0"/>
              <a:t>denildi.</a:t>
            </a:r>
          </a:p>
        </p:txBody>
      </p:sp>
      <p:pic>
        <p:nvPicPr>
          <p:cNvPr id="9218" name="Picture 2" descr="C:\Users\Ümit\Desktop\Hz.-Peygamber-ve-Kalbinden-Şeytanlık-Payının-Atılışı.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20072" y="123478"/>
            <a:ext cx="3835748" cy="48965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18459408"/>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627534"/>
            <a:ext cx="4176464" cy="3967089"/>
          </a:xfrm>
        </p:spPr>
        <p:txBody>
          <a:bodyPr>
            <a:noAutofit/>
          </a:bodyPr>
          <a:lstStyle/>
          <a:p>
            <a:pPr marL="0" indent="0" algn="ctr">
              <a:buNone/>
            </a:pPr>
            <a:r>
              <a:rPr lang="tr-TR" sz="4400" dirty="0" smtClean="0"/>
              <a:t>Mekkeli müşrikler İslam’ın yayılmasını niçin istemiyorlardı?</a:t>
            </a:r>
            <a:endParaRPr lang="tr-TR" sz="4400" dirty="0"/>
          </a:p>
        </p:txBody>
      </p:sp>
      <p:pic>
        <p:nvPicPr>
          <p:cNvPr id="21506" name="Picture 2" descr="C:\Users\Ümit\Desktop\thinking-gif-3.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195486"/>
            <a:ext cx="4559641" cy="4824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58127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23478"/>
            <a:ext cx="8928992" cy="648072"/>
          </a:xfrm>
        </p:spPr>
        <p:style>
          <a:lnRef idx="2">
            <a:schemeClr val="accent2">
              <a:shade val="50000"/>
            </a:schemeClr>
          </a:lnRef>
          <a:fillRef idx="1">
            <a:schemeClr val="accent2"/>
          </a:fillRef>
          <a:effectRef idx="0">
            <a:schemeClr val="accent2"/>
          </a:effectRef>
          <a:fontRef idx="minor">
            <a:schemeClr val="lt1"/>
          </a:fontRef>
        </p:style>
        <p:txBody>
          <a:bodyPr/>
          <a:lstStyle/>
          <a:p>
            <a:pPr marL="0" indent="0" algn="ctr">
              <a:buNone/>
            </a:pPr>
            <a:r>
              <a:rPr lang="tr-TR" dirty="0" smtClean="0"/>
              <a:t>Genel olarak şu başlıklar altında işleyebiliriz</a:t>
            </a:r>
          </a:p>
        </p:txBody>
      </p:sp>
      <p:sp>
        <p:nvSpPr>
          <p:cNvPr id="5" name="Aşağı Ok 4"/>
          <p:cNvSpPr/>
          <p:nvPr/>
        </p:nvSpPr>
        <p:spPr>
          <a:xfrm>
            <a:off x="935596" y="899057"/>
            <a:ext cx="720080" cy="1800200"/>
          </a:xfrm>
          <a:prstGeom prst="down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
        <p:nvSpPr>
          <p:cNvPr id="6" name="Aşağı Ok 5"/>
          <p:cNvSpPr/>
          <p:nvPr/>
        </p:nvSpPr>
        <p:spPr>
          <a:xfrm>
            <a:off x="3851920" y="899057"/>
            <a:ext cx="720080" cy="1800200"/>
          </a:xfrm>
          <a:prstGeom prst="down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
        <p:nvSpPr>
          <p:cNvPr id="7" name="Dikdörtgen 6"/>
          <p:cNvSpPr/>
          <p:nvPr/>
        </p:nvSpPr>
        <p:spPr>
          <a:xfrm>
            <a:off x="323528" y="2922224"/>
            <a:ext cx="1944216" cy="1656184"/>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4000" dirty="0" smtClean="0">
                <a:solidFill>
                  <a:srgbClr val="FF0000"/>
                </a:solidFill>
              </a:rPr>
              <a:t>Maddi Kayıp</a:t>
            </a:r>
            <a:endParaRPr lang="tr-TR" sz="4000" dirty="0">
              <a:solidFill>
                <a:srgbClr val="FF0000"/>
              </a:solidFill>
            </a:endParaRPr>
          </a:p>
        </p:txBody>
      </p:sp>
      <p:sp>
        <p:nvSpPr>
          <p:cNvPr id="8" name="Dikdörtgen 7"/>
          <p:cNvSpPr/>
          <p:nvPr/>
        </p:nvSpPr>
        <p:spPr>
          <a:xfrm>
            <a:off x="3239852" y="2922224"/>
            <a:ext cx="1944216" cy="1656184"/>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4400" dirty="0" smtClean="0">
                <a:solidFill>
                  <a:srgbClr val="FF0000"/>
                </a:solidFill>
              </a:rPr>
              <a:t>Sosyal Statü</a:t>
            </a:r>
            <a:endParaRPr lang="tr-TR" sz="4400" dirty="0">
              <a:solidFill>
                <a:srgbClr val="FF0000"/>
              </a:solidFill>
            </a:endParaRPr>
          </a:p>
        </p:txBody>
      </p:sp>
      <p:sp>
        <p:nvSpPr>
          <p:cNvPr id="9" name="Aşağı Ok 8"/>
          <p:cNvSpPr/>
          <p:nvPr/>
        </p:nvSpPr>
        <p:spPr>
          <a:xfrm>
            <a:off x="7164288" y="899057"/>
            <a:ext cx="720080" cy="1800200"/>
          </a:xfrm>
          <a:prstGeom prst="down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
        <p:nvSpPr>
          <p:cNvPr id="10" name="Dikdörtgen 9"/>
          <p:cNvSpPr/>
          <p:nvPr/>
        </p:nvSpPr>
        <p:spPr>
          <a:xfrm>
            <a:off x="6444208" y="2922224"/>
            <a:ext cx="1944216" cy="1656184"/>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tr-TR" sz="4000" dirty="0" smtClean="0">
                <a:solidFill>
                  <a:srgbClr val="FF0000"/>
                </a:solidFill>
              </a:rPr>
              <a:t>Güç Dengesi</a:t>
            </a:r>
            <a:endParaRPr lang="tr-TR" sz="4000" dirty="0">
              <a:solidFill>
                <a:srgbClr val="FF0000"/>
              </a:solidFill>
            </a:endParaRPr>
          </a:p>
        </p:txBody>
      </p:sp>
    </p:spTree>
    <p:extLst>
      <p:ext uri="{BB962C8B-B14F-4D97-AF65-F5344CB8AC3E}">
        <p14:creationId xmlns:p14="http://schemas.microsoft.com/office/powerpoint/2010/main" xmlns="" val="1834176375"/>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Çağrının Yaygınlaşması</a:t>
            </a:r>
            <a:endParaRPr lang="tr-TR" dirty="0"/>
          </a:p>
        </p:txBody>
      </p:sp>
      <p:sp>
        <p:nvSpPr>
          <p:cNvPr id="3" name="İçerik Yer Tutucusu 2"/>
          <p:cNvSpPr>
            <a:spLocks noGrp="1"/>
          </p:cNvSpPr>
          <p:nvPr>
            <p:ph idx="1"/>
          </p:nvPr>
        </p:nvSpPr>
        <p:spPr>
          <a:xfrm>
            <a:off x="179513" y="1005576"/>
            <a:ext cx="4852863" cy="4050450"/>
          </a:xfrm>
        </p:spPr>
        <p:txBody>
          <a:bodyPr anchor="ctr">
            <a:normAutofit/>
          </a:bodyPr>
          <a:lstStyle/>
          <a:p>
            <a:pPr marL="0" indent="0">
              <a:buNone/>
            </a:pPr>
            <a:r>
              <a:rPr lang="tr-TR" sz="4400" dirty="0">
                <a:solidFill>
                  <a:srgbClr val="FFFF00"/>
                </a:solidFill>
              </a:rPr>
              <a:t>İslam davetinin gizli kalması neden mümkün değildir?</a:t>
            </a:r>
          </a:p>
        </p:txBody>
      </p:sp>
      <p:pic>
        <p:nvPicPr>
          <p:cNvPr id="1026" name="Picture 2" descr="C:\Users\Ümit\Desktop\muslim-man-praying-hands_35339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32376" y="1005576"/>
            <a:ext cx="4111625" cy="40504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45164940"/>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23478"/>
            <a:ext cx="8928992" cy="4824536"/>
          </a:xfrm>
        </p:spPr>
        <p:txBody>
          <a:bodyPr>
            <a:noAutofit/>
          </a:bodyPr>
          <a:lstStyle/>
          <a:p>
            <a:pPr>
              <a:lnSpc>
                <a:spcPct val="150000"/>
              </a:lnSpc>
              <a:buFont typeface="Wingdings" pitchFamily="2" charset="2"/>
              <a:buChar char="ü"/>
            </a:pPr>
            <a:r>
              <a:rPr lang="tr-TR" sz="1600" dirty="0"/>
              <a:t>En başından itibaren Mekkelilerin İslam’a karşı oluşları temelde ekonomik nedenlere dayanır. Mekke ekonomisini ayakta tutmanın ötesinde bütün bir Arap yarımadasının merkezi kılan ve bütün ekonomik rantın Mekke tarafından sömürülmesine olanak sağlayan kurulu putperest düzendir. Kâbe’de bulunan yüzlerce put, gerçekte Mekke elitinin hizmetçileri ve başlıca maddi yaşam kaynaklarıdır. Ve bu arada tanrının kaç tane olduğu da aslında pek umurlarında değildir</a:t>
            </a:r>
            <a:r>
              <a:rPr lang="tr-TR" sz="1600" dirty="0" smtClean="0"/>
              <a:t>.</a:t>
            </a:r>
          </a:p>
          <a:p>
            <a:pPr marL="0" indent="0">
              <a:lnSpc>
                <a:spcPct val="150000"/>
              </a:lnSpc>
              <a:buNone/>
            </a:pPr>
            <a:r>
              <a:rPr lang="tr-TR" sz="1600" dirty="0" smtClean="0"/>
              <a:t> </a:t>
            </a:r>
          </a:p>
          <a:p>
            <a:pPr>
              <a:lnSpc>
                <a:spcPct val="150000"/>
              </a:lnSpc>
              <a:buFont typeface="Wingdings" pitchFamily="2" charset="2"/>
              <a:buChar char="ü"/>
            </a:pPr>
            <a:r>
              <a:rPr lang="tr-TR" sz="1600" dirty="0" smtClean="0"/>
              <a:t>Ayrıca </a:t>
            </a:r>
            <a:r>
              <a:rPr lang="tr-TR" sz="1600" dirty="0"/>
              <a:t>İslam kabul edildiği takdirde buna bağlı olarak toplumsal yapının tamamen değişeceğini gördüler. Böyle bir gelişme ise kabile reisleri, dini karizmalar, kâhinler, falcılar gibi birçok etkin sosyal pozisyon ve meslek ya tamamen ortadan kalkacak ya da etkisini büyük ölçüde yitirecektir. Hâlbuki sözü edilen meslek ve pozisyonlar, İslam öncesi Arap toplumunu yöneten kurumlardır. </a:t>
            </a:r>
            <a:endParaRPr lang="tr-TR" sz="1600" dirty="0" smtClean="0"/>
          </a:p>
          <a:p>
            <a:pPr marL="0" indent="0">
              <a:lnSpc>
                <a:spcPct val="150000"/>
              </a:lnSpc>
              <a:buNone/>
            </a:pPr>
            <a:r>
              <a:rPr lang="tr-TR" sz="1600" dirty="0" smtClean="0"/>
              <a:t>Ve </a:t>
            </a:r>
            <a:r>
              <a:rPr lang="tr-TR" sz="1600" dirty="0"/>
              <a:t>İslam’a karşı büyük bir duyarlılıkla tepki gösterirler. Bu çatışmayı kaybettikleri takdirde her şeylerini kaybedeceklerini çok iyi anlamışlardır:</a:t>
            </a:r>
          </a:p>
        </p:txBody>
      </p:sp>
    </p:spTree>
    <p:extLst>
      <p:ext uri="{BB962C8B-B14F-4D97-AF65-F5344CB8AC3E}">
        <p14:creationId xmlns:p14="http://schemas.microsoft.com/office/powerpoint/2010/main" xmlns="" val="2452034865"/>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229600" cy="565571"/>
          </a:xfrm>
        </p:spPr>
        <p:txBody>
          <a:bodyPr>
            <a:normAutofit fontScale="90000"/>
          </a:bodyPr>
          <a:lstStyle/>
          <a:p>
            <a:r>
              <a:rPr lang="tr-TR" dirty="0" smtClean="0"/>
              <a:t>Yeni Yerler Aranıyor!</a:t>
            </a:r>
            <a:endParaRPr lang="tr-TR" dirty="0"/>
          </a:p>
        </p:txBody>
      </p:sp>
      <p:sp>
        <p:nvSpPr>
          <p:cNvPr id="3" name="İçerik Yer Tutucusu 2"/>
          <p:cNvSpPr>
            <a:spLocks noGrp="1"/>
          </p:cNvSpPr>
          <p:nvPr>
            <p:ph idx="1"/>
          </p:nvPr>
        </p:nvSpPr>
        <p:spPr>
          <a:xfrm>
            <a:off x="457200" y="843558"/>
            <a:ext cx="8229600" cy="3888431"/>
          </a:xfrm>
        </p:spPr>
        <p:txBody>
          <a:bodyPr>
            <a:noAutofit/>
          </a:bodyPr>
          <a:lstStyle/>
          <a:p>
            <a:pPr marL="0" indent="0">
              <a:lnSpc>
                <a:spcPct val="170000"/>
              </a:lnSpc>
              <a:buNone/>
            </a:pPr>
            <a:r>
              <a:rPr lang="tr-TR" sz="2000" dirty="0"/>
              <a:t>Eşini ve amcasını kaybeden Allah Resulü (</a:t>
            </a:r>
            <a:r>
              <a:rPr lang="tr-TR" sz="2000" dirty="0" err="1"/>
              <a:t>s.a.v</a:t>
            </a:r>
            <a:r>
              <a:rPr lang="tr-TR" sz="2000" dirty="0"/>
              <a:t>.), Mekke dışında da İslam’ı tanıtmanın ve yaymanın </a:t>
            </a:r>
            <a:r>
              <a:rPr lang="tr-TR" sz="2000" dirty="0" smtClean="0"/>
              <a:t>yollarını aramaya </a:t>
            </a:r>
            <a:r>
              <a:rPr lang="tr-TR" sz="2000" dirty="0"/>
              <a:t>başladı. Bu amaçla </a:t>
            </a:r>
            <a:r>
              <a:rPr lang="tr-TR" sz="2000" dirty="0" err="1">
                <a:solidFill>
                  <a:srgbClr val="FFC000"/>
                </a:solidFill>
              </a:rPr>
              <a:t>Zeyd</a:t>
            </a:r>
            <a:r>
              <a:rPr lang="tr-TR" sz="2000" dirty="0">
                <a:solidFill>
                  <a:srgbClr val="FFC000"/>
                </a:solidFill>
              </a:rPr>
              <a:t> b. </a:t>
            </a:r>
            <a:r>
              <a:rPr lang="tr-TR" sz="2000" dirty="0" err="1">
                <a:solidFill>
                  <a:srgbClr val="FFC000"/>
                </a:solidFill>
              </a:rPr>
              <a:t>Hârise</a:t>
            </a:r>
            <a:r>
              <a:rPr lang="tr-TR" sz="2000" dirty="0">
                <a:solidFill>
                  <a:srgbClr val="FFC000"/>
                </a:solidFill>
              </a:rPr>
              <a:t> </a:t>
            </a:r>
            <a:r>
              <a:rPr lang="tr-TR" sz="2000" dirty="0"/>
              <a:t>(</a:t>
            </a:r>
            <a:r>
              <a:rPr lang="tr-TR" sz="2000" dirty="0" err="1"/>
              <a:t>r.a</a:t>
            </a:r>
            <a:r>
              <a:rPr lang="tr-TR" sz="2000" dirty="0"/>
              <a:t>.) ile </a:t>
            </a:r>
            <a:r>
              <a:rPr lang="tr-TR" sz="2000" dirty="0" err="1">
                <a:solidFill>
                  <a:srgbClr val="FF0000"/>
                </a:solidFill>
              </a:rPr>
              <a:t>Taif</a:t>
            </a:r>
            <a:r>
              <a:rPr lang="tr-TR" sz="2000" dirty="0" err="1"/>
              <a:t>’e</a:t>
            </a:r>
            <a:r>
              <a:rPr lang="tr-TR" sz="2000" dirty="0"/>
              <a:t> gitti. Ancak </a:t>
            </a:r>
            <a:r>
              <a:rPr lang="tr-TR" sz="2000" dirty="0" err="1"/>
              <a:t>Taifliler</a:t>
            </a:r>
            <a:r>
              <a:rPr lang="tr-TR" sz="2000" dirty="0"/>
              <a:t>, Hz. Peygamber’in (</a:t>
            </a:r>
            <a:r>
              <a:rPr lang="tr-TR" sz="2000" dirty="0" err="1"/>
              <a:t>s.a.v</a:t>
            </a:r>
            <a:r>
              <a:rPr lang="tr-TR" sz="2000" dirty="0"/>
              <a:t>.) </a:t>
            </a:r>
            <a:r>
              <a:rPr lang="tr-TR" sz="2000" dirty="0" smtClean="0"/>
              <a:t>davetini kabul </a:t>
            </a:r>
            <a:r>
              <a:rPr lang="tr-TR" sz="2000" dirty="0"/>
              <a:t>etmedikleri gibi ona kaba da davrandılar. </a:t>
            </a:r>
            <a:r>
              <a:rPr lang="tr-TR" sz="2000" dirty="0" err="1"/>
              <a:t>Efendimiz’i</a:t>
            </a:r>
            <a:r>
              <a:rPr lang="tr-TR" sz="2000" dirty="0"/>
              <a:t> (</a:t>
            </a:r>
            <a:r>
              <a:rPr lang="tr-TR" sz="2000" dirty="0" err="1"/>
              <a:t>s.a.v</a:t>
            </a:r>
            <a:r>
              <a:rPr lang="tr-TR" sz="2000" dirty="0"/>
              <a:t>.) aşağılayıp onunla alay ettiler. Köleleri </a:t>
            </a:r>
            <a:r>
              <a:rPr lang="tr-TR" sz="2000" dirty="0" smtClean="0"/>
              <a:t>ve çocukları </a:t>
            </a:r>
            <a:r>
              <a:rPr lang="tr-TR" sz="2000" dirty="0"/>
              <a:t>kışkırtıp Sevgili </a:t>
            </a:r>
            <a:r>
              <a:rPr lang="tr-TR" sz="2000" dirty="0" err="1"/>
              <a:t>Peygamberimiz’i</a:t>
            </a:r>
            <a:r>
              <a:rPr lang="tr-TR" sz="2000" dirty="0"/>
              <a:t> (</a:t>
            </a:r>
            <a:r>
              <a:rPr lang="tr-TR" sz="2000" dirty="0" err="1"/>
              <a:t>s.a.v</a:t>
            </a:r>
            <a:r>
              <a:rPr lang="tr-TR" sz="2000" dirty="0"/>
              <a:t>.) taşlattılar. </a:t>
            </a:r>
            <a:r>
              <a:rPr lang="tr-TR" sz="2000" dirty="0" err="1"/>
              <a:t>Zeyd</a:t>
            </a:r>
            <a:r>
              <a:rPr lang="tr-TR" sz="2000" dirty="0"/>
              <a:t> b. </a:t>
            </a:r>
            <a:r>
              <a:rPr lang="tr-TR" sz="2000" dirty="0" err="1"/>
              <a:t>Hârise</a:t>
            </a:r>
            <a:r>
              <a:rPr lang="tr-TR" sz="2000" dirty="0"/>
              <a:t> (</a:t>
            </a:r>
            <a:r>
              <a:rPr lang="tr-TR" sz="2000" dirty="0" err="1"/>
              <a:t>r.a</a:t>
            </a:r>
            <a:r>
              <a:rPr lang="tr-TR" sz="2000" dirty="0"/>
              <a:t>.), </a:t>
            </a:r>
            <a:r>
              <a:rPr lang="tr-TR" sz="2000" dirty="0" err="1"/>
              <a:t>Efendimiz’i</a:t>
            </a:r>
            <a:r>
              <a:rPr lang="tr-TR" sz="2000" dirty="0"/>
              <a:t> (</a:t>
            </a:r>
            <a:r>
              <a:rPr lang="tr-TR" sz="2000" dirty="0" err="1"/>
              <a:t>s.a.v</a:t>
            </a:r>
            <a:r>
              <a:rPr lang="tr-TR" sz="2000" dirty="0"/>
              <a:t>.) </a:t>
            </a:r>
            <a:r>
              <a:rPr lang="tr-TR" sz="2000" dirty="0" smtClean="0"/>
              <a:t>korumak için </a:t>
            </a:r>
            <a:r>
              <a:rPr lang="tr-TR" sz="2000" dirty="0"/>
              <a:t>kendi vücudunu siper ettiyse de Hz. Muhammed’in (</a:t>
            </a:r>
            <a:r>
              <a:rPr lang="tr-TR" sz="2000" dirty="0" err="1"/>
              <a:t>s.a.v</a:t>
            </a:r>
            <a:r>
              <a:rPr lang="tr-TR" sz="2000" dirty="0"/>
              <a:t>.) ayakları kanlar içinde kaldı.</a:t>
            </a:r>
          </a:p>
        </p:txBody>
      </p:sp>
    </p:spTree>
    <p:extLst>
      <p:ext uri="{BB962C8B-B14F-4D97-AF65-F5344CB8AC3E}">
        <p14:creationId xmlns:p14="http://schemas.microsoft.com/office/powerpoint/2010/main" xmlns="" val="357798116"/>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8450"/>
            <a:ext cx="8229600" cy="493563"/>
          </a:xfrm>
        </p:spPr>
        <p:txBody>
          <a:bodyPr>
            <a:noAutofit/>
          </a:bodyPr>
          <a:lstStyle/>
          <a:p>
            <a:r>
              <a:rPr lang="tr-TR" sz="2800" dirty="0" smtClean="0">
                <a:solidFill>
                  <a:srgbClr val="FF0000"/>
                </a:solidFill>
              </a:rPr>
              <a:t>Bir Peygamber Mucizesi: </a:t>
            </a:r>
            <a:r>
              <a:rPr lang="tr-TR" sz="2800" dirty="0" err="1" smtClean="0">
                <a:solidFill>
                  <a:srgbClr val="FF0000"/>
                </a:solidFill>
              </a:rPr>
              <a:t>İsra</a:t>
            </a:r>
            <a:r>
              <a:rPr lang="tr-TR" sz="2800" dirty="0" smtClean="0">
                <a:solidFill>
                  <a:srgbClr val="FF0000"/>
                </a:solidFill>
              </a:rPr>
              <a:t> ve Miraç Hadisesi</a:t>
            </a:r>
            <a:endParaRPr lang="tr-TR" sz="2800" dirty="0">
              <a:solidFill>
                <a:srgbClr val="FF0000"/>
              </a:solidFill>
            </a:endParaRPr>
          </a:p>
        </p:txBody>
      </p:sp>
      <p:sp>
        <p:nvSpPr>
          <p:cNvPr id="3" name="İçerik Yer Tutucusu 2"/>
          <p:cNvSpPr>
            <a:spLocks noGrp="1"/>
          </p:cNvSpPr>
          <p:nvPr>
            <p:ph idx="1"/>
          </p:nvPr>
        </p:nvSpPr>
        <p:spPr>
          <a:xfrm>
            <a:off x="6280434" y="2715766"/>
            <a:ext cx="2863566" cy="432048"/>
          </a:xfrm>
        </p:spPr>
        <p:txBody>
          <a:bodyPr>
            <a:noAutofit/>
          </a:bodyPr>
          <a:lstStyle/>
          <a:p>
            <a:pPr marL="0" indent="0">
              <a:buNone/>
            </a:pPr>
            <a:r>
              <a:rPr lang="tr-TR" sz="2000" dirty="0" smtClean="0"/>
              <a:t>Allah katına çıkarılmıştır.</a:t>
            </a:r>
            <a:endParaRPr lang="tr-TR" sz="2000" dirty="0"/>
          </a:p>
        </p:txBody>
      </p:sp>
      <p:pic>
        <p:nvPicPr>
          <p:cNvPr id="10242" name="Picture 2" descr="C:\Users\Ümit\Desktop\2eg91dw.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211710"/>
            <a:ext cx="2880320" cy="241647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Aşağı Bükülü Ok 5"/>
          <p:cNvSpPr/>
          <p:nvPr/>
        </p:nvSpPr>
        <p:spPr>
          <a:xfrm>
            <a:off x="395536" y="567761"/>
            <a:ext cx="5328592" cy="1635646"/>
          </a:xfrm>
          <a:prstGeom prst="curved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solidFill>
                  <a:srgbClr val="FFFF00"/>
                </a:solidFill>
              </a:rPr>
              <a:t>   </a:t>
            </a:r>
          </a:p>
          <a:p>
            <a:pPr algn="ctr"/>
            <a:r>
              <a:rPr lang="tr-TR" dirty="0" err="1" smtClean="0">
                <a:solidFill>
                  <a:srgbClr val="FFFF00"/>
                </a:solidFill>
              </a:rPr>
              <a:t>Mescid</a:t>
            </a:r>
            <a:r>
              <a:rPr lang="tr-TR" dirty="0" smtClean="0">
                <a:solidFill>
                  <a:srgbClr val="FFFF00"/>
                </a:solidFill>
              </a:rPr>
              <a:t>-i </a:t>
            </a:r>
            <a:r>
              <a:rPr lang="tr-TR" dirty="0" err="1">
                <a:solidFill>
                  <a:srgbClr val="FFFF00"/>
                </a:solidFill>
              </a:rPr>
              <a:t>Haram’dan</a:t>
            </a:r>
            <a:r>
              <a:rPr lang="tr-TR" dirty="0">
                <a:solidFill>
                  <a:srgbClr val="FFFF00"/>
                </a:solidFill>
              </a:rPr>
              <a:t> </a:t>
            </a:r>
            <a:endParaRPr lang="tr-TR" dirty="0" smtClean="0">
              <a:solidFill>
                <a:srgbClr val="FFFF00"/>
              </a:solidFill>
            </a:endParaRPr>
          </a:p>
          <a:p>
            <a:pPr algn="ctr"/>
            <a:r>
              <a:rPr lang="tr-TR" dirty="0" smtClean="0">
                <a:solidFill>
                  <a:srgbClr val="FFFF00"/>
                </a:solidFill>
              </a:rPr>
              <a:t>alınıp Kudüs’teki </a:t>
            </a:r>
          </a:p>
          <a:p>
            <a:pPr algn="ctr"/>
            <a:r>
              <a:rPr lang="tr-TR" dirty="0" err="1" smtClean="0">
                <a:solidFill>
                  <a:srgbClr val="FFFF00"/>
                </a:solidFill>
              </a:rPr>
              <a:t>Mescid</a:t>
            </a:r>
            <a:r>
              <a:rPr lang="tr-TR" dirty="0" smtClean="0">
                <a:solidFill>
                  <a:srgbClr val="FFFF00"/>
                </a:solidFill>
              </a:rPr>
              <a:t>-i </a:t>
            </a:r>
            <a:r>
              <a:rPr lang="tr-TR" dirty="0" err="1">
                <a:solidFill>
                  <a:srgbClr val="FFFF00"/>
                </a:solidFill>
              </a:rPr>
              <a:t>Aksâ’ya</a:t>
            </a:r>
            <a:r>
              <a:rPr lang="tr-TR" dirty="0">
                <a:solidFill>
                  <a:srgbClr val="FFFF00"/>
                </a:solidFill>
              </a:rPr>
              <a:t> </a:t>
            </a:r>
            <a:endParaRPr lang="tr-TR" dirty="0" smtClean="0">
              <a:solidFill>
                <a:srgbClr val="FFFF00"/>
              </a:solidFill>
            </a:endParaRPr>
          </a:p>
          <a:p>
            <a:pPr algn="ctr"/>
            <a:r>
              <a:rPr lang="tr-TR" dirty="0" smtClean="0">
                <a:solidFill>
                  <a:srgbClr val="FFFF00"/>
                </a:solidFill>
              </a:rPr>
              <a:t>götürüldü </a:t>
            </a:r>
          </a:p>
          <a:p>
            <a:pPr algn="ctr"/>
            <a:r>
              <a:rPr lang="tr-TR" dirty="0" smtClean="0">
                <a:solidFill>
                  <a:srgbClr val="FFFF00"/>
                </a:solidFill>
              </a:rPr>
              <a:t>Bu olaya</a:t>
            </a:r>
            <a:r>
              <a:rPr lang="tr-TR" b="1" dirty="0" smtClean="0">
                <a:solidFill>
                  <a:srgbClr val="FFFF00"/>
                </a:solidFill>
              </a:rPr>
              <a:t> </a:t>
            </a:r>
            <a:r>
              <a:rPr lang="tr-TR" b="1" dirty="0" err="1" smtClean="0">
                <a:solidFill>
                  <a:srgbClr val="FF0000"/>
                </a:solidFill>
              </a:rPr>
              <a:t>İsrâ</a:t>
            </a:r>
            <a:r>
              <a:rPr lang="tr-TR" b="1" dirty="0" smtClean="0">
                <a:solidFill>
                  <a:srgbClr val="FF0000"/>
                </a:solidFill>
              </a:rPr>
              <a:t> </a:t>
            </a:r>
            <a:r>
              <a:rPr lang="tr-TR" dirty="0" smtClean="0">
                <a:solidFill>
                  <a:srgbClr val="FFFF00"/>
                </a:solidFill>
              </a:rPr>
              <a:t>olayı denir.</a:t>
            </a:r>
            <a:endParaRPr lang="tr-TR" dirty="0">
              <a:solidFill>
                <a:srgbClr val="FF0000"/>
              </a:solidFill>
            </a:endParaRPr>
          </a:p>
        </p:txBody>
      </p:sp>
      <p:pic>
        <p:nvPicPr>
          <p:cNvPr id="10243" name="Picture 3" descr="C:\Users\Ümit\Desktop\Mescidi-Aks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7863" y="2211710"/>
            <a:ext cx="2910285" cy="2416472"/>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29966" y="4628182"/>
            <a:ext cx="2910285" cy="51531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spc="100" dirty="0" err="1" smtClean="0">
                <a:ln w="18000">
                  <a:solidFill>
                    <a:srgbClr val="FF0000"/>
                  </a:solidFill>
                  <a:prstDash val="solid"/>
                </a:ln>
                <a:solidFill>
                  <a:srgbClr val="FF0000">
                    <a:alpha val="5700"/>
                  </a:srgbClr>
                </a:solidFill>
                <a:effectLst>
                  <a:outerShdw blurRad="25000" dist="20000" dir="16020000" algn="tl">
                    <a:schemeClr val="accent1">
                      <a:satMod val="200000"/>
                      <a:shade val="1000"/>
                      <a:alpha val="60000"/>
                    </a:schemeClr>
                  </a:outerShdw>
                </a:effectLst>
              </a:rPr>
              <a:t>Mescid</a:t>
            </a:r>
            <a:r>
              <a:rPr lang="tr-TR" b="1" spc="100" dirty="0" smtClean="0">
                <a:ln w="18000">
                  <a:solidFill>
                    <a:srgbClr val="FF0000"/>
                  </a:solidFill>
                  <a:prstDash val="solid"/>
                </a:ln>
                <a:solidFill>
                  <a:srgbClr val="FF0000">
                    <a:alpha val="5700"/>
                  </a:srgbClr>
                </a:solidFill>
                <a:effectLst>
                  <a:outerShdw blurRad="25000" dist="20000" dir="16020000" algn="tl">
                    <a:schemeClr val="accent1">
                      <a:satMod val="200000"/>
                      <a:shade val="1000"/>
                      <a:alpha val="60000"/>
                    </a:schemeClr>
                  </a:outerShdw>
                </a:effectLst>
              </a:rPr>
              <a:t>-i Haram (Kabe)</a:t>
            </a:r>
            <a:endParaRPr lang="tr-TR" b="1" spc="100" dirty="0">
              <a:ln w="18000">
                <a:solidFill>
                  <a:srgbClr val="FF0000"/>
                </a:solidFill>
                <a:prstDash val="solid"/>
              </a:ln>
              <a:solidFill>
                <a:srgbClr val="FF0000">
                  <a:alpha val="5700"/>
                </a:srgbClr>
              </a:solidFill>
              <a:effectLst>
                <a:outerShdw blurRad="25000" dist="20000" dir="16020000" algn="tl">
                  <a:schemeClr val="accent1">
                    <a:satMod val="200000"/>
                    <a:shade val="1000"/>
                    <a:alpha val="60000"/>
                  </a:schemeClr>
                </a:outerShdw>
              </a:effectLst>
            </a:endParaRPr>
          </a:p>
        </p:txBody>
      </p:sp>
      <p:sp>
        <p:nvSpPr>
          <p:cNvPr id="11" name="Dikdörtgen 10"/>
          <p:cNvSpPr/>
          <p:nvPr/>
        </p:nvSpPr>
        <p:spPr>
          <a:xfrm>
            <a:off x="3347864" y="4628182"/>
            <a:ext cx="2910285" cy="515318"/>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ln w="10160">
                  <a:solidFill>
                    <a:schemeClr val="accent1"/>
                  </a:solidFill>
                  <a:prstDash val="solid"/>
                </a:ln>
                <a:solidFill>
                  <a:srgbClr val="FFFFFF"/>
                </a:solidFill>
                <a:effectLst>
                  <a:outerShdw blurRad="38100" dist="32000" dir="5400000" algn="tl">
                    <a:srgbClr val="000000">
                      <a:alpha val="30000"/>
                    </a:srgbClr>
                  </a:outerShdw>
                </a:effectLst>
              </a:rPr>
              <a:t>Mescid</a:t>
            </a:r>
            <a:r>
              <a:rPr lang="tr-TR" dirty="0" smtClean="0">
                <a:ln w="10160">
                  <a:solidFill>
                    <a:schemeClr val="accent1"/>
                  </a:solidFill>
                  <a:prstDash val="solid"/>
                </a:ln>
                <a:solidFill>
                  <a:srgbClr val="FFFFFF"/>
                </a:solidFill>
                <a:effectLst>
                  <a:outerShdw blurRad="38100" dist="32000" dir="5400000" algn="tl">
                    <a:srgbClr val="000000">
                      <a:alpha val="30000"/>
                    </a:srgbClr>
                  </a:outerShdw>
                </a:effectLst>
              </a:rPr>
              <a:t>-i Aksa</a:t>
            </a:r>
            <a:endParaRPr lang="tr-TR"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12" name="Yukarı Bükülü Ok 11"/>
          <p:cNvSpPr/>
          <p:nvPr/>
        </p:nvSpPr>
        <p:spPr>
          <a:xfrm>
            <a:off x="6280434" y="3261457"/>
            <a:ext cx="2837539" cy="1882043"/>
          </a:xfrm>
          <a:prstGeom prst="bentUpArrow">
            <a:avLst>
              <a:gd name="adj1" fmla="val 15062"/>
              <a:gd name="adj2" fmla="val 17547"/>
              <a:gd name="adj3" fmla="val 1837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ln>
                  <a:solidFill>
                    <a:srgbClr val="FF0000"/>
                  </a:solidFill>
                </a:ln>
                <a:solidFill>
                  <a:srgbClr val="FF0000"/>
                </a:solidFill>
              </a:rPr>
              <a:t>Buradan da </a:t>
            </a:r>
            <a:endParaRPr lang="tr-TR" dirty="0">
              <a:ln>
                <a:solidFill>
                  <a:srgbClr val="FF0000"/>
                </a:solidFill>
              </a:ln>
              <a:solidFill>
                <a:srgbClr val="FF0000"/>
              </a:solidFill>
            </a:endParaRPr>
          </a:p>
        </p:txBody>
      </p:sp>
      <p:pic>
        <p:nvPicPr>
          <p:cNvPr id="10244" name="Picture 4" descr="C:\Users\Ümit\Desktop\maxresdefault (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80434" y="456241"/>
            <a:ext cx="2837539" cy="2187517"/>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Yuvarlatılmış Dikdörtgen 13"/>
          <p:cNvSpPr/>
          <p:nvPr/>
        </p:nvSpPr>
        <p:spPr>
          <a:xfrm rot="19711369">
            <a:off x="6489756" y="3426762"/>
            <a:ext cx="1810517" cy="960495"/>
          </a:xfrm>
          <a:prstGeom prst="roundRect">
            <a:avLst>
              <a:gd name="adj" fmla="val 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tr-TR" dirty="0" smtClean="0">
                <a:solidFill>
                  <a:schemeClr val="bg2">
                    <a:lumMod val="10000"/>
                  </a:schemeClr>
                </a:solidFill>
              </a:rPr>
              <a:t>Bu olaya verilen isim </a:t>
            </a:r>
            <a:r>
              <a:rPr lang="tr-TR" b="1" u="sng" dirty="0" smtClean="0">
                <a:solidFill>
                  <a:srgbClr val="C00000"/>
                </a:solidFill>
              </a:rPr>
              <a:t>Miraç </a:t>
            </a:r>
            <a:r>
              <a:rPr lang="tr-TR" dirty="0" smtClean="0">
                <a:solidFill>
                  <a:schemeClr val="bg2">
                    <a:lumMod val="10000"/>
                  </a:schemeClr>
                </a:solidFill>
              </a:rPr>
              <a:t>hadisesidir.</a:t>
            </a:r>
            <a:endParaRPr lang="tr-TR" dirty="0">
              <a:solidFill>
                <a:schemeClr val="bg2">
                  <a:lumMod val="10000"/>
                </a:schemeClr>
              </a:solidFill>
            </a:endParaRPr>
          </a:p>
        </p:txBody>
      </p:sp>
    </p:spTree>
    <p:extLst>
      <p:ext uri="{BB962C8B-B14F-4D97-AF65-F5344CB8AC3E}">
        <p14:creationId xmlns:p14="http://schemas.microsoft.com/office/powerpoint/2010/main" xmlns="" val="3321194473"/>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0243"/>
                                        </p:tgtEl>
                                        <p:attrNameLst>
                                          <p:attrName>style.visibility</p:attrName>
                                        </p:attrNameLst>
                                      </p:cBhvr>
                                      <p:to>
                                        <p:strVal val="visible"/>
                                      </p:to>
                                    </p:set>
                                    <p:animEffect transition="in" filter="wipe(down)">
                                      <p:cBhvr>
                                        <p:cTn id="24" dur="500"/>
                                        <p:tgtEl>
                                          <p:spTgt spid="1024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1000"/>
                                        <p:tgtEl>
                                          <p:spTgt spid="6">
                                            <p:txEl>
                                              <p:pRg st="1" end="1"/>
                                            </p:txEl>
                                          </p:spTgt>
                                        </p:tgtEl>
                                      </p:cBhvr>
                                    </p:animEffect>
                                    <p:anim calcmode="lin" valueType="num">
                                      <p:cBhvr>
                                        <p:cTn id="3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1" end="1"/>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Effect transition="in" filter="fade">
                                      <p:cBhvr>
                                        <p:cTn id="39" dur="1000"/>
                                        <p:tgtEl>
                                          <p:spTgt spid="6">
                                            <p:txEl>
                                              <p:pRg st="2" end="2"/>
                                            </p:txEl>
                                          </p:spTgt>
                                        </p:tgtEl>
                                      </p:cBhvr>
                                    </p:animEffect>
                                    <p:anim calcmode="lin" valueType="num">
                                      <p:cBhvr>
                                        <p:cTn id="4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2" end="2"/>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fade">
                                      <p:cBhvr>
                                        <p:cTn id="44" dur="1000"/>
                                        <p:tgtEl>
                                          <p:spTgt spid="6">
                                            <p:txEl>
                                              <p:pRg st="3" end="3"/>
                                            </p:txEl>
                                          </p:spTgt>
                                        </p:tgtEl>
                                      </p:cBhvr>
                                    </p:animEffect>
                                    <p:anim calcmode="lin" valueType="num">
                                      <p:cBhvr>
                                        <p:cTn id="4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3" end="3"/>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Effect transition="in" filter="fade">
                                      <p:cBhvr>
                                        <p:cTn id="49" dur="1000"/>
                                        <p:tgtEl>
                                          <p:spTgt spid="6">
                                            <p:txEl>
                                              <p:pRg st="4" end="4"/>
                                            </p:txEl>
                                          </p:spTgt>
                                        </p:tgtEl>
                                      </p:cBhvr>
                                    </p:animEffect>
                                    <p:anim calcmode="lin" valueType="num">
                                      <p:cBhvr>
                                        <p:cTn id="5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4" end="4"/>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6">
                                            <p:txEl>
                                              <p:pRg st="5" end="5"/>
                                            </p:txEl>
                                          </p:spTgt>
                                        </p:tgtEl>
                                        <p:attrNameLst>
                                          <p:attrName>style.visibility</p:attrName>
                                        </p:attrNameLst>
                                      </p:cBhvr>
                                      <p:to>
                                        <p:strVal val="visible"/>
                                      </p:to>
                                    </p:set>
                                    <p:animEffect transition="in" filter="fade">
                                      <p:cBhvr>
                                        <p:cTn id="54" dur="1000"/>
                                        <p:tgtEl>
                                          <p:spTgt spid="6">
                                            <p:txEl>
                                              <p:pRg st="5" end="5"/>
                                            </p:txEl>
                                          </p:spTgt>
                                        </p:tgtEl>
                                      </p:cBhvr>
                                    </p:animEffect>
                                    <p:anim calcmode="lin" valueType="num">
                                      <p:cBhvr>
                                        <p:cTn id="5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nodeType="clickEffect">
                                  <p:stCondLst>
                                    <p:cond delay="0"/>
                                  </p:stCondLst>
                                  <p:childTnLst>
                                    <p:set>
                                      <p:cBhvr>
                                        <p:cTn id="65" dur="1" fill="hold">
                                          <p:stCondLst>
                                            <p:cond delay="0"/>
                                          </p:stCondLst>
                                        </p:cTn>
                                        <p:tgtEl>
                                          <p:spTgt spid="10244"/>
                                        </p:tgtEl>
                                        <p:attrNameLst>
                                          <p:attrName>style.visibility</p:attrName>
                                        </p:attrNameLst>
                                      </p:cBhvr>
                                      <p:to>
                                        <p:strVal val="visible"/>
                                      </p:to>
                                    </p:set>
                                    <p:animEffect transition="in" filter="circle(in)">
                                      <p:cBhvr>
                                        <p:cTn id="66" dur="2000"/>
                                        <p:tgtEl>
                                          <p:spTgt spid="10244"/>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3">
                                            <p:txEl>
                                              <p:pRg st="0" end="0"/>
                                            </p:txEl>
                                          </p:spTgt>
                                        </p:tgtEl>
                                        <p:attrNameLst>
                                          <p:attrName>style.visibility</p:attrName>
                                        </p:attrNameLst>
                                      </p:cBhvr>
                                      <p:to>
                                        <p:strVal val="visible"/>
                                      </p:to>
                                    </p:set>
                                    <p:animEffect transition="in" filter="circle(in)">
                                      <p:cBhvr>
                                        <p:cTn id="69" dur="2000"/>
                                        <p:tgtEl>
                                          <p:spTgt spid="3">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animBg="1"/>
      <p:bldP spid="11" grpId="0" animBg="1"/>
      <p:bldP spid="12"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95486"/>
            <a:ext cx="4104456" cy="4608512"/>
          </a:xfrm>
        </p:spPr>
        <p:txBody>
          <a:bodyPr>
            <a:noAutofit/>
          </a:bodyPr>
          <a:lstStyle/>
          <a:p>
            <a:pPr marL="0" indent="0">
              <a:buNone/>
            </a:pPr>
            <a:r>
              <a:rPr lang="tr-TR" sz="3400" dirty="0" smtClean="0"/>
              <a:t>Mekke </a:t>
            </a:r>
            <a:r>
              <a:rPr lang="tr-TR" sz="3400" dirty="0" err="1" smtClean="0"/>
              <a:t>putperistiğin</a:t>
            </a:r>
            <a:r>
              <a:rPr lang="tr-TR" sz="3400" dirty="0" smtClean="0"/>
              <a:t> merkezi şehirlerinden birisi olduğu için </a:t>
            </a:r>
            <a:r>
              <a:rPr lang="tr-TR" sz="3400" dirty="0"/>
              <a:t>başka bölgelerden her yıl ticaret, Kâbe’yi ziyaret vb. amaçlarla çok sayıda kişi gelirdi.</a:t>
            </a:r>
          </a:p>
        </p:txBody>
      </p:sp>
      <p:pic>
        <p:nvPicPr>
          <p:cNvPr id="11266" name="Picture 2" descr="C:\Users\Ümit\Desktop\148155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3969" y="195486"/>
            <a:ext cx="4608512" cy="46085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93018430"/>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788024" y="195486"/>
            <a:ext cx="4186808" cy="4608512"/>
          </a:xfrm>
        </p:spPr>
        <p:txBody>
          <a:bodyPr>
            <a:normAutofit fontScale="92500" lnSpcReduction="20000"/>
          </a:bodyPr>
          <a:lstStyle/>
          <a:p>
            <a:pPr marL="0" indent="0">
              <a:buNone/>
            </a:pPr>
            <a:r>
              <a:rPr lang="tr-TR" dirty="0"/>
              <a:t>Allah Resulü (</a:t>
            </a:r>
            <a:r>
              <a:rPr lang="tr-TR" dirty="0" err="1"/>
              <a:t>s.a.v</a:t>
            </a:r>
            <a:r>
              <a:rPr lang="tr-TR" dirty="0"/>
              <a:t>.), </a:t>
            </a:r>
            <a:r>
              <a:rPr lang="tr-TR" dirty="0">
                <a:solidFill>
                  <a:schemeClr val="tx2">
                    <a:lumMod val="40000"/>
                    <a:lumOff val="60000"/>
                  </a:schemeClr>
                </a:solidFill>
              </a:rPr>
              <a:t>620</a:t>
            </a:r>
            <a:r>
              <a:rPr lang="tr-TR" dirty="0"/>
              <a:t> </a:t>
            </a:r>
            <a:r>
              <a:rPr lang="tr-TR" dirty="0">
                <a:solidFill>
                  <a:schemeClr val="tx2">
                    <a:lumMod val="40000"/>
                    <a:lumOff val="60000"/>
                  </a:schemeClr>
                </a:solidFill>
              </a:rPr>
              <a:t>yılında</a:t>
            </a:r>
            <a:r>
              <a:rPr lang="tr-TR" dirty="0"/>
              <a:t> Medine’den gelen altı kişilik </a:t>
            </a:r>
            <a:r>
              <a:rPr lang="tr-TR" dirty="0" smtClean="0"/>
              <a:t>bir grupla </a:t>
            </a:r>
            <a:r>
              <a:rPr lang="tr-TR" dirty="0"/>
              <a:t>Akabe denilen yerde görüştü. O kişiler İslam’ı kabul ettiler ve gelecek yıl aynı yerde buluşmak </a:t>
            </a:r>
            <a:r>
              <a:rPr lang="tr-TR" dirty="0" smtClean="0"/>
              <a:t>üzere Hz</a:t>
            </a:r>
            <a:r>
              <a:rPr lang="tr-TR" dirty="0"/>
              <a:t>. Muhammed (</a:t>
            </a:r>
            <a:r>
              <a:rPr lang="tr-TR" dirty="0" err="1"/>
              <a:t>s.a.v</a:t>
            </a:r>
            <a:r>
              <a:rPr lang="tr-TR" dirty="0"/>
              <a:t>.) ile sözleştiler</a:t>
            </a:r>
            <a:r>
              <a:rPr lang="tr-TR" dirty="0" smtClean="0"/>
              <a:t>.</a:t>
            </a:r>
            <a:r>
              <a:rPr lang="tr-TR" dirty="0"/>
              <a:t> Bu arada da Medine’de insanlara İslam’ı anlattılar.</a:t>
            </a:r>
          </a:p>
        </p:txBody>
      </p:sp>
      <p:pic>
        <p:nvPicPr>
          <p:cNvPr id="12290" name="Picture 2" descr="C:\Users\Ümit\Desktop\1_966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51470"/>
            <a:ext cx="4601468" cy="49685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3807446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871700" y="1563638"/>
            <a:ext cx="5832648" cy="165618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tr-TR" sz="3200" dirty="0" smtClean="0">
                <a:solidFill>
                  <a:schemeClr val="bg2">
                    <a:lumMod val="10000"/>
                  </a:schemeClr>
                </a:solidFill>
              </a:rPr>
              <a:t>Akabe diye bir şey duydunuz mu? Akabe </a:t>
            </a:r>
            <a:r>
              <a:rPr lang="tr-TR" sz="3200" dirty="0" err="1" smtClean="0">
                <a:solidFill>
                  <a:schemeClr val="bg2">
                    <a:lumMod val="10000"/>
                  </a:schemeClr>
                </a:solidFill>
              </a:rPr>
              <a:t>Biatları</a:t>
            </a:r>
            <a:r>
              <a:rPr lang="tr-TR" sz="3200" dirty="0" smtClean="0">
                <a:solidFill>
                  <a:schemeClr val="bg2">
                    <a:lumMod val="10000"/>
                  </a:schemeClr>
                </a:solidFill>
              </a:rPr>
              <a:t> hakkında ne biliyorsunuz?</a:t>
            </a:r>
            <a:endParaRPr lang="tr-TR" sz="3200" dirty="0">
              <a:solidFill>
                <a:schemeClr val="bg2">
                  <a:lumMod val="10000"/>
                </a:schemeClr>
              </a:solidFill>
            </a:endParaRPr>
          </a:p>
        </p:txBody>
      </p:sp>
      <p:sp>
        <p:nvSpPr>
          <p:cNvPr id="3" name="İçerik Yer Tutucusu 2"/>
          <p:cNvSpPr>
            <a:spLocks noGrp="1"/>
          </p:cNvSpPr>
          <p:nvPr>
            <p:ph idx="1"/>
          </p:nvPr>
        </p:nvSpPr>
        <p:spPr>
          <a:xfrm>
            <a:off x="179512" y="123478"/>
            <a:ext cx="4320480" cy="4896544"/>
          </a:xfrm>
        </p:spPr>
        <p:style>
          <a:lnRef idx="3">
            <a:schemeClr val="lt1"/>
          </a:lnRef>
          <a:fillRef idx="1">
            <a:schemeClr val="accent5"/>
          </a:fillRef>
          <a:effectRef idx="1">
            <a:schemeClr val="accent5"/>
          </a:effectRef>
          <a:fontRef idx="minor">
            <a:schemeClr val="lt1"/>
          </a:fontRef>
        </p:style>
        <p:txBody>
          <a:bodyPr>
            <a:normAutofit fontScale="77500" lnSpcReduction="20000"/>
          </a:bodyPr>
          <a:lstStyle/>
          <a:p>
            <a:r>
              <a:rPr lang="tr-TR" dirty="0">
                <a:solidFill>
                  <a:schemeClr val="bg2">
                    <a:lumMod val="10000"/>
                  </a:schemeClr>
                </a:solidFill>
              </a:rPr>
              <a:t>Hz. Peygamber (</a:t>
            </a:r>
            <a:r>
              <a:rPr lang="tr-TR" dirty="0" err="1">
                <a:solidFill>
                  <a:schemeClr val="bg2">
                    <a:lumMod val="10000"/>
                  </a:schemeClr>
                </a:solidFill>
              </a:rPr>
              <a:t>s.a.v</a:t>
            </a:r>
            <a:r>
              <a:rPr lang="tr-TR" dirty="0" smtClean="0">
                <a:solidFill>
                  <a:schemeClr val="bg2">
                    <a:lumMod val="10000"/>
                  </a:schemeClr>
                </a:solidFill>
              </a:rPr>
              <a:t>.), 621 </a:t>
            </a:r>
            <a:r>
              <a:rPr lang="tr-TR" dirty="0">
                <a:solidFill>
                  <a:schemeClr val="bg2">
                    <a:lumMod val="10000"/>
                  </a:schemeClr>
                </a:solidFill>
              </a:rPr>
              <a:t>yılında Medine’den gelen on iki kişilik grupla Akabe’de tekrar gizlice buluştu. Medineli Müslümanlar, </a:t>
            </a:r>
            <a:r>
              <a:rPr lang="tr-TR" dirty="0" smtClean="0">
                <a:solidFill>
                  <a:schemeClr val="bg2">
                    <a:lumMod val="10000"/>
                  </a:schemeClr>
                </a:solidFill>
              </a:rPr>
              <a:t>Hz. Peygamber’e </a:t>
            </a:r>
            <a:r>
              <a:rPr lang="tr-TR" dirty="0">
                <a:solidFill>
                  <a:schemeClr val="bg2">
                    <a:lumMod val="10000"/>
                  </a:schemeClr>
                </a:solidFill>
              </a:rPr>
              <a:t>(</a:t>
            </a:r>
            <a:r>
              <a:rPr lang="tr-TR" dirty="0" err="1">
                <a:solidFill>
                  <a:schemeClr val="bg2">
                    <a:lumMod val="10000"/>
                  </a:schemeClr>
                </a:solidFill>
              </a:rPr>
              <a:t>s.a.v</a:t>
            </a:r>
            <a:r>
              <a:rPr lang="tr-TR" dirty="0">
                <a:solidFill>
                  <a:schemeClr val="bg2">
                    <a:lumMod val="10000"/>
                  </a:schemeClr>
                </a:solidFill>
              </a:rPr>
              <a:t>.) Allah’a şirk koşmayacakları, hırsızlık ve zina yapmayacakları, çocuklarını </a:t>
            </a:r>
            <a:r>
              <a:rPr lang="tr-TR" dirty="0" smtClean="0">
                <a:solidFill>
                  <a:schemeClr val="bg2">
                    <a:lumMod val="10000"/>
                  </a:schemeClr>
                </a:solidFill>
              </a:rPr>
              <a:t>öldürmeyecekleri vb</a:t>
            </a:r>
            <a:r>
              <a:rPr lang="tr-TR" dirty="0">
                <a:solidFill>
                  <a:schemeClr val="bg2">
                    <a:lumMod val="10000"/>
                  </a:schemeClr>
                </a:solidFill>
              </a:rPr>
              <a:t>. konularda söz verip biat ettiler</a:t>
            </a:r>
            <a:r>
              <a:rPr lang="tr-TR" dirty="0" smtClean="0">
                <a:solidFill>
                  <a:schemeClr val="bg2">
                    <a:lumMod val="10000"/>
                  </a:schemeClr>
                </a:solidFill>
              </a:rPr>
              <a:t>.</a:t>
            </a:r>
            <a:r>
              <a:rPr lang="it-IT" dirty="0">
                <a:solidFill>
                  <a:schemeClr val="bg2">
                    <a:lumMod val="10000"/>
                  </a:schemeClr>
                </a:solidFill>
              </a:rPr>
              <a:t> Buna </a:t>
            </a:r>
            <a:r>
              <a:rPr lang="it-IT" b="1" dirty="0">
                <a:solidFill>
                  <a:srgbClr val="FFFF00"/>
                </a:solidFill>
              </a:rPr>
              <a:t>Birinci Akabe Biatı</a:t>
            </a:r>
            <a:r>
              <a:rPr lang="it-IT" b="1" dirty="0">
                <a:solidFill>
                  <a:schemeClr val="bg2">
                    <a:lumMod val="10000"/>
                  </a:schemeClr>
                </a:solidFill>
              </a:rPr>
              <a:t> </a:t>
            </a:r>
            <a:r>
              <a:rPr lang="it-IT" dirty="0">
                <a:solidFill>
                  <a:schemeClr val="bg2">
                    <a:lumMod val="10000"/>
                  </a:schemeClr>
                </a:solidFill>
              </a:rPr>
              <a:t>denir.</a:t>
            </a:r>
            <a:endParaRPr lang="tr-TR" dirty="0">
              <a:solidFill>
                <a:schemeClr val="bg2">
                  <a:lumMod val="10000"/>
                </a:schemeClr>
              </a:solidFill>
            </a:endParaRPr>
          </a:p>
        </p:txBody>
      </p:sp>
      <p:sp>
        <p:nvSpPr>
          <p:cNvPr id="4" name="İçerik Yer Tutucusu 2"/>
          <p:cNvSpPr txBox="1">
            <a:spLocks/>
          </p:cNvSpPr>
          <p:nvPr/>
        </p:nvSpPr>
        <p:spPr>
          <a:xfrm>
            <a:off x="4788024" y="123478"/>
            <a:ext cx="4248472" cy="4896544"/>
          </a:xfrm>
          <a:prstGeom prst="rect">
            <a:avLst/>
          </a:prstGeom>
        </p:spPr>
        <p:style>
          <a:lnRef idx="3">
            <a:schemeClr val="lt1"/>
          </a:lnRef>
          <a:fillRef idx="1">
            <a:schemeClr val="accent2"/>
          </a:fillRef>
          <a:effectRef idx="1">
            <a:schemeClr val="accent2"/>
          </a:effectRef>
          <a:fontRef idx="minor">
            <a:schemeClr val="lt1"/>
          </a:fontRef>
        </p:style>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dirty="0" smtClean="0"/>
              <a:t>Medine’ye dönen </a:t>
            </a:r>
            <a:r>
              <a:rPr lang="tr-TR" dirty="0"/>
              <a:t>Müslümanlar, burada İslam’ı yayma faaliyetlerinde bulundular. 622 yılında 75 kişilik bir Medineli </a:t>
            </a:r>
            <a:r>
              <a:rPr lang="tr-TR" dirty="0" smtClean="0"/>
              <a:t>grup yine </a:t>
            </a:r>
            <a:r>
              <a:rPr lang="tr-TR" dirty="0"/>
              <a:t>aynı yerde </a:t>
            </a:r>
            <a:r>
              <a:rPr lang="tr-TR" dirty="0" err="1"/>
              <a:t>Peygamberimiz’le</a:t>
            </a:r>
            <a:r>
              <a:rPr lang="tr-TR" dirty="0"/>
              <a:t> (</a:t>
            </a:r>
            <a:r>
              <a:rPr lang="tr-TR" dirty="0" err="1"/>
              <a:t>s.a.v</a:t>
            </a:r>
            <a:r>
              <a:rPr lang="tr-TR" dirty="0"/>
              <a:t>.) buluştu. Medineliler Hz. Peygamber’i (</a:t>
            </a:r>
            <a:r>
              <a:rPr lang="tr-TR" dirty="0" err="1"/>
              <a:t>s.a.v</a:t>
            </a:r>
            <a:r>
              <a:rPr lang="tr-TR" dirty="0"/>
              <a:t>.), Medine’ye davet </a:t>
            </a:r>
            <a:r>
              <a:rPr lang="tr-TR" dirty="0" smtClean="0"/>
              <a:t>ettiler. </a:t>
            </a:r>
            <a:r>
              <a:rPr lang="tr-TR" dirty="0" err="1" smtClean="0"/>
              <a:t>Resulullah’ı</a:t>
            </a:r>
            <a:r>
              <a:rPr lang="tr-TR" dirty="0" smtClean="0"/>
              <a:t> </a:t>
            </a:r>
            <a:r>
              <a:rPr lang="tr-TR" dirty="0"/>
              <a:t>(</a:t>
            </a:r>
            <a:r>
              <a:rPr lang="tr-TR" dirty="0" err="1"/>
              <a:t>s.a.v</a:t>
            </a:r>
            <a:r>
              <a:rPr lang="tr-TR" dirty="0"/>
              <a:t>.) eşleri ve çocukları gibi koruyacakları, ona itaatten ayrılmayacakları, iyiliği emredip </a:t>
            </a:r>
            <a:r>
              <a:rPr lang="tr-TR" dirty="0" smtClean="0"/>
              <a:t>kötülükten alıkoyacakları </a:t>
            </a:r>
            <a:r>
              <a:rPr lang="tr-TR" dirty="0"/>
              <a:t>gibi hususlarda </a:t>
            </a:r>
            <a:r>
              <a:rPr lang="tr-TR" dirty="0" err="1"/>
              <a:t>Efendimiz’e</a:t>
            </a:r>
            <a:r>
              <a:rPr lang="tr-TR" dirty="0"/>
              <a:t> (</a:t>
            </a:r>
            <a:r>
              <a:rPr lang="tr-TR" dirty="0" err="1"/>
              <a:t>s.a.v</a:t>
            </a:r>
            <a:r>
              <a:rPr lang="tr-TR" dirty="0"/>
              <a:t>.) söz verdiler. Bu olaya da </a:t>
            </a:r>
            <a:r>
              <a:rPr lang="tr-TR" b="1" dirty="0">
                <a:solidFill>
                  <a:srgbClr val="FFFF00"/>
                </a:solidFill>
              </a:rPr>
              <a:t>İkinci Akabe </a:t>
            </a:r>
            <a:r>
              <a:rPr lang="tr-TR" b="1" dirty="0" err="1">
                <a:solidFill>
                  <a:srgbClr val="FFFF00"/>
                </a:solidFill>
              </a:rPr>
              <a:t>Biatı</a:t>
            </a:r>
            <a:r>
              <a:rPr lang="tr-TR" b="1" dirty="0"/>
              <a:t> </a:t>
            </a:r>
            <a:r>
              <a:rPr lang="tr-TR" dirty="0"/>
              <a:t>denilmektedir.</a:t>
            </a:r>
          </a:p>
        </p:txBody>
      </p:sp>
    </p:spTree>
    <p:extLst>
      <p:ext uri="{BB962C8B-B14F-4D97-AF65-F5344CB8AC3E}">
        <p14:creationId xmlns:p14="http://schemas.microsoft.com/office/powerpoint/2010/main" xmlns="" val="2090204256"/>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11760" y="195486"/>
            <a:ext cx="4186808" cy="720080"/>
          </a:xfrm>
        </p:spPr>
        <p:style>
          <a:lnRef idx="1">
            <a:schemeClr val="accent3"/>
          </a:lnRef>
          <a:fillRef idx="3">
            <a:schemeClr val="accent3"/>
          </a:fillRef>
          <a:effectRef idx="2">
            <a:schemeClr val="accent3"/>
          </a:effectRef>
          <a:fontRef idx="minor">
            <a:schemeClr val="lt1"/>
          </a:fontRef>
        </p:style>
        <p:txBody>
          <a:bodyPr>
            <a:normAutofit fontScale="90000"/>
          </a:bodyPr>
          <a:lstStyle/>
          <a:p>
            <a:r>
              <a:rPr lang="tr-TR" dirty="0" smtClean="0"/>
              <a:t>Hicret Olayı</a:t>
            </a:r>
            <a:endParaRPr lang="tr-TR" dirty="0"/>
          </a:p>
        </p:txBody>
      </p:sp>
      <p:sp>
        <p:nvSpPr>
          <p:cNvPr id="3" name="İçerik Yer Tutucusu 2"/>
          <p:cNvSpPr>
            <a:spLocks noGrp="1"/>
          </p:cNvSpPr>
          <p:nvPr>
            <p:ph idx="1"/>
          </p:nvPr>
        </p:nvSpPr>
        <p:spPr>
          <a:xfrm>
            <a:off x="457200" y="1200150"/>
            <a:ext cx="4186808" cy="3531839"/>
          </a:xfrm>
        </p:spPr>
        <p:style>
          <a:lnRef idx="3">
            <a:schemeClr val="lt1"/>
          </a:lnRef>
          <a:fillRef idx="1">
            <a:schemeClr val="accent1"/>
          </a:fillRef>
          <a:effectRef idx="1">
            <a:schemeClr val="accent1"/>
          </a:effectRef>
          <a:fontRef idx="minor">
            <a:schemeClr val="lt1"/>
          </a:fontRef>
        </p:style>
        <p:txBody>
          <a:bodyPr>
            <a:noAutofit/>
          </a:bodyPr>
          <a:lstStyle/>
          <a:p>
            <a:pPr marL="0" indent="0" algn="ctr">
              <a:buNone/>
            </a:pPr>
            <a:r>
              <a:rPr lang="tr-TR" sz="3800" dirty="0"/>
              <a:t>İnsanları bulundukları yerden hicret (göç) etmeye yönelten sebepler neler olabilir?</a:t>
            </a:r>
          </a:p>
        </p:txBody>
      </p:sp>
      <p:pic>
        <p:nvPicPr>
          <p:cNvPr id="13315" name="Picture 3" descr="C:\Users\Ümit\Desktop\chelovek-zagadk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8024" y="1203598"/>
            <a:ext cx="3873872" cy="35283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825239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51470"/>
            <a:ext cx="4896544" cy="4968552"/>
          </a:xfrm>
        </p:spPr>
        <p:style>
          <a:lnRef idx="2">
            <a:schemeClr val="accent4">
              <a:shade val="50000"/>
            </a:schemeClr>
          </a:lnRef>
          <a:fillRef idx="1">
            <a:schemeClr val="accent4"/>
          </a:fillRef>
          <a:effectRef idx="0">
            <a:schemeClr val="accent4"/>
          </a:effectRef>
          <a:fontRef idx="minor">
            <a:schemeClr val="lt1"/>
          </a:fontRef>
        </p:style>
        <p:txBody>
          <a:bodyPr>
            <a:normAutofit fontScale="92500" lnSpcReduction="20000"/>
          </a:bodyPr>
          <a:lstStyle/>
          <a:p>
            <a:pPr marL="0" indent="0">
              <a:buNone/>
            </a:pPr>
            <a:r>
              <a:rPr lang="tr-TR" dirty="0"/>
              <a:t>Müşriklerin Müslümanlara yönelik baskıları, eziyetleri iyice artmış, Mekke’de müminlerin can ve mal </a:t>
            </a:r>
            <a:r>
              <a:rPr lang="tr-TR" dirty="0" smtClean="0"/>
              <a:t>güvenliği kalmamıştı</a:t>
            </a:r>
            <a:r>
              <a:rPr lang="tr-TR" dirty="0"/>
              <a:t>. Müslümanlar, en temel hakları olan inanma ve ibadet etme haklarını </a:t>
            </a:r>
            <a:r>
              <a:rPr lang="tr-TR" dirty="0" smtClean="0"/>
              <a:t>kullanamıyorlardı. Ayrıca </a:t>
            </a:r>
            <a:r>
              <a:rPr lang="tr-TR" dirty="0"/>
              <a:t>Mekke’de İslam’ın yayılması müşrikler tarafından engelleniyordu.</a:t>
            </a:r>
          </a:p>
        </p:txBody>
      </p:sp>
      <p:pic>
        <p:nvPicPr>
          <p:cNvPr id="15362" name="Picture 2" descr="C:\Users\Ümit\Desktop\AAEAAQAAAAAAAAISAAAAJDcwYWYwNGYwLWQxMTEtNGM1Mi05YjY0LTEwNGVjNTIxZjRhOQ.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51470"/>
            <a:ext cx="4020022" cy="49685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472138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23478"/>
            <a:ext cx="4392488" cy="4896544"/>
          </a:xfrm>
        </p:spPr>
        <p:style>
          <a:lnRef idx="2">
            <a:schemeClr val="accent2"/>
          </a:lnRef>
          <a:fillRef idx="1">
            <a:schemeClr val="lt1"/>
          </a:fillRef>
          <a:effectRef idx="0">
            <a:schemeClr val="accent2"/>
          </a:effectRef>
          <a:fontRef idx="minor">
            <a:schemeClr val="dk1"/>
          </a:fontRef>
        </p:style>
        <p:txBody>
          <a:bodyPr>
            <a:normAutofit fontScale="55000" lnSpcReduction="20000"/>
          </a:bodyPr>
          <a:lstStyle/>
          <a:p>
            <a:pPr marL="0" indent="0">
              <a:lnSpc>
                <a:spcPct val="170000"/>
              </a:lnSpc>
              <a:buNone/>
            </a:pPr>
            <a:r>
              <a:rPr lang="tr-TR" b="1" dirty="0">
                <a:solidFill>
                  <a:srgbClr val="0070C0"/>
                </a:solidFill>
              </a:rPr>
              <a:t>Allah’ın (</a:t>
            </a:r>
            <a:r>
              <a:rPr lang="tr-TR" b="1" dirty="0" err="1">
                <a:solidFill>
                  <a:srgbClr val="0070C0"/>
                </a:solidFill>
              </a:rPr>
              <a:t>c.c</a:t>
            </a:r>
            <a:r>
              <a:rPr lang="tr-TR" b="1" dirty="0">
                <a:solidFill>
                  <a:srgbClr val="0070C0"/>
                </a:solidFill>
              </a:rPr>
              <a:t>.) dininin Mekke </a:t>
            </a:r>
            <a:r>
              <a:rPr lang="tr-TR" b="1" dirty="0" smtClean="0">
                <a:solidFill>
                  <a:srgbClr val="0070C0"/>
                </a:solidFill>
              </a:rPr>
              <a:t>dışında da </a:t>
            </a:r>
            <a:r>
              <a:rPr lang="tr-TR" b="1" dirty="0">
                <a:solidFill>
                  <a:srgbClr val="0070C0"/>
                </a:solidFill>
              </a:rPr>
              <a:t>tebliğ edilip yayılması bir gereklilikti. Bütün bunlardan dolayı Müslümanlar, İkinci Akabe </a:t>
            </a:r>
            <a:r>
              <a:rPr lang="tr-TR" b="1" dirty="0" err="1">
                <a:solidFill>
                  <a:srgbClr val="0070C0"/>
                </a:solidFill>
              </a:rPr>
              <a:t>Biatı’ndan</a:t>
            </a:r>
            <a:r>
              <a:rPr lang="tr-TR" b="1" dirty="0">
                <a:solidFill>
                  <a:srgbClr val="0070C0"/>
                </a:solidFill>
              </a:rPr>
              <a:t> </a:t>
            </a:r>
            <a:r>
              <a:rPr lang="tr-TR" b="1" dirty="0" smtClean="0">
                <a:solidFill>
                  <a:srgbClr val="0070C0"/>
                </a:solidFill>
              </a:rPr>
              <a:t>sonra Hz</a:t>
            </a:r>
            <a:r>
              <a:rPr lang="tr-TR" b="1" dirty="0">
                <a:solidFill>
                  <a:srgbClr val="0070C0"/>
                </a:solidFill>
              </a:rPr>
              <a:t>. Peygamber’in (</a:t>
            </a:r>
            <a:r>
              <a:rPr lang="tr-TR" b="1" dirty="0" err="1">
                <a:solidFill>
                  <a:srgbClr val="0070C0"/>
                </a:solidFill>
              </a:rPr>
              <a:t>s.a.v</a:t>
            </a:r>
            <a:r>
              <a:rPr lang="tr-TR" b="1" dirty="0">
                <a:solidFill>
                  <a:srgbClr val="0070C0"/>
                </a:solidFill>
              </a:rPr>
              <a:t>.) izni ve yönlendirmesiyle birer ikişer, gizlice Medine’ye hicret etmeye başladılar. </a:t>
            </a:r>
            <a:r>
              <a:rPr lang="tr-TR" b="1" dirty="0" smtClean="0">
                <a:solidFill>
                  <a:srgbClr val="0070C0"/>
                </a:solidFill>
              </a:rPr>
              <a:t>Kısa zamanda </a:t>
            </a:r>
            <a:r>
              <a:rPr lang="tr-TR" b="1" dirty="0">
                <a:solidFill>
                  <a:srgbClr val="0070C0"/>
                </a:solidFill>
              </a:rPr>
              <a:t>birçok Müslüman şehirden ayrıldı. </a:t>
            </a:r>
            <a:r>
              <a:rPr lang="tr-TR" b="1" dirty="0">
                <a:solidFill>
                  <a:srgbClr val="FF0000"/>
                </a:solidFill>
              </a:rPr>
              <a:t>Mekke’de</a:t>
            </a:r>
            <a:r>
              <a:rPr lang="tr-TR" b="1" dirty="0">
                <a:solidFill>
                  <a:srgbClr val="0070C0"/>
                </a:solidFill>
              </a:rPr>
              <a:t>, aralarında Peygamber Efendimiz (</a:t>
            </a:r>
            <a:r>
              <a:rPr lang="tr-TR" b="1" dirty="0" err="1">
                <a:solidFill>
                  <a:srgbClr val="0070C0"/>
                </a:solidFill>
              </a:rPr>
              <a:t>s.a.v</a:t>
            </a:r>
            <a:r>
              <a:rPr lang="tr-TR" b="1" dirty="0">
                <a:solidFill>
                  <a:srgbClr val="0070C0"/>
                </a:solidFill>
              </a:rPr>
              <a:t>.), </a:t>
            </a:r>
            <a:r>
              <a:rPr lang="tr-TR" b="1" dirty="0">
                <a:solidFill>
                  <a:srgbClr val="FF0000"/>
                </a:solidFill>
              </a:rPr>
              <a:t>Hz. Ali (</a:t>
            </a:r>
            <a:r>
              <a:rPr lang="tr-TR" b="1" dirty="0" err="1">
                <a:solidFill>
                  <a:srgbClr val="FF0000"/>
                </a:solidFill>
              </a:rPr>
              <a:t>r.a</a:t>
            </a:r>
            <a:r>
              <a:rPr lang="tr-TR" b="1" dirty="0">
                <a:solidFill>
                  <a:srgbClr val="FF0000"/>
                </a:solidFill>
              </a:rPr>
              <a:t>.) </a:t>
            </a:r>
            <a:r>
              <a:rPr lang="tr-TR" b="1" dirty="0" smtClean="0">
                <a:solidFill>
                  <a:srgbClr val="0070C0"/>
                </a:solidFill>
              </a:rPr>
              <a:t>ve </a:t>
            </a:r>
            <a:r>
              <a:rPr lang="tr-TR" b="1" dirty="0" smtClean="0">
                <a:solidFill>
                  <a:srgbClr val="FF0000"/>
                </a:solidFill>
              </a:rPr>
              <a:t>Hz</a:t>
            </a:r>
            <a:r>
              <a:rPr lang="tr-TR" b="1" dirty="0">
                <a:solidFill>
                  <a:srgbClr val="FF0000"/>
                </a:solidFill>
              </a:rPr>
              <a:t>. Ebu Bekir’in (</a:t>
            </a:r>
            <a:r>
              <a:rPr lang="tr-TR" b="1" dirty="0" err="1">
                <a:solidFill>
                  <a:srgbClr val="FF0000"/>
                </a:solidFill>
              </a:rPr>
              <a:t>r.a</a:t>
            </a:r>
            <a:r>
              <a:rPr lang="tr-TR" b="1" dirty="0">
                <a:solidFill>
                  <a:srgbClr val="FF0000"/>
                </a:solidFill>
              </a:rPr>
              <a:t>.)</a:t>
            </a:r>
            <a:r>
              <a:rPr lang="tr-TR" b="1" dirty="0">
                <a:solidFill>
                  <a:srgbClr val="0070C0"/>
                </a:solidFill>
              </a:rPr>
              <a:t> de olduğu çok az Müslüman kaldı.</a:t>
            </a:r>
          </a:p>
        </p:txBody>
      </p:sp>
      <p:pic>
        <p:nvPicPr>
          <p:cNvPr id="14339" name="Picture 3" descr="C:\Users\Ümit\Desktop\3_caravan_photography.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99492"/>
            <a:ext cx="4543575" cy="49685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7274083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5220072" cy="5143500"/>
          </a:xfrm>
          <a:solidFill>
            <a:srgbClr val="FF9933"/>
          </a:solidFill>
        </p:spPr>
        <p:style>
          <a:lnRef idx="2">
            <a:schemeClr val="accent6">
              <a:shade val="50000"/>
            </a:schemeClr>
          </a:lnRef>
          <a:fillRef idx="1">
            <a:schemeClr val="accent6"/>
          </a:fillRef>
          <a:effectRef idx="0">
            <a:schemeClr val="accent6"/>
          </a:effectRef>
          <a:fontRef idx="minor">
            <a:schemeClr val="lt1"/>
          </a:fontRef>
        </p:style>
        <p:txBody>
          <a:bodyPr>
            <a:noAutofit/>
          </a:bodyPr>
          <a:lstStyle/>
          <a:p>
            <a:pPr marL="0" indent="0">
              <a:lnSpc>
                <a:spcPct val="170000"/>
              </a:lnSpc>
              <a:buNone/>
            </a:pPr>
            <a:r>
              <a:rPr lang="tr-TR" sz="1900" dirty="0">
                <a:solidFill>
                  <a:schemeClr val="bg2">
                    <a:lumMod val="10000"/>
                  </a:schemeClr>
                </a:solidFill>
              </a:rPr>
              <a:t>Müminlerin Mekke’den ayrıldığını öğrenen müşrikler telaşlandılar. Çünkü Medine’de İslam’ın </a:t>
            </a:r>
            <a:r>
              <a:rPr lang="tr-TR" sz="1900" dirty="0" smtClean="0">
                <a:solidFill>
                  <a:schemeClr val="bg2">
                    <a:lumMod val="10000"/>
                  </a:schemeClr>
                </a:solidFill>
              </a:rPr>
              <a:t>yayılmasını putperestlik </a:t>
            </a:r>
            <a:r>
              <a:rPr lang="tr-TR" sz="1900" dirty="0">
                <a:solidFill>
                  <a:schemeClr val="bg2">
                    <a:lumMod val="10000"/>
                  </a:schemeClr>
                </a:solidFill>
              </a:rPr>
              <a:t>için en büyük tehdit görüyorlardı. Ayrıca Şam ticaret yolu üzerinde bulunan Medine’ye </a:t>
            </a:r>
            <a:r>
              <a:rPr lang="tr-TR" sz="1900" dirty="0" smtClean="0">
                <a:solidFill>
                  <a:schemeClr val="bg2">
                    <a:lumMod val="10000"/>
                  </a:schemeClr>
                </a:solidFill>
              </a:rPr>
              <a:t>Müslümanların hâkim </a:t>
            </a:r>
            <a:r>
              <a:rPr lang="tr-TR" sz="1900" dirty="0">
                <a:solidFill>
                  <a:schemeClr val="bg2">
                    <a:lumMod val="10000"/>
                  </a:schemeClr>
                </a:solidFill>
              </a:rPr>
              <a:t>olması da onların asla istemedikleri bir durumdu. Gelişmeler üzerine Mekkeliler, ne </a:t>
            </a:r>
            <a:r>
              <a:rPr lang="tr-TR" sz="1900" dirty="0" smtClean="0">
                <a:solidFill>
                  <a:schemeClr val="bg2">
                    <a:lumMod val="10000"/>
                  </a:schemeClr>
                </a:solidFill>
              </a:rPr>
              <a:t>yapacaklarını belirlemek </a:t>
            </a:r>
            <a:r>
              <a:rPr lang="tr-TR" sz="1900" dirty="0">
                <a:solidFill>
                  <a:schemeClr val="bg2">
                    <a:lumMod val="10000"/>
                  </a:schemeClr>
                </a:solidFill>
              </a:rPr>
              <a:t>için toplantı yaptılar ve toplantıda, İslam’ı yok etmenin tek yolunun Hz. Muhammed’i (</a:t>
            </a:r>
            <a:r>
              <a:rPr lang="tr-TR" sz="1900" dirty="0" err="1">
                <a:solidFill>
                  <a:schemeClr val="bg2">
                    <a:lumMod val="10000"/>
                  </a:schemeClr>
                </a:solidFill>
              </a:rPr>
              <a:t>s.a.v</a:t>
            </a:r>
            <a:r>
              <a:rPr lang="tr-TR" sz="1900" dirty="0">
                <a:solidFill>
                  <a:schemeClr val="bg2">
                    <a:lumMod val="10000"/>
                  </a:schemeClr>
                </a:solidFill>
              </a:rPr>
              <a:t>.) </a:t>
            </a:r>
            <a:r>
              <a:rPr lang="tr-TR" sz="1900" dirty="0" smtClean="0">
                <a:solidFill>
                  <a:schemeClr val="bg2">
                    <a:lumMod val="10000"/>
                  </a:schemeClr>
                </a:solidFill>
              </a:rPr>
              <a:t>öldürmek olduğuna </a:t>
            </a:r>
            <a:r>
              <a:rPr lang="tr-TR" sz="1900" dirty="0">
                <a:solidFill>
                  <a:schemeClr val="bg2">
                    <a:lumMod val="10000"/>
                  </a:schemeClr>
                </a:solidFill>
              </a:rPr>
              <a:t>karar verdiler.</a:t>
            </a:r>
          </a:p>
        </p:txBody>
      </p:sp>
      <p:pic>
        <p:nvPicPr>
          <p:cNvPr id="16386" name="Picture 2" descr="C:\Users\Ümit\Desktop\hicre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20072" y="0"/>
            <a:ext cx="3923928" cy="514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178704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41480"/>
            <a:ext cx="8229600" cy="4698522"/>
          </a:xfrm>
        </p:spPr>
        <p:txBody>
          <a:bodyPr>
            <a:normAutofit fontScale="77500" lnSpcReduction="20000"/>
          </a:bodyPr>
          <a:lstStyle/>
          <a:p>
            <a:pPr>
              <a:lnSpc>
                <a:spcPct val="160000"/>
              </a:lnSpc>
              <a:buFont typeface="Wingdings" pitchFamily="2" charset="2"/>
              <a:buChar char="ü"/>
            </a:pPr>
            <a:r>
              <a:rPr lang="tr-TR" dirty="0">
                <a:solidFill>
                  <a:srgbClr val="FFFF00"/>
                </a:solidFill>
              </a:rPr>
              <a:t>Allah Resulü Hz. Muhammed (</a:t>
            </a:r>
            <a:r>
              <a:rPr lang="tr-TR" dirty="0" err="1">
                <a:solidFill>
                  <a:srgbClr val="FFFF00"/>
                </a:solidFill>
              </a:rPr>
              <a:t>s.a.v</a:t>
            </a:r>
            <a:r>
              <a:rPr lang="tr-TR" dirty="0">
                <a:solidFill>
                  <a:srgbClr val="FFFF00"/>
                </a:solidFill>
              </a:rPr>
              <a:t>.), </a:t>
            </a:r>
            <a:r>
              <a:rPr lang="tr-TR" dirty="0"/>
              <a:t>İslam tebliğini üç yıl boyunca gizli sürdürdü. </a:t>
            </a:r>
            <a:r>
              <a:rPr lang="tr-TR" dirty="0">
                <a:solidFill>
                  <a:srgbClr val="FFFF00"/>
                </a:solidFill>
              </a:rPr>
              <a:t>Bu süreçte sadece </a:t>
            </a:r>
            <a:r>
              <a:rPr lang="tr-TR" dirty="0" smtClean="0">
                <a:solidFill>
                  <a:srgbClr val="FFFF00"/>
                </a:solidFill>
              </a:rPr>
              <a:t>yakın çevresindeki </a:t>
            </a:r>
            <a:r>
              <a:rPr lang="tr-TR" dirty="0">
                <a:solidFill>
                  <a:srgbClr val="FFFF00"/>
                </a:solidFill>
              </a:rPr>
              <a:t>insanlara İslam’ı anlattı. </a:t>
            </a:r>
            <a:endParaRPr lang="tr-TR" dirty="0" smtClean="0">
              <a:solidFill>
                <a:srgbClr val="FFFF00"/>
              </a:solidFill>
            </a:endParaRPr>
          </a:p>
          <a:p>
            <a:pPr>
              <a:lnSpc>
                <a:spcPct val="160000"/>
              </a:lnSpc>
              <a:buFont typeface="Wingdings" pitchFamily="2" charset="2"/>
              <a:buChar char="ü"/>
            </a:pPr>
            <a:r>
              <a:rPr lang="tr-TR" dirty="0" smtClean="0">
                <a:solidFill>
                  <a:srgbClr val="FFFF00"/>
                </a:solidFill>
              </a:rPr>
              <a:t>Gizli </a:t>
            </a:r>
            <a:r>
              <a:rPr lang="tr-TR" dirty="0">
                <a:solidFill>
                  <a:srgbClr val="FFFF00"/>
                </a:solidFill>
              </a:rPr>
              <a:t>davet sürecinde Müslümanların sayısı oldukça sınırlı sayıda </a:t>
            </a:r>
            <a:r>
              <a:rPr lang="tr-TR" dirty="0" smtClean="0">
                <a:solidFill>
                  <a:srgbClr val="FFFF00"/>
                </a:solidFill>
              </a:rPr>
              <a:t>kaldı. Süreç </a:t>
            </a:r>
            <a:r>
              <a:rPr lang="tr-TR" dirty="0">
                <a:solidFill>
                  <a:srgbClr val="FFFF00"/>
                </a:solidFill>
              </a:rPr>
              <a:t>sonunda İslam’ı kabul edenlerin sayısı </a:t>
            </a:r>
            <a:r>
              <a:rPr lang="tr-TR" dirty="0"/>
              <a:t>kırka</a:t>
            </a:r>
            <a:r>
              <a:rPr lang="tr-TR" dirty="0">
                <a:solidFill>
                  <a:srgbClr val="FFFF00"/>
                </a:solidFill>
              </a:rPr>
              <a:t> ulaştı. </a:t>
            </a:r>
            <a:endParaRPr lang="tr-TR" dirty="0" smtClean="0">
              <a:solidFill>
                <a:srgbClr val="FFFF00"/>
              </a:solidFill>
            </a:endParaRPr>
          </a:p>
          <a:p>
            <a:pPr>
              <a:lnSpc>
                <a:spcPct val="160000"/>
              </a:lnSpc>
              <a:buFont typeface="Wingdings" pitchFamily="2" charset="2"/>
              <a:buChar char="ü"/>
            </a:pPr>
            <a:r>
              <a:rPr lang="tr-TR" dirty="0" smtClean="0">
                <a:solidFill>
                  <a:srgbClr val="FFFF00"/>
                </a:solidFill>
              </a:rPr>
              <a:t>Hz</a:t>
            </a:r>
            <a:r>
              <a:rPr lang="tr-TR" dirty="0">
                <a:solidFill>
                  <a:srgbClr val="FFFF00"/>
                </a:solidFill>
              </a:rPr>
              <a:t>. Hamza (</a:t>
            </a:r>
            <a:r>
              <a:rPr lang="tr-TR" dirty="0" err="1">
                <a:solidFill>
                  <a:srgbClr val="FFFF00"/>
                </a:solidFill>
              </a:rPr>
              <a:t>r.a</a:t>
            </a:r>
            <a:r>
              <a:rPr lang="tr-TR" dirty="0">
                <a:solidFill>
                  <a:srgbClr val="FFFF00"/>
                </a:solidFill>
              </a:rPr>
              <a:t>.) ve Hz. Ömer (</a:t>
            </a:r>
            <a:r>
              <a:rPr lang="tr-TR" dirty="0" err="1">
                <a:solidFill>
                  <a:srgbClr val="FFFF00"/>
                </a:solidFill>
              </a:rPr>
              <a:t>r.a</a:t>
            </a:r>
            <a:r>
              <a:rPr lang="tr-TR" dirty="0">
                <a:solidFill>
                  <a:srgbClr val="FFFF00"/>
                </a:solidFill>
              </a:rPr>
              <a:t>.) gibi Mekke’nin </a:t>
            </a:r>
            <a:r>
              <a:rPr lang="tr-TR" dirty="0" smtClean="0">
                <a:solidFill>
                  <a:srgbClr val="FFFF00"/>
                </a:solidFill>
              </a:rPr>
              <a:t>yiğit ve </a:t>
            </a:r>
            <a:r>
              <a:rPr lang="tr-TR" dirty="0">
                <a:solidFill>
                  <a:srgbClr val="FFFF00"/>
                </a:solidFill>
              </a:rPr>
              <a:t>güçlü kişileri de bu süreçte İslam’ı kabul etti.</a:t>
            </a:r>
          </a:p>
        </p:txBody>
      </p:sp>
    </p:spTree>
    <p:extLst>
      <p:ext uri="{BB962C8B-B14F-4D97-AF65-F5344CB8AC3E}">
        <p14:creationId xmlns:p14="http://schemas.microsoft.com/office/powerpoint/2010/main" xmlns="" val="3082199992"/>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563888" y="0"/>
            <a:ext cx="5580112" cy="5143500"/>
          </a:xfrm>
        </p:spPr>
        <p:txBody>
          <a:bodyPr>
            <a:normAutofit fontScale="55000" lnSpcReduction="20000"/>
          </a:bodyPr>
          <a:lstStyle/>
          <a:p>
            <a:pPr marL="0" indent="0">
              <a:lnSpc>
                <a:spcPct val="170000"/>
              </a:lnSpc>
              <a:buNone/>
            </a:pPr>
            <a:r>
              <a:rPr lang="tr-TR" dirty="0" err="1"/>
              <a:t>Resulullah</a:t>
            </a:r>
            <a:r>
              <a:rPr lang="tr-TR" dirty="0"/>
              <a:t> (</a:t>
            </a:r>
            <a:r>
              <a:rPr lang="tr-TR" dirty="0" err="1"/>
              <a:t>s.a.v</a:t>
            </a:r>
            <a:r>
              <a:rPr lang="tr-TR" dirty="0"/>
              <a:t>.), </a:t>
            </a:r>
            <a:r>
              <a:rPr lang="tr-TR" dirty="0">
                <a:solidFill>
                  <a:srgbClr val="FFFF00"/>
                </a:solidFill>
              </a:rPr>
              <a:t>Hz. Ebu Bekir’e </a:t>
            </a:r>
            <a:r>
              <a:rPr lang="tr-TR" dirty="0"/>
              <a:t>(</a:t>
            </a:r>
            <a:r>
              <a:rPr lang="tr-TR" dirty="0" err="1"/>
              <a:t>r.a</a:t>
            </a:r>
            <a:r>
              <a:rPr lang="tr-TR" dirty="0"/>
              <a:t>.) haber göndererek beraber hicret edeceklerini ve hazırlanmasını </a:t>
            </a:r>
            <a:r>
              <a:rPr lang="tr-TR" dirty="0" smtClean="0"/>
              <a:t>söyledi. Kendisi </a:t>
            </a:r>
            <a:r>
              <a:rPr lang="tr-TR" dirty="0"/>
              <a:t>de gerekli hazırlıkları yaptı. Yanında bulunan emanetleri, sahiplerine teslim etmesi için </a:t>
            </a:r>
            <a:r>
              <a:rPr lang="tr-TR" dirty="0">
                <a:solidFill>
                  <a:srgbClr val="FFFF00"/>
                </a:solidFill>
              </a:rPr>
              <a:t>Hz. </a:t>
            </a:r>
            <a:r>
              <a:rPr lang="tr-TR" dirty="0" smtClean="0">
                <a:solidFill>
                  <a:srgbClr val="FFFF00"/>
                </a:solidFill>
              </a:rPr>
              <a:t>Ali’ye </a:t>
            </a:r>
            <a:r>
              <a:rPr lang="tr-TR" dirty="0" smtClean="0"/>
              <a:t>(</a:t>
            </a:r>
            <a:r>
              <a:rPr lang="tr-TR" dirty="0" err="1" smtClean="0"/>
              <a:t>r.a</a:t>
            </a:r>
            <a:r>
              <a:rPr lang="tr-TR" dirty="0"/>
              <a:t>.) verdi. Ayrıca evden ayrıldığı fark edilmesin diye de </a:t>
            </a:r>
            <a:r>
              <a:rPr lang="tr-TR" dirty="0">
                <a:solidFill>
                  <a:srgbClr val="FFFF00"/>
                </a:solidFill>
              </a:rPr>
              <a:t>Hz. Ali’</a:t>
            </a:r>
            <a:r>
              <a:rPr lang="tr-TR" dirty="0"/>
              <a:t>den (</a:t>
            </a:r>
            <a:r>
              <a:rPr lang="tr-TR" dirty="0" err="1"/>
              <a:t>r.a</a:t>
            </a:r>
            <a:r>
              <a:rPr lang="tr-TR" dirty="0"/>
              <a:t>.), kendi yatağına yatmasını istedi. </a:t>
            </a:r>
            <a:r>
              <a:rPr lang="tr-TR" dirty="0" smtClean="0">
                <a:solidFill>
                  <a:srgbClr val="FFFF00"/>
                </a:solidFill>
              </a:rPr>
              <a:t>Hz. Ali </a:t>
            </a:r>
            <a:r>
              <a:rPr lang="tr-TR" dirty="0"/>
              <a:t>(</a:t>
            </a:r>
            <a:r>
              <a:rPr lang="tr-TR" dirty="0" err="1"/>
              <a:t>r.a</a:t>
            </a:r>
            <a:r>
              <a:rPr lang="tr-TR" dirty="0"/>
              <a:t>.), bir an bile tereddüt etmeden bu teklifi kabul etti. Canını tehlikeye atarak </a:t>
            </a:r>
            <a:r>
              <a:rPr lang="tr-TR" dirty="0" err="1"/>
              <a:t>Efendimiz’in</a:t>
            </a:r>
            <a:r>
              <a:rPr lang="tr-TR" dirty="0"/>
              <a:t> (</a:t>
            </a:r>
            <a:r>
              <a:rPr lang="tr-TR" dirty="0" err="1"/>
              <a:t>s.a.v</a:t>
            </a:r>
            <a:r>
              <a:rPr lang="tr-TR" dirty="0"/>
              <a:t>.) </a:t>
            </a:r>
            <a:r>
              <a:rPr lang="tr-TR" dirty="0" smtClean="0"/>
              <a:t>yatağına yattı</a:t>
            </a:r>
            <a:r>
              <a:rPr lang="tr-TR" dirty="0"/>
              <a:t>. Allah Resulü (</a:t>
            </a:r>
            <a:r>
              <a:rPr lang="tr-TR" dirty="0" err="1"/>
              <a:t>s.a.v</a:t>
            </a:r>
            <a:r>
              <a:rPr lang="tr-TR" dirty="0"/>
              <a:t>.), geceleyin evinden </a:t>
            </a:r>
            <a:r>
              <a:rPr lang="tr-TR" dirty="0" err="1">
                <a:solidFill>
                  <a:schemeClr val="tx2">
                    <a:lumMod val="20000"/>
                    <a:lumOff val="80000"/>
                  </a:schemeClr>
                </a:solidFill>
              </a:rPr>
              <a:t>Yâsin</a:t>
            </a:r>
            <a:r>
              <a:rPr lang="tr-TR" dirty="0">
                <a:solidFill>
                  <a:schemeClr val="tx2">
                    <a:lumMod val="20000"/>
                    <a:lumOff val="80000"/>
                  </a:schemeClr>
                </a:solidFill>
              </a:rPr>
              <a:t> suresini </a:t>
            </a:r>
            <a:r>
              <a:rPr lang="tr-TR" dirty="0"/>
              <a:t>okuyarak çıktı. Allah’ın (</a:t>
            </a:r>
            <a:r>
              <a:rPr lang="tr-TR" dirty="0" err="1"/>
              <a:t>c.c</a:t>
            </a:r>
            <a:r>
              <a:rPr lang="tr-TR" dirty="0"/>
              <a:t>.) izniyle suikastçılar </a:t>
            </a:r>
            <a:r>
              <a:rPr lang="tr-TR" dirty="0" smtClean="0"/>
              <a:t>onu göremediler</a:t>
            </a:r>
            <a:r>
              <a:rPr lang="tr-TR" dirty="0"/>
              <a:t>. Hz. Muhammed (</a:t>
            </a:r>
            <a:r>
              <a:rPr lang="tr-TR" dirty="0" err="1"/>
              <a:t>s.a.v</a:t>
            </a:r>
            <a:r>
              <a:rPr lang="tr-TR" dirty="0"/>
              <a:t>.), </a:t>
            </a:r>
            <a:r>
              <a:rPr lang="tr-TR" dirty="0">
                <a:solidFill>
                  <a:srgbClr val="FFFF00"/>
                </a:solidFill>
              </a:rPr>
              <a:t>Hz. Ebu Bekir </a:t>
            </a:r>
            <a:r>
              <a:rPr lang="tr-TR" dirty="0"/>
              <a:t>(</a:t>
            </a:r>
            <a:r>
              <a:rPr lang="tr-TR" dirty="0" err="1"/>
              <a:t>r.a</a:t>
            </a:r>
            <a:r>
              <a:rPr lang="tr-TR" dirty="0"/>
              <a:t>.) ile birlikte hicret yolculuğuna çıktı.</a:t>
            </a:r>
          </a:p>
        </p:txBody>
      </p:sp>
      <p:pic>
        <p:nvPicPr>
          <p:cNvPr id="17410" name="Picture 2" descr="C:\Users\Ümit\Desktop\bfc81a7dd762592f6d39f88d66952f27_k.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974" y="0"/>
            <a:ext cx="3582862" cy="514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88577701"/>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4427984" cy="5143500"/>
          </a:xfrm>
        </p:spPr>
        <p:style>
          <a:lnRef idx="1">
            <a:schemeClr val="accent1"/>
          </a:lnRef>
          <a:fillRef idx="2">
            <a:schemeClr val="accent1"/>
          </a:fillRef>
          <a:effectRef idx="1">
            <a:schemeClr val="accent1"/>
          </a:effectRef>
          <a:fontRef idx="minor">
            <a:schemeClr val="dk1"/>
          </a:fontRef>
        </p:style>
        <p:txBody>
          <a:bodyPr>
            <a:noAutofit/>
          </a:bodyPr>
          <a:lstStyle/>
          <a:p>
            <a:pPr marL="0" indent="0">
              <a:lnSpc>
                <a:spcPct val="150000"/>
              </a:lnSpc>
              <a:buNone/>
            </a:pPr>
            <a:r>
              <a:rPr lang="tr-TR" sz="3000" dirty="0">
                <a:solidFill>
                  <a:schemeClr val="bg2">
                    <a:lumMod val="10000"/>
                  </a:schemeClr>
                </a:solidFill>
              </a:rPr>
              <a:t>Peygamberimiz (</a:t>
            </a:r>
            <a:r>
              <a:rPr lang="tr-TR" sz="3000" dirty="0" err="1">
                <a:solidFill>
                  <a:schemeClr val="bg2">
                    <a:lumMod val="10000"/>
                  </a:schemeClr>
                </a:solidFill>
              </a:rPr>
              <a:t>s.a.v</a:t>
            </a:r>
            <a:r>
              <a:rPr lang="tr-TR" sz="3000" dirty="0">
                <a:solidFill>
                  <a:schemeClr val="bg2">
                    <a:lumMod val="10000"/>
                  </a:schemeClr>
                </a:solidFill>
              </a:rPr>
              <a:t>.) ve Hz. Ebu Bekir (</a:t>
            </a:r>
            <a:r>
              <a:rPr lang="tr-TR" sz="3000" dirty="0" err="1">
                <a:solidFill>
                  <a:schemeClr val="bg2">
                    <a:lumMod val="10000"/>
                  </a:schemeClr>
                </a:solidFill>
              </a:rPr>
              <a:t>r.a</a:t>
            </a:r>
            <a:r>
              <a:rPr lang="tr-TR" sz="3000" dirty="0" smtClean="0">
                <a:solidFill>
                  <a:schemeClr val="bg2">
                    <a:lumMod val="10000"/>
                  </a:schemeClr>
                </a:solidFill>
              </a:rPr>
              <a:t>.), müşrikleri </a:t>
            </a:r>
            <a:r>
              <a:rPr lang="tr-TR" sz="3000" dirty="0">
                <a:solidFill>
                  <a:schemeClr val="bg2">
                    <a:lumMod val="10000"/>
                  </a:schemeClr>
                </a:solidFill>
              </a:rPr>
              <a:t>şaşırtmak için Medine yolunun ters </a:t>
            </a:r>
            <a:r>
              <a:rPr lang="tr-TR" sz="3000" dirty="0" smtClean="0">
                <a:solidFill>
                  <a:schemeClr val="bg2">
                    <a:lumMod val="10000"/>
                  </a:schemeClr>
                </a:solidFill>
              </a:rPr>
              <a:t>istikametinde olan </a:t>
            </a:r>
            <a:r>
              <a:rPr lang="tr-TR" sz="3000" b="1" dirty="0">
                <a:solidFill>
                  <a:srgbClr val="FF0000"/>
                </a:solidFill>
              </a:rPr>
              <a:t>Sevr Mağarası</a:t>
            </a:r>
            <a:r>
              <a:rPr lang="tr-TR" sz="3000" dirty="0">
                <a:solidFill>
                  <a:schemeClr val="bg2">
                    <a:lumMod val="10000"/>
                  </a:schemeClr>
                </a:solidFill>
              </a:rPr>
              <a:t>’na gelip burada üç </a:t>
            </a:r>
            <a:r>
              <a:rPr lang="tr-TR" sz="3000" dirty="0" smtClean="0">
                <a:solidFill>
                  <a:schemeClr val="bg2">
                    <a:lumMod val="10000"/>
                  </a:schemeClr>
                </a:solidFill>
              </a:rPr>
              <a:t>gün gizlendiler</a:t>
            </a:r>
            <a:r>
              <a:rPr lang="tr-TR" sz="3000" dirty="0">
                <a:solidFill>
                  <a:schemeClr val="bg2">
                    <a:lumMod val="10000"/>
                  </a:schemeClr>
                </a:solidFill>
              </a:rPr>
              <a:t>.</a:t>
            </a:r>
          </a:p>
        </p:txBody>
      </p:sp>
      <p:pic>
        <p:nvPicPr>
          <p:cNvPr id="18434" name="Picture 2" descr="C:\Users\Ümit\Desktop\4068449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0"/>
            <a:ext cx="4716016" cy="2571750"/>
          </a:xfrm>
          <a:prstGeom prst="rect">
            <a:avLst/>
          </a:prstGeom>
          <a:noFill/>
          <a:extLst>
            <a:ext uri="{909E8E84-426E-40DD-AFC4-6F175D3DCCD1}">
              <a14:hiddenFill xmlns:a14="http://schemas.microsoft.com/office/drawing/2010/main" xmlns="">
                <a:solidFill>
                  <a:srgbClr val="FFFFFF"/>
                </a:solidFill>
              </a14:hiddenFill>
            </a:ext>
          </a:extLst>
        </p:spPr>
      </p:pic>
      <p:pic>
        <p:nvPicPr>
          <p:cNvPr id="18435" name="Picture 3" descr="C:\Users\Ümit\Desktop\Sevr-Mağarası.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27984" y="2571750"/>
            <a:ext cx="4716016" cy="25717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4420237"/>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499992" y="51470"/>
            <a:ext cx="4536504" cy="5040560"/>
          </a:xfrm>
          <a:ln>
            <a:solidFill>
              <a:schemeClr val="accent1"/>
            </a:solidFill>
          </a:ln>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tr-TR" sz="3400" dirty="0">
                <a:solidFill>
                  <a:schemeClr val="accent1">
                    <a:lumMod val="75000"/>
                  </a:schemeClr>
                </a:solidFill>
              </a:rPr>
              <a:t>Nihayet Medine’ye yakın bir yer olan </a:t>
            </a:r>
            <a:r>
              <a:rPr lang="tr-TR" sz="3400" dirty="0" err="1">
                <a:solidFill>
                  <a:schemeClr val="accent1">
                    <a:lumMod val="75000"/>
                  </a:schemeClr>
                </a:solidFill>
              </a:rPr>
              <a:t>Kuba</a:t>
            </a:r>
            <a:r>
              <a:rPr lang="tr-TR" sz="3400" dirty="0">
                <a:solidFill>
                  <a:schemeClr val="accent1">
                    <a:lumMod val="75000"/>
                  </a:schemeClr>
                </a:solidFill>
              </a:rPr>
              <a:t> köyüne ulaştılar. Burada bir kısım Medineliler onları </a:t>
            </a:r>
            <a:r>
              <a:rPr lang="tr-TR" sz="3400" dirty="0" smtClean="0">
                <a:solidFill>
                  <a:schemeClr val="accent1">
                    <a:lumMod val="75000"/>
                  </a:schemeClr>
                </a:solidFill>
              </a:rPr>
              <a:t>karşılamaya geldi</a:t>
            </a:r>
            <a:r>
              <a:rPr lang="tr-TR" sz="3400" dirty="0">
                <a:solidFill>
                  <a:schemeClr val="accent1">
                    <a:lumMod val="75000"/>
                  </a:schemeClr>
                </a:solidFill>
              </a:rPr>
              <a:t>. </a:t>
            </a:r>
            <a:r>
              <a:rPr lang="tr-TR" sz="3400" dirty="0" err="1">
                <a:solidFill>
                  <a:schemeClr val="accent1">
                    <a:lumMod val="75000"/>
                  </a:schemeClr>
                </a:solidFill>
              </a:rPr>
              <a:t>Resulullah</a:t>
            </a:r>
            <a:r>
              <a:rPr lang="tr-TR" sz="3400" dirty="0">
                <a:solidFill>
                  <a:schemeClr val="accent1">
                    <a:lumMod val="75000"/>
                  </a:schemeClr>
                </a:solidFill>
              </a:rPr>
              <a:t> (</a:t>
            </a:r>
            <a:r>
              <a:rPr lang="tr-TR" sz="3400" dirty="0" err="1">
                <a:solidFill>
                  <a:schemeClr val="accent1">
                    <a:lumMod val="75000"/>
                  </a:schemeClr>
                </a:solidFill>
              </a:rPr>
              <a:t>s.a.v</a:t>
            </a:r>
            <a:r>
              <a:rPr lang="tr-TR" sz="3400" dirty="0">
                <a:solidFill>
                  <a:schemeClr val="accent1">
                    <a:lumMod val="75000"/>
                  </a:schemeClr>
                </a:solidFill>
              </a:rPr>
              <a:t>.) </a:t>
            </a:r>
            <a:r>
              <a:rPr lang="tr-TR" sz="3400" dirty="0" err="1">
                <a:solidFill>
                  <a:schemeClr val="accent1">
                    <a:lumMod val="75000"/>
                  </a:schemeClr>
                </a:solidFill>
              </a:rPr>
              <a:t>Kuba’da</a:t>
            </a:r>
            <a:r>
              <a:rPr lang="tr-TR" sz="3400" dirty="0">
                <a:solidFill>
                  <a:schemeClr val="accent1">
                    <a:lumMod val="75000"/>
                  </a:schemeClr>
                </a:solidFill>
              </a:rPr>
              <a:t> bir müddet konakladı ve burada bir de mescit yaptırdı.</a:t>
            </a:r>
          </a:p>
        </p:txBody>
      </p:sp>
      <p:pic>
        <p:nvPicPr>
          <p:cNvPr id="19458" name="Picture 2" descr="C:\Users\Ümit\Desktop\kuba mescid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894"/>
            <a:ext cx="4427984" cy="514160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4788024" y="267494"/>
            <a:ext cx="3888432" cy="4464496"/>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dirty="0" smtClean="0">
                <a:solidFill>
                  <a:schemeClr val="bg2">
                    <a:lumMod val="10000"/>
                  </a:schemeClr>
                </a:solidFill>
              </a:rPr>
              <a:t>Kurumsal anlamda İslam dininin ilk mescidi </a:t>
            </a:r>
            <a:r>
              <a:rPr lang="tr-TR" sz="4800" dirty="0" err="1" smtClean="0">
                <a:solidFill>
                  <a:srgbClr val="FF0000"/>
                </a:solidFill>
              </a:rPr>
              <a:t>Kuba</a:t>
            </a:r>
            <a:r>
              <a:rPr lang="tr-TR" sz="4800" dirty="0" smtClean="0">
                <a:solidFill>
                  <a:srgbClr val="FF0000"/>
                </a:solidFill>
              </a:rPr>
              <a:t> </a:t>
            </a:r>
            <a:r>
              <a:rPr lang="tr-TR" sz="4800" dirty="0" err="1" smtClean="0">
                <a:solidFill>
                  <a:srgbClr val="FF0000"/>
                </a:solidFill>
              </a:rPr>
              <a:t>Mescidi</a:t>
            </a:r>
            <a:r>
              <a:rPr lang="tr-TR" sz="4800" dirty="0" err="1" smtClean="0">
                <a:solidFill>
                  <a:schemeClr val="bg2">
                    <a:lumMod val="10000"/>
                  </a:schemeClr>
                </a:solidFill>
              </a:rPr>
              <a:t>’dir</a:t>
            </a:r>
            <a:r>
              <a:rPr lang="tr-TR" sz="4800" dirty="0" smtClean="0">
                <a:solidFill>
                  <a:schemeClr val="bg2">
                    <a:lumMod val="10000"/>
                  </a:schemeClr>
                </a:solidFill>
              </a:rPr>
              <a:t>.</a:t>
            </a:r>
            <a:endParaRPr lang="tr-TR" sz="4800" dirty="0">
              <a:solidFill>
                <a:schemeClr val="bg2">
                  <a:lumMod val="10000"/>
                </a:schemeClr>
              </a:solidFill>
            </a:endParaRPr>
          </a:p>
        </p:txBody>
      </p:sp>
    </p:spTree>
    <p:extLst>
      <p:ext uri="{BB962C8B-B14F-4D97-AF65-F5344CB8AC3E}">
        <p14:creationId xmlns:p14="http://schemas.microsoft.com/office/powerpoint/2010/main" xmlns="" val="4247999944"/>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51470"/>
            <a:ext cx="5184576" cy="4968552"/>
          </a:xfrm>
          <a:solidFill>
            <a:srgbClr val="002060"/>
          </a:solidFill>
        </p:spPr>
        <p:txBody>
          <a:bodyPr>
            <a:normAutofit fontScale="85000" lnSpcReduction="10000"/>
          </a:bodyPr>
          <a:lstStyle/>
          <a:p>
            <a:pPr marL="0" indent="0">
              <a:buNone/>
            </a:pPr>
            <a:r>
              <a:rPr lang="tr-TR" dirty="0" err="1"/>
              <a:t>Kuba’dan</a:t>
            </a:r>
            <a:r>
              <a:rPr lang="tr-TR" dirty="0"/>
              <a:t> ayrılan Allah Resulü (</a:t>
            </a:r>
            <a:r>
              <a:rPr lang="tr-TR" dirty="0" err="1"/>
              <a:t>s.a.v</a:t>
            </a:r>
            <a:r>
              <a:rPr lang="tr-TR" dirty="0"/>
              <a:t>.), </a:t>
            </a:r>
            <a:r>
              <a:rPr lang="tr-TR" dirty="0" err="1">
                <a:solidFill>
                  <a:srgbClr val="FFFF00"/>
                </a:solidFill>
              </a:rPr>
              <a:t>Ranuna</a:t>
            </a:r>
            <a:r>
              <a:rPr lang="tr-TR" dirty="0"/>
              <a:t> denilen yere geldi. Burada, Müslümanlara cuma </a:t>
            </a:r>
            <a:r>
              <a:rPr lang="tr-TR" dirty="0" smtClean="0"/>
              <a:t>namazının farz </a:t>
            </a:r>
            <a:r>
              <a:rPr lang="tr-TR" dirty="0"/>
              <a:t>olduğunu bildirdi ve ilk namazını kıldırdı. Yoluna devam eden Sevgili Peygamberimiz Hz. </a:t>
            </a:r>
            <a:r>
              <a:rPr lang="tr-TR" dirty="0" smtClean="0"/>
              <a:t>Muhammed (</a:t>
            </a:r>
            <a:r>
              <a:rPr lang="tr-TR" dirty="0" err="1" smtClean="0"/>
              <a:t>s.a.v</a:t>
            </a:r>
            <a:r>
              <a:rPr lang="tr-TR" dirty="0"/>
              <a:t>.), </a:t>
            </a:r>
            <a:r>
              <a:rPr lang="tr-TR" dirty="0">
                <a:solidFill>
                  <a:srgbClr val="FFFF00"/>
                </a:solidFill>
              </a:rPr>
              <a:t>622 yılının Eylül ayında </a:t>
            </a:r>
            <a:r>
              <a:rPr lang="tr-TR" dirty="0"/>
              <a:t>Medine’ye ulaştı. Onun ve Müslümanların 622 yılında yaptığı bu kutlu </a:t>
            </a:r>
            <a:r>
              <a:rPr lang="tr-TR" dirty="0" smtClean="0"/>
              <a:t>yolculuğa </a:t>
            </a:r>
            <a:r>
              <a:rPr lang="tr-TR" b="1" dirty="0" smtClean="0">
                <a:solidFill>
                  <a:srgbClr val="FFFF00"/>
                </a:solidFill>
              </a:rPr>
              <a:t>Hicret</a:t>
            </a:r>
            <a:r>
              <a:rPr lang="tr-TR" b="1" dirty="0" smtClean="0"/>
              <a:t> </a:t>
            </a:r>
            <a:r>
              <a:rPr lang="tr-TR" dirty="0"/>
              <a:t>denildi. Medineli müminler onu şarkılar söyleyerek, def çalarak sevinçle karşıladılar.</a:t>
            </a:r>
          </a:p>
        </p:txBody>
      </p:sp>
      <p:pic>
        <p:nvPicPr>
          <p:cNvPr id="20482" name="Picture 2" descr="C:\Users\Ümit\Desktop\2645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64089" y="51470"/>
            <a:ext cx="3686488" cy="49685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1738416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tr-TR" dirty="0" smtClean="0"/>
              <a:t>Hicretin Sonuçları</a:t>
            </a:r>
            <a:endParaRPr lang="tr-TR" dirty="0"/>
          </a:p>
        </p:txBody>
      </p:sp>
      <p:sp>
        <p:nvSpPr>
          <p:cNvPr id="3" name="İçerik Yer Tutucusu 2"/>
          <p:cNvSpPr>
            <a:spLocks noGrp="1"/>
          </p:cNvSpPr>
          <p:nvPr>
            <p:ph idx="1"/>
          </p:nvPr>
        </p:nvSpPr>
        <p:spPr/>
        <p:txBody>
          <a:bodyPr/>
          <a:lstStyle/>
          <a:p>
            <a:pPr marL="514350" indent="-514350">
              <a:buFont typeface="+mj-lt"/>
              <a:buAutoNum type="arabicPeriod"/>
            </a:pPr>
            <a:r>
              <a:rPr lang="tr-TR" dirty="0"/>
              <a:t> </a:t>
            </a:r>
            <a:r>
              <a:rPr lang="tr-TR" dirty="0" smtClean="0"/>
              <a:t>Müslümanlar Mekkeliler karşısında siyasi güç haline geldi .</a:t>
            </a:r>
            <a:endParaRPr lang="tr-TR" dirty="0"/>
          </a:p>
          <a:p>
            <a:pPr marL="514350" indent="-514350">
              <a:buFont typeface="+mj-lt"/>
              <a:buAutoNum type="arabicPeriod"/>
            </a:pPr>
            <a:r>
              <a:rPr lang="tr-TR" dirty="0" smtClean="0"/>
              <a:t>İslam </a:t>
            </a:r>
            <a:r>
              <a:rPr lang="tr-TR" dirty="0"/>
              <a:t>devletinin </a:t>
            </a:r>
            <a:r>
              <a:rPr lang="tr-TR" dirty="0" smtClean="0"/>
              <a:t>temelleri atılmış oldu</a:t>
            </a:r>
          </a:p>
          <a:p>
            <a:pPr marL="514350" indent="-514350">
              <a:buFont typeface="+mj-lt"/>
              <a:buAutoNum type="arabicPeriod"/>
            </a:pPr>
            <a:r>
              <a:rPr lang="tr-TR" dirty="0" smtClean="0"/>
              <a:t>İslam dini hızlı bir şekilde yayılmaya başladı</a:t>
            </a:r>
            <a:endParaRPr lang="tr-TR" dirty="0"/>
          </a:p>
          <a:p>
            <a:pPr marL="514350" indent="-514350">
              <a:buFont typeface="+mj-lt"/>
              <a:buAutoNum type="arabicPeriod"/>
            </a:pPr>
            <a:r>
              <a:rPr lang="tr-TR" dirty="0" smtClean="0"/>
              <a:t>Hicret </a:t>
            </a:r>
            <a:r>
              <a:rPr lang="tr-TR" dirty="0"/>
              <a:t>olayı , hicri takvimin başlangıcı kabul edildi. </a:t>
            </a:r>
          </a:p>
        </p:txBody>
      </p:sp>
    </p:spTree>
    <p:extLst>
      <p:ext uri="{BB962C8B-B14F-4D97-AF65-F5344CB8AC3E}">
        <p14:creationId xmlns:p14="http://schemas.microsoft.com/office/powerpoint/2010/main" xmlns="" val="166825165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3723878"/>
            <a:ext cx="8784976" cy="1289298"/>
          </a:xfrm>
        </p:spPr>
        <p:txBody>
          <a:bodyPr/>
          <a:lstStyle/>
          <a:p>
            <a:r>
              <a:rPr lang="tr-TR" dirty="0" smtClean="0"/>
              <a:t>Bu haftalık bu kadar !!!</a:t>
            </a:r>
            <a:endParaRPr lang="tr-TR" dirty="0"/>
          </a:p>
        </p:txBody>
      </p:sp>
      <p:pic>
        <p:nvPicPr>
          <p:cNvPr id="23555" name="Picture 3" descr="C:\Users\Ümit\Desktop\coldplay-clapping.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172" cy="35798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76089630"/>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339502"/>
            <a:ext cx="5328592" cy="4536504"/>
          </a:xfrm>
        </p:spPr>
        <p:txBody>
          <a:bodyPr>
            <a:normAutofit/>
          </a:bodyPr>
          <a:lstStyle/>
          <a:p>
            <a:pPr marL="0" indent="0">
              <a:buNone/>
            </a:pPr>
            <a:r>
              <a:rPr lang="tr-TR" dirty="0"/>
              <a:t>Üç yılın sonunda Yüce Allah (</a:t>
            </a:r>
            <a:r>
              <a:rPr lang="tr-TR" dirty="0" err="1"/>
              <a:t>c.c</a:t>
            </a:r>
            <a:r>
              <a:rPr lang="tr-TR" dirty="0"/>
              <a:t>.), </a:t>
            </a:r>
            <a:endParaRPr lang="tr-TR" dirty="0" smtClean="0"/>
          </a:p>
          <a:p>
            <a:pPr marL="0" indent="0">
              <a:buNone/>
            </a:pPr>
            <a:r>
              <a:rPr lang="tr-TR" b="1" dirty="0" smtClean="0"/>
              <a:t>	</a:t>
            </a:r>
            <a:r>
              <a:rPr lang="tr-TR" b="1" dirty="0" smtClean="0">
                <a:solidFill>
                  <a:srgbClr val="FFFF00"/>
                </a:solidFill>
              </a:rPr>
              <a:t>“</a:t>
            </a:r>
            <a:r>
              <a:rPr lang="tr-TR" b="1" dirty="0">
                <a:solidFill>
                  <a:srgbClr val="FFFF00"/>
                </a:solidFill>
              </a:rPr>
              <a:t>Sana </a:t>
            </a:r>
            <a:r>
              <a:rPr lang="tr-TR" b="1" dirty="0" err="1">
                <a:solidFill>
                  <a:srgbClr val="FFFF00"/>
                </a:solidFill>
              </a:rPr>
              <a:t>emrolunanı</a:t>
            </a:r>
            <a:r>
              <a:rPr lang="tr-TR" b="1" dirty="0">
                <a:solidFill>
                  <a:srgbClr val="FFFF00"/>
                </a:solidFill>
              </a:rPr>
              <a:t> açıkça söyle ve ortak koşanlardan yüz çevir!” </a:t>
            </a:r>
            <a:r>
              <a:rPr lang="tr-TR" dirty="0" smtClean="0"/>
              <a:t>(</a:t>
            </a:r>
            <a:r>
              <a:rPr lang="tr-TR" dirty="0" err="1" smtClean="0"/>
              <a:t>Hicr</a:t>
            </a:r>
            <a:r>
              <a:rPr lang="tr-TR" dirty="0"/>
              <a:t>/</a:t>
            </a:r>
            <a:r>
              <a:rPr lang="tr-TR" dirty="0" smtClean="0"/>
              <a:t>94) ve </a:t>
            </a:r>
          </a:p>
          <a:p>
            <a:pPr marL="0" indent="0">
              <a:buNone/>
            </a:pPr>
            <a:r>
              <a:rPr lang="tr-TR" b="1" dirty="0" smtClean="0"/>
              <a:t>	</a:t>
            </a:r>
            <a:r>
              <a:rPr lang="tr-TR" b="1" dirty="0" smtClean="0">
                <a:solidFill>
                  <a:srgbClr val="FFFF00"/>
                </a:solidFill>
              </a:rPr>
              <a:t>“</a:t>
            </a:r>
            <a:r>
              <a:rPr lang="tr-TR" b="1" dirty="0">
                <a:solidFill>
                  <a:srgbClr val="FFFF00"/>
                </a:solidFill>
              </a:rPr>
              <a:t>Önce en yakın akrabanı uyar.” </a:t>
            </a:r>
            <a:r>
              <a:rPr lang="tr-TR" dirty="0" smtClean="0"/>
              <a:t>(Şuara/214) </a:t>
            </a:r>
            <a:r>
              <a:rPr lang="tr-TR" dirty="0"/>
              <a:t>ayetlerini </a:t>
            </a:r>
            <a:r>
              <a:rPr lang="tr-TR" dirty="0" err="1"/>
              <a:t>vahyetti</a:t>
            </a:r>
            <a:r>
              <a:rPr lang="tr-TR" dirty="0"/>
              <a:t>.</a:t>
            </a:r>
          </a:p>
        </p:txBody>
      </p:sp>
      <p:pic>
        <p:nvPicPr>
          <p:cNvPr id="2050" name="Picture 2" descr="C:\Users\Ümit\Desktop\9mPdB6bMRpEzYTLQNUu49w.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23832" y="0"/>
            <a:ext cx="3620168" cy="514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1796387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23478"/>
            <a:ext cx="4464496" cy="4824536"/>
          </a:xfrm>
        </p:spPr>
        <p:txBody>
          <a:bodyPr>
            <a:normAutofit lnSpcReduction="10000"/>
          </a:bodyPr>
          <a:lstStyle/>
          <a:p>
            <a:pPr marL="0" indent="0">
              <a:buNone/>
            </a:pPr>
            <a:r>
              <a:rPr lang="tr-TR" dirty="0" smtClean="0"/>
              <a:t>Peygamberimiz çağrının açıkça yapılması emri gereği ilk önce kendi ailesini çağırarak başlamıştır. Tüm aile fertlerini amcası Ebu </a:t>
            </a:r>
            <a:r>
              <a:rPr lang="tr-TR" dirty="0" err="1" smtClean="0"/>
              <a:t>Talib’in</a:t>
            </a:r>
            <a:r>
              <a:rPr lang="tr-TR" dirty="0" smtClean="0"/>
              <a:t> evinde yemeğe davet ederek Allah’ı ve kendisinin peygamber olduğunu bildirmiştir.</a:t>
            </a:r>
            <a:endParaRPr lang="tr-TR" dirty="0"/>
          </a:p>
        </p:txBody>
      </p:sp>
      <p:pic>
        <p:nvPicPr>
          <p:cNvPr id="22530" name="Picture 2" descr="C:\Users\Ümit\Desktop\DSC_61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7984" y="123478"/>
            <a:ext cx="4617849" cy="48965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051079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9502"/>
            <a:ext cx="8229600" cy="4255121"/>
          </a:xfrm>
        </p:spPr>
        <p:txBody>
          <a:bodyPr>
            <a:normAutofit/>
          </a:bodyPr>
          <a:lstStyle/>
          <a:p>
            <a:pPr marL="0" indent="0">
              <a:buNone/>
            </a:pPr>
            <a:r>
              <a:rPr lang="tr-TR" dirty="0"/>
              <a:t>Sevgili Peygamberimiz (</a:t>
            </a:r>
            <a:r>
              <a:rPr lang="tr-TR" dirty="0" err="1"/>
              <a:t>s.a.v</a:t>
            </a:r>
            <a:r>
              <a:rPr lang="tr-TR" dirty="0"/>
              <a:t>.) sokakta, çarşıda, pazarda, evlerde, nerede olursa olsun her fırsatta </a:t>
            </a:r>
            <a:r>
              <a:rPr lang="tr-TR" dirty="0" smtClean="0"/>
              <a:t>insanlara </a:t>
            </a:r>
            <a:r>
              <a:rPr lang="tr-TR" b="1" dirty="0" smtClean="0"/>
              <a:t>İ</a:t>
            </a:r>
            <a:r>
              <a:rPr lang="tr-TR" dirty="0" smtClean="0"/>
              <a:t>slam’ı </a:t>
            </a:r>
            <a:r>
              <a:rPr lang="tr-TR" dirty="0"/>
              <a:t>anlatıyor, onları tevhit inancına çağırıyordu. Bunun sonucu olarak da Müslümanların sayısı günden </a:t>
            </a:r>
            <a:r>
              <a:rPr lang="tr-TR" dirty="0" smtClean="0"/>
              <a:t>güne artıyordu</a:t>
            </a:r>
            <a:r>
              <a:rPr lang="tr-TR" dirty="0"/>
              <a:t>. Mekkeli müşrikler önceleri Müslümanları önemsemediler. Ancak zamanla İslam’ı kabul edenlerin </a:t>
            </a:r>
            <a:r>
              <a:rPr lang="tr-TR" dirty="0" smtClean="0"/>
              <a:t>artması müşrikleri </a:t>
            </a:r>
            <a:r>
              <a:rPr lang="tr-TR" dirty="0"/>
              <a:t>endişelendirdi.</a:t>
            </a:r>
          </a:p>
        </p:txBody>
      </p:sp>
    </p:spTree>
    <p:extLst>
      <p:ext uri="{BB962C8B-B14F-4D97-AF65-F5344CB8AC3E}">
        <p14:creationId xmlns:p14="http://schemas.microsoft.com/office/powerpoint/2010/main" xmlns="" val="2653604621"/>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9502"/>
            <a:ext cx="8229600" cy="4255121"/>
          </a:xfrm>
        </p:spPr>
        <p:txBody>
          <a:bodyPr>
            <a:normAutofit fontScale="77500" lnSpcReduction="20000"/>
          </a:bodyPr>
          <a:lstStyle/>
          <a:p>
            <a:pPr marL="0" indent="0">
              <a:lnSpc>
                <a:spcPct val="150000"/>
              </a:lnSpc>
              <a:buNone/>
            </a:pPr>
            <a:r>
              <a:rPr lang="tr-TR" dirty="0"/>
              <a:t>Müşrikler hem Sevgili </a:t>
            </a:r>
            <a:r>
              <a:rPr lang="tr-TR" dirty="0" err="1"/>
              <a:t>Peygamberimiz’e</a:t>
            </a:r>
            <a:r>
              <a:rPr lang="tr-TR" dirty="0"/>
              <a:t> (</a:t>
            </a:r>
            <a:r>
              <a:rPr lang="tr-TR" dirty="0" err="1"/>
              <a:t>s.a.v</a:t>
            </a:r>
            <a:r>
              <a:rPr lang="tr-TR" dirty="0"/>
              <a:t>.) hem de ona iman edenlere </a:t>
            </a:r>
            <a:r>
              <a:rPr lang="tr-TR" dirty="0" smtClean="0"/>
              <a:t>kötü davranmaya </a:t>
            </a:r>
            <a:r>
              <a:rPr lang="tr-TR" dirty="0"/>
              <a:t>başladılar. Önceleri Müslümanlarla alay ettiler, onlara hakaretlerde bulundular. Böylece hak </a:t>
            </a:r>
            <a:r>
              <a:rPr lang="tr-TR" dirty="0" smtClean="0"/>
              <a:t>dinin yayılmasını </a:t>
            </a:r>
            <a:r>
              <a:rPr lang="tr-TR" dirty="0"/>
              <a:t>önlemeyi arzuluyorlardı. Amaçlarına bu yollarla ulaşamayınca daha şiddetli mücadele </a:t>
            </a:r>
            <a:r>
              <a:rPr lang="tr-TR" dirty="0" smtClean="0"/>
              <a:t>yöntemlerine yöneldiler</a:t>
            </a:r>
            <a:r>
              <a:rPr lang="tr-TR" dirty="0"/>
              <a:t>. İslam’ı kabul edenlere dinlerini terk etmesi için </a:t>
            </a:r>
            <a:r>
              <a:rPr lang="tr-TR" dirty="0" smtClean="0"/>
              <a:t>baskılar </a:t>
            </a:r>
            <a:r>
              <a:rPr lang="tr-TR" dirty="0"/>
              <a:t>yapmaya hatta işkence etmeye başladılar.</a:t>
            </a:r>
          </a:p>
        </p:txBody>
      </p:sp>
    </p:spTree>
    <p:extLst>
      <p:ext uri="{BB962C8B-B14F-4D97-AF65-F5344CB8AC3E}">
        <p14:creationId xmlns:p14="http://schemas.microsoft.com/office/powerpoint/2010/main" xmlns="" val="413943669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95486"/>
            <a:ext cx="4464496" cy="4680520"/>
          </a:xfrm>
        </p:spPr>
        <p:txBody>
          <a:bodyPr>
            <a:normAutofit lnSpcReduction="10000"/>
          </a:bodyPr>
          <a:lstStyle/>
          <a:p>
            <a:pPr marL="0" indent="0">
              <a:buNone/>
            </a:pPr>
            <a:r>
              <a:rPr lang="tr-TR" dirty="0"/>
              <a:t>Bilal-i Habeşî (</a:t>
            </a:r>
            <a:r>
              <a:rPr lang="tr-TR" dirty="0" err="1"/>
              <a:t>r.a</a:t>
            </a:r>
            <a:r>
              <a:rPr lang="tr-TR" dirty="0"/>
              <a:t>.) başta olmak üzere özellikle kölelere, arkasında kabilesinin desteği olmayan </a:t>
            </a:r>
            <a:r>
              <a:rPr lang="tr-TR" dirty="0" smtClean="0"/>
              <a:t>kimsesizlere dayanılması </a:t>
            </a:r>
            <a:r>
              <a:rPr lang="tr-TR" dirty="0"/>
              <a:t>güç işkenceler ettiler. Onları kızgın kumlara yatırıp üzerlerine sıcak ve kocaman taşlar koydular.</a:t>
            </a:r>
          </a:p>
        </p:txBody>
      </p:sp>
      <p:pic>
        <p:nvPicPr>
          <p:cNvPr id="3074" name="Picture 2" descr="C:\Users\Ümit\Desktop\1234_511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60032" y="0"/>
            <a:ext cx="4283968" cy="49480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34769969"/>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51470"/>
            <a:ext cx="4104456" cy="4968552"/>
          </a:xfrm>
        </p:spPr>
        <p:txBody>
          <a:bodyPr>
            <a:normAutofit/>
          </a:bodyPr>
          <a:lstStyle/>
          <a:p>
            <a:pPr marL="0" indent="0">
              <a:buNone/>
            </a:pPr>
            <a:r>
              <a:rPr lang="tr-TR" sz="4000" dirty="0" smtClean="0"/>
              <a:t>Yapılan baskı </a:t>
            </a:r>
            <a:r>
              <a:rPr lang="tr-TR" sz="4000" dirty="0"/>
              <a:t>ve işkenceler sonucunda </a:t>
            </a:r>
            <a:r>
              <a:rPr lang="tr-TR" sz="4000" dirty="0">
                <a:solidFill>
                  <a:srgbClr val="FFFF00"/>
                </a:solidFill>
              </a:rPr>
              <a:t>Sümeyye</a:t>
            </a:r>
            <a:r>
              <a:rPr lang="tr-TR" sz="4000" dirty="0"/>
              <a:t> (</a:t>
            </a:r>
            <a:r>
              <a:rPr lang="tr-TR" sz="4000" dirty="0" err="1"/>
              <a:t>r.a</a:t>
            </a:r>
            <a:r>
              <a:rPr lang="tr-TR" sz="4000" dirty="0"/>
              <a:t>.) ve </a:t>
            </a:r>
            <a:r>
              <a:rPr lang="tr-TR" sz="4000" dirty="0" err="1">
                <a:solidFill>
                  <a:srgbClr val="FFFF00"/>
                </a:solidFill>
              </a:rPr>
              <a:t>Yâsir</a:t>
            </a:r>
            <a:r>
              <a:rPr lang="tr-TR" sz="4000" dirty="0"/>
              <a:t> (</a:t>
            </a:r>
            <a:r>
              <a:rPr lang="tr-TR" sz="4000" dirty="0" err="1"/>
              <a:t>r.a</a:t>
            </a:r>
            <a:r>
              <a:rPr lang="tr-TR" sz="4000" dirty="0"/>
              <a:t>.) adlı Müslümanlar </a:t>
            </a:r>
            <a:r>
              <a:rPr lang="tr-TR" sz="4000" dirty="0">
                <a:solidFill>
                  <a:srgbClr val="FF0000"/>
                </a:solidFill>
              </a:rPr>
              <a:t>İslam’ın ilk şehitleri</a:t>
            </a:r>
            <a:r>
              <a:rPr lang="tr-TR" sz="4000" dirty="0"/>
              <a:t> oldular.</a:t>
            </a:r>
          </a:p>
        </p:txBody>
      </p:sp>
      <p:pic>
        <p:nvPicPr>
          <p:cNvPr id="4098" name="Picture 2" descr="C:\Users\Ümit\Desktop\sümeyye-binti-hayat-768x32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3928" y="0"/>
            <a:ext cx="5220072" cy="5143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9078046"/>
      </p:ext>
    </p:extLst>
  </p:cSld>
  <p:clrMapOvr>
    <a:masterClrMapping/>
  </p:clrMapOvr>
  <mc:AlternateContent xmlns:mc="http://schemas.openxmlformats.org/markup-compatibility/2006">
    <mc:Choice xmlns:p14="http://schemas.microsoft.com/office/powerpoint/2010/main" xmlns="" Requires="p14">
      <p:transition spd="slow" p14:dur="1500">
        <p14:prism isContent="1"/>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Özel 1">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Özel 1">
      <a:majorFont>
        <a:latin typeface="Footlight MT Light"/>
        <a:ea typeface=""/>
        <a:cs typeface=""/>
      </a:majorFont>
      <a:minorFont>
        <a:latin typeface="Andalus"/>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1689</Words>
  <PresentationFormat>Ekran Gösterisi (16:9)</PresentationFormat>
  <Paragraphs>83</Paragraphs>
  <Slides>35</Slides>
  <Notes>0</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Ofis Teması</vt:lpstr>
      <vt:lpstr>SON PEYGAMBER HZ. MUHAMMED</vt:lpstr>
      <vt:lpstr>Çağrının Yaygınlaşması</vt:lpstr>
      <vt:lpstr>Slayt 3</vt:lpstr>
      <vt:lpstr>Slayt 4</vt:lpstr>
      <vt:lpstr>Slayt 5</vt:lpstr>
      <vt:lpstr>Slayt 6</vt:lpstr>
      <vt:lpstr>Slayt 7</vt:lpstr>
      <vt:lpstr>Slayt 8</vt:lpstr>
      <vt:lpstr>Slayt 9</vt:lpstr>
      <vt:lpstr>Slayt 10</vt:lpstr>
      <vt:lpstr>Bir Kıssa</vt:lpstr>
      <vt:lpstr>İlk Hicret: Habeşistan</vt:lpstr>
      <vt:lpstr>Slayt 13</vt:lpstr>
      <vt:lpstr>Yıldırma Politikası: Boykot</vt:lpstr>
      <vt:lpstr>Slayt 15</vt:lpstr>
      <vt:lpstr>Slayt 16</vt:lpstr>
      <vt:lpstr>Hüzün Yılı (620)</vt:lpstr>
      <vt:lpstr>Slayt 18</vt:lpstr>
      <vt:lpstr>Slayt 19</vt:lpstr>
      <vt:lpstr>Slayt 20</vt:lpstr>
      <vt:lpstr>Yeni Yerler Aranıyor!</vt:lpstr>
      <vt:lpstr>Bir Peygamber Mucizesi: İsra ve Miraç Hadisesi</vt:lpstr>
      <vt:lpstr>Slayt 23</vt:lpstr>
      <vt:lpstr>Slayt 24</vt:lpstr>
      <vt:lpstr>Slayt 25</vt:lpstr>
      <vt:lpstr>Hicret Olayı</vt:lpstr>
      <vt:lpstr>Slayt 27</vt:lpstr>
      <vt:lpstr>Slayt 28</vt:lpstr>
      <vt:lpstr>Slayt 29</vt:lpstr>
      <vt:lpstr>Slayt 30</vt:lpstr>
      <vt:lpstr>Slayt 31</vt:lpstr>
      <vt:lpstr>Slayt 32</vt:lpstr>
      <vt:lpstr>Slayt 33</vt:lpstr>
      <vt:lpstr>Hicretin Sonuçları</vt:lpstr>
      <vt:lpstr>Bu haftalık bu kadar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2017-12-17T09:55:29Z</dcterms:created>
  <dcterms:modified xsi:type="dcterms:W3CDTF">2017-12-20T15:51:43Z</dcterms:modified>
  <cp:category>www.sorubak.com</cp:category>
</cp:coreProperties>
</file>