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73" r:id="rId4"/>
    <p:sldId id="258" r:id="rId5"/>
    <p:sldId id="259" r:id="rId6"/>
    <p:sldId id="262" r:id="rId7"/>
    <p:sldId id="274" r:id="rId8"/>
    <p:sldId id="275" r:id="rId9"/>
    <p:sldId id="276" r:id="rId10"/>
    <p:sldId id="261" r:id="rId11"/>
    <p:sldId id="260" r:id="rId12"/>
    <p:sldId id="277" r:id="rId13"/>
    <p:sldId id="278" r:id="rId14"/>
    <p:sldId id="263" r:id="rId15"/>
    <p:sldId id="279" r:id="rId16"/>
    <p:sldId id="280" r:id="rId17"/>
    <p:sldId id="281" r:id="rId18"/>
    <p:sldId id="264" r:id="rId19"/>
    <p:sldId id="265" r:id="rId20"/>
    <p:sldId id="266" r:id="rId21"/>
    <p:sldId id="268" r:id="rId22"/>
    <p:sldId id="269" r:id="rId23"/>
    <p:sldId id="270" r:id="rId24"/>
    <p:sldId id="283" r:id="rId25"/>
    <p:sldId id="271" r:id="rId26"/>
    <p:sldId id="272" r:id="rId27"/>
    <p:sldId id="282" r:id="rId2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41" autoAdjust="0"/>
    <p:restoredTop sz="96154" autoAdjust="0"/>
  </p:normalViewPr>
  <p:slideViewPr>
    <p:cSldViewPr snapToGrid="0">
      <p:cViewPr varScale="1">
        <p:scale>
          <a:sx n="114" d="100"/>
          <a:sy n="114" d="100"/>
        </p:scale>
        <p:origin x="-4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212C2-887C-4F53-B4E6-3DE76328A970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756F37-98BB-41B2-AB6D-6B29F2A493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2810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56F37-98BB-41B2-AB6D-6B29F2A4939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6159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56F37-98BB-41B2-AB6D-6B29F2A4939D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0518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56F37-98BB-41B2-AB6D-6B29F2A4939D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01036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56F37-98BB-41B2-AB6D-6B29F2A4939D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17672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56F37-98BB-41B2-AB6D-6B29F2A4939D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87117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56F37-98BB-41B2-AB6D-6B29F2A4939D}" type="slidenum">
              <a:rPr lang="tr-TR" smtClean="0"/>
              <a:pPr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0091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B38-84B8-4DDE-9D91-4AACC4B960CC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C633-9C34-464C-99B9-8D61EA8DB7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5640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B38-84B8-4DDE-9D91-4AACC4B960CC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C633-9C34-464C-99B9-8D61EA8DB7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34451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B38-84B8-4DDE-9D91-4AACC4B960CC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C633-9C34-464C-99B9-8D61EA8DB7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3555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B38-84B8-4DDE-9D91-4AACC4B960CC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C633-9C34-464C-99B9-8D61EA8DB7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369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B38-84B8-4DDE-9D91-4AACC4B960CC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C633-9C34-464C-99B9-8D61EA8DB7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156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B38-84B8-4DDE-9D91-4AACC4B960CC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C633-9C34-464C-99B9-8D61EA8DB7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94540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B38-84B8-4DDE-9D91-4AACC4B960CC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C633-9C34-464C-99B9-8D61EA8DB7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4097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B38-84B8-4DDE-9D91-4AACC4B960CC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C633-9C34-464C-99B9-8D61EA8DB7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58172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B38-84B8-4DDE-9D91-4AACC4B960CC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C633-9C34-464C-99B9-8D61EA8DB7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64653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B38-84B8-4DDE-9D91-4AACC4B960CC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C633-9C34-464C-99B9-8D61EA8DB7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73970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B38-84B8-4DDE-9D91-4AACC4B960CC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9C633-9C34-464C-99B9-8D61EA8DB7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71954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B8B38-84B8-4DDE-9D91-4AACC4B960CC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9C633-9C34-464C-99B9-8D61EA8DB7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14033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gitsel-sunularda-kullanilabilecek-arka-planla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18665"/>
            <a:ext cx="13825182" cy="777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8800" dirty="0" smtClean="0">
                <a:solidFill>
                  <a:schemeClr val="bg1"/>
                </a:solidFill>
              </a:rPr>
              <a:t>SES BİLGİSİ</a:t>
            </a:r>
            <a:endParaRPr lang="tr-TR" sz="8800" dirty="0">
              <a:solidFill>
                <a:schemeClr val="bg1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HAZIRLAYAN: BUSE ARSLAN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078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0" y="0"/>
            <a:ext cx="12191999" cy="1774209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SES OLAYLARI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409434" y="1774208"/>
            <a:ext cx="11300346" cy="4449171"/>
          </a:xfrm>
        </p:spPr>
        <p:txBody>
          <a:bodyPr/>
          <a:lstStyle/>
          <a:p>
            <a:pPr algn="l"/>
            <a:r>
              <a:rPr lang="tr-TR" dirty="0" smtClean="0"/>
              <a:t>   	</a:t>
            </a:r>
          </a:p>
          <a:p>
            <a:pPr algn="l"/>
            <a:endParaRPr lang="tr-TR" dirty="0" smtClean="0"/>
          </a:p>
          <a:p>
            <a:pPr algn="l"/>
            <a:endParaRPr lang="tr-TR" dirty="0"/>
          </a:p>
          <a:p>
            <a:pPr algn="l"/>
            <a:endParaRPr lang="tr-TR" dirty="0" smtClean="0"/>
          </a:p>
          <a:p>
            <a:pPr algn="l"/>
            <a:endParaRPr lang="tr-TR" sz="3400" dirty="0" smtClean="0"/>
          </a:p>
          <a:p>
            <a:pPr algn="l"/>
            <a:r>
              <a:rPr lang="tr-TR" sz="3400" dirty="0" smtClean="0"/>
              <a:t>Ünsüz Benzeşmesi(Sertleşmesi)           Ünsüz Yumuşaması</a:t>
            </a:r>
            <a:endParaRPr lang="tr-TR" sz="3400" dirty="0"/>
          </a:p>
        </p:txBody>
      </p:sp>
      <p:sp>
        <p:nvSpPr>
          <p:cNvPr id="2" name="Aşağı Ok 1"/>
          <p:cNvSpPr/>
          <p:nvPr/>
        </p:nvSpPr>
        <p:spPr>
          <a:xfrm rot="2256022">
            <a:off x="2453685" y="1372433"/>
            <a:ext cx="1441938" cy="29562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Aşağı Ok 2"/>
          <p:cNvSpPr/>
          <p:nvPr/>
        </p:nvSpPr>
        <p:spPr>
          <a:xfrm rot="19984543">
            <a:off x="8088119" y="1452812"/>
            <a:ext cx="1418493" cy="28607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6393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0" y="0"/>
            <a:ext cx="12191999" cy="1774209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Ünsüz Benzeşmesi(Sertleşmesi)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50984" y="1637731"/>
            <a:ext cx="11158795" cy="4585648"/>
          </a:xfrm>
        </p:spPr>
        <p:txBody>
          <a:bodyPr>
            <a:normAutofit/>
          </a:bodyPr>
          <a:lstStyle/>
          <a:p>
            <a:pPr algn="l"/>
            <a:r>
              <a:rPr lang="tr-TR" dirty="0" smtClean="0"/>
              <a:t>   	</a:t>
            </a:r>
            <a:r>
              <a:rPr lang="tr-TR" sz="3200" dirty="0" smtClean="0"/>
              <a:t>‘‘ç, f, h, k, p, s, ş, t ’’ sert ünsüzleriyle biten kelimelere ‘‘c, d, g’’ yumuşak ünsüzleri gelirse ‘‘c, d, g’’ sertleşir ve ‘‘ç, t, k’’ ‘ye dönüşür. Bu  olaya </a:t>
            </a:r>
            <a:r>
              <a:rPr lang="tr-TR" sz="3200" dirty="0" smtClean="0">
                <a:solidFill>
                  <a:srgbClr val="FF0000"/>
                </a:solidFill>
              </a:rPr>
              <a:t>ünsüz benzeşmesi(sertleşmesi) </a:t>
            </a:r>
            <a:r>
              <a:rPr lang="tr-TR" sz="3200" dirty="0" smtClean="0"/>
              <a:t>denir.</a:t>
            </a:r>
          </a:p>
          <a:p>
            <a:pPr algn="l"/>
            <a:endParaRPr lang="tr-TR" sz="3200" dirty="0"/>
          </a:p>
          <a:p>
            <a:pPr algn="l"/>
            <a:r>
              <a:rPr lang="tr-TR" sz="3200" dirty="0" smtClean="0"/>
              <a:t>                                                  </a:t>
            </a:r>
            <a:endParaRPr lang="tr-TR" sz="3200" dirty="0" smtClean="0">
              <a:solidFill>
                <a:srgbClr val="FF0000"/>
              </a:solidFill>
            </a:endParaRPr>
          </a:p>
          <a:p>
            <a:pPr algn="l"/>
            <a:r>
              <a:rPr lang="tr-TR" sz="3200" dirty="0" smtClean="0"/>
              <a:t>c                       ç</a:t>
            </a:r>
          </a:p>
          <a:p>
            <a:pPr algn="l"/>
            <a:r>
              <a:rPr lang="tr-TR" sz="3200" dirty="0" smtClean="0"/>
              <a:t>d                       t</a:t>
            </a:r>
          </a:p>
          <a:p>
            <a:pPr algn="l"/>
            <a:r>
              <a:rPr lang="tr-TR" sz="3200" dirty="0" smtClean="0"/>
              <a:t>g                       k</a:t>
            </a:r>
          </a:p>
          <a:p>
            <a:pPr algn="l"/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550984" y="3200823"/>
            <a:ext cx="3552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5400" b="1" dirty="0" smtClean="0">
                <a:ln/>
                <a:solidFill>
                  <a:schemeClr val="accent4"/>
                </a:solidFill>
              </a:rPr>
              <a:t>FORMÜL =&gt;</a:t>
            </a:r>
          </a:p>
        </p:txBody>
      </p:sp>
      <p:sp>
        <p:nvSpPr>
          <p:cNvPr id="3" name="Dikdörtgen 2"/>
          <p:cNvSpPr/>
          <p:nvPr/>
        </p:nvSpPr>
        <p:spPr>
          <a:xfrm>
            <a:off x="4103302" y="3282539"/>
            <a:ext cx="47174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F</a:t>
            </a:r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I</a:t>
            </a:r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ST</a:t>
            </a:r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I</a:t>
            </a:r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KÇ</a:t>
            </a:r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I </a:t>
            </a:r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Ş</a:t>
            </a:r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A</a:t>
            </a:r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H</a:t>
            </a:r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A</a:t>
            </a:r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P</a:t>
            </a:r>
            <a:r>
              <a:rPr lang="tr-TR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tr-TR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 flipV="1">
            <a:off x="1061051" y="4571090"/>
            <a:ext cx="1660140" cy="99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1061051" y="5027985"/>
            <a:ext cx="1660140" cy="45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1061051" y="5639055"/>
            <a:ext cx="16601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8559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550984" y="0"/>
            <a:ext cx="11641015" cy="177420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FF00"/>
                </a:solidFill>
              </a:rPr>
              <a:t>Örnek: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50984" y="1637731"/>
            <a:ext cx="11158795" cy="4585648"/>
          </a:xfrm>
        </p:spPr>
        <p:txBody>
          <a:bodyPr>
            <a:normAutofit/>
          </a:bodyPr>
          <a:lstStyle/>
          <a:p>
            <a:pPr algn="l"/>
            <a:r>
              <a:rPr lang="tr-TR" dirty="0" smtClean="0"/>
              <a:t>  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ağaç - </a:t>
            </a:r>
            <a:r>
              <a:rPr lang="tr-TR" sz="3600" dirty="0" smtClean="0">
                <a:solidFill>
                  <a:srgbClr val="FF0000"/>
                </a:solidFill>
              </a:rPr>
              <a:t>d</a:t>
            </a:r>
            <a:r>
              <a:rPr lang="tr-TR" sz="3600" dirty="0" smtClean="0"/>
              <a:t>an                    ağaç</a:t>
            </a:r>
            <a:r>
              <a:rPr lang="tr-TR" sz="3600" dirty="0" smtClean="0">
                <a:solidFill>
                  <a:srgbClr val="FF0000"/>
                </a:solidFill>
              </a:rPr>
              <a:t>t</a:t>
            </a:r>
            <a:r>
              <a:rPr lang="tr-TR" sz="3600" dirty="0" smtClean="0"/>
              <a:t>an 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konuş – </a:t>
            </a:r>
            <a:r>
              <a:rPr lang="tr-TR" sz="3600" dirty="0" err="1" smtClean="0">
                <a:solidFill>
                  <a:srgbClr val="FF0000"/>
                </a:solidFill>
              </a:rPr>
              <a:t>g</a:t>
            </a:r>
            <a:r>
              <a:rPr lang="tr-TR" sz="3600" dirty="0" err="1" smtClean="0"/>
              <a:t>an</a:t>
            </a:r>
            <a:r>
              <a:rPr lang="tr-TR" sz="3600" dirty="0"/>
              <a:t> </a:t>
            </a:r>
            <a:r>
              <a:rPr lang="tr-TR" sz="3600" dirty="0" smtClean="0"/>
              <a:t>                konuş</a:t>
            </a:r>
            <a:r>
              <a:rPr lang="tr-TR" sz="3600" dirty="0" smtClean="0">
                <a:solidFill>
                  <a:srgbClr val="FF0000"/>
                </a:solidFill>
              </a:rPr>
              <a:t>k</a:t>
            </a:r>
            <a:r>
              <a:rPr lang="tr-TR" sz="3600" dirty="0" smtClean="0"/>
              <a:t>an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fıstık – </a:t>
            </a:r>
            <a:r>
              <a:rPr lang="tr-TR" sz="3600" dirty="0" err="1" smtClean="0">
                <a:solidFill>
                  <a:srgbClr val="FF0000"/>
                </a:solidFill>
              </a:rPr>
              <a:t>c</a:t>
            </a:r>
            <a:r>
              <a:rPr lang="tr-TR" sz="3600" dirty="0" err="1" smtClean="0"/>
              <a:t>ı</a:t>
            </a:r>
            <a:r>
              <a:rPr lang="tr-TR" sz="3600" dirty="0" smtClean="0"/>
              <a:t>                       fıstık</a:t>
            </a:r>
            <a:r>
              <a:rPr lang="tr-TR" sz="3600" dirty="0" smtClean="0">
                <a:solidFill>
                  <a:srgbClr val="FF0000"/>
                </a:solidFill>
              </a:rPr>
              <a:t>ç</a:t>
            </a:r>
            <a:r>
              <a:rPr lang="tr-TR" sz="3600" dirty="0" smtClean="0"/>
              <a:t>ı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kitap – </a:t>
            </a:r>
            <a:r>
              <a:rPr lang="tr-TR" sz="3600" dirty="0" smtClean="0">
                <a:solidFill>
                  <a:srgbClr val="FF0000"/>
                </a:solidFill>
              </a:rPr>
              <a:t>d</a:t>
            </a:r>
            <a:r>
              <a:rPr lang="tr-TR" sz="3600" dirty="0" smtClean="0"/>
              <a:t>an                   kitap</a:t>
            </a:r>
            <a:r>
              <a:rPr lang="tr-TR" sz="3600" dirty="0" smtClean="0">
                <a:solidFill>
                  <a:srgbClr val="FF0000"/>
                </a:solidFill>
              </a:rPr>
              <a:t>t</a:t>
            </a:r>
            <a:r>
              <a:rPr lang="tr-TR" sz="3600" dirty="0" smtClean="0"/>
              <a:t>an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seç – </a:t>
            </a:r>
            <a:r>
              <a:rPr lang="tr-TR" sz="3600" dirty="0" err="1" smtClean="0">
                <a:solidFill>
                  <a:srgbClr val="FF0000"/>
                </a:solidFill>
              </a:rPr>
              <a:t>g</a:t>
            </a:r>
            <a:r>
              <a:rPr lang="tr-TR" sz="3600" dirty="0" err="1" smtClean="0"/>
              <a:t>in</a:t>
            </a:r>
            <a:r>
              <a:rPr lang="tr-TR" sz="3600" dirty="0" smtClean="0"/>
              <a:t>                        seç</a:t>
            </a:r>
            <a:r>
              <a:rPr lang="tr-TR" sz="3600" dirty="0" smtClean="0">
                <a:solidFill>
                  <a:srgbClr val="FF0000"/>
                </a:solidFill>
              </a:rPr>
              <a:t>k</a:t>
            </a:r>
            <a:r>
              <a:rPr lang="tr-TR" sz="3600" dirty="0" smtClean="0"/>
              <a:t>in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ekmek – </a:t>
            </a:r>
            <a:r>
              <a:rPr lang="tr-TR" sz="3600" dirty="0" err="1" smtClean="0">
                <a:solidFill>
                  <a:srgbClr val="FF0000"/>
                </a:solidFill>
              </a:rPr>
              <a:t>c</a:t>
            </a:r>
            <a:r>
              <a:rPr lang="tr-TR" sz="3600" dirty="0" err="1" smtClean="0"/>
              <a:t>i</a:t>
            </a:r>
            <a:r>
              <a:rPr lang="tr-TR" sz="3600" dirty="0" smtClean="0"/>
              <a:t>                    ekmek</a:t>
            </a:r>
            <a:r>
              <a:rPr lang="tr-TR" sz="3600" dirty="0" smtClean="0">
                <a:solidFill>
                  <a:srgbClr val="FF0000"/>
                </a:solidFill>
              </a:rPr>
              <a:t>ç</a:t>
            </a:r>
            <a:r>
              <a:rPr lang="tr-TR" sz="3600" dirty="0" smtClean="0"/>
              <a:t>i</a:t>
            </a:r>
          </a:p>
        </p:txBody>
      </p:sp>
      <p:cxnSp>
        <p:nvCxnSpPr>
          <p:cNvPr id="9" name="Düz Ok Bağlayıcısı 8"/>
          <p:cNvCxnSpPr/>
          <p:nvPr/>
        </p:nvCxnSpPr>
        <p:spPr>
          <a:xfrm flipV="1">
            <a:off x="3194713" y="2367317"/>
            <a:ext cx="1421641" cy="13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>
            <a:off x="3467668" y="3004781"/>
            <a:ext cx="114868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 flipV="1">
            <a:off x="2838734" y="3617223"/>
            <a:ext cx="1777619" cy="113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V="1">
            <a:off x="3194713" y="4191001"/>
            <a:ext cx="1421641" cy="335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2838734" y="4885899"/>
            <a:ext cx="1777619" cy="136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>
            <a:off x="3194713" y="5455124"/>
            <a:ext cx="1421641" cy="159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5808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4013035" y="107922"/>
            <a:ext cx="11181543" cy="177420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FF00"/>
                </a:solidFill>
              </a:rPr>
              <a:t>DİKKAT!!!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50984" y="1637731"/>
            <a:ext cx="11158795" cy="4585648"/>
          </a:xfrm>
        </p:spPr>
        <p:txBody>
          <a:bodyPr>
            <a:normAutofit/>
          </a:bodyPr>
          <a:lstStyle/>
          <a:p>
            <a:pPr algn="l"/>
            <a:r>
              <a:rPr lang="tr-TR" dirty="0" smtClean="0"/>
              <a:t>   </a:t>
            </a:r>
          </a:p>
          <a:p>
            <a:pPr algn="l"/>
            <a:r>
              <a:rPr lang="tr-TR" sz="3600" dirty="0"/>
              <a:t>	</a:t>
            </a:r>
            <a:r>
              <a:rPr lang="tr-TR" sz="3600" dirty="0" smtClean="0"/>
              <a:t>Sayılara ve özel isimlere gelen eklerde de ünsüz benzeşmesi kuralı uygulanır.</a:t>
            </a:r>
          </a:p>
          <a:p>
            <a:pPr algn="l"/>
            <a:r>
              <a:rPr lang="tr-TR" sz="3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Örnek: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Zonguldak’</a:t>
            </a:r>
            <a:r>
              <a:rPr lang="tr-TR" sz="3600" dirty="0" smtClean="0">
                <a:solidFill>
                  <a:srgbClr val="FF0000"/>
                </a:solidFill>
              </a:rPr>
              <a:t>t</a:t>
            </a:r>
            <a:r>
              <a:rPr lang="tr-TR" sz="3600" dirty="0" smtClean="0"/>
              <a:t>an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5’</a:t>
            </a:r>
            <a:r>
              <a:rPr lang="tr-TR" sz="3600" dirty="0" smtClean="0">
                <a:solidFill>
                  <a:srgbClr val="FF0000"/>
                </a:solidFill>
              </a:rPr>
              <a:t>t</a:t>
            </a:r>
            <a:r>
              <a:rPr lang="tr-TR" sz="3600" dirty="0" smtClean="0"/>
              <a:t>en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gidecek</a:t>
            </a:r>
            <a:r>
              <a:rPr lang="tr-TR" sz="3600" dirty="0" smtClean="0">
                <a:solidFill>
                  <a:srgbClr val="FF0000"/>
                </a:solidFill>
              </a:rPr>
              <a:t>t</a:t>
            </a:r>
            <a:r>
              <a:rPr lang="tr-TR" sz="3600" dirty="0" smtClean="0"/>
              <a:t>i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30024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0" y="0"/>
            <a:ext cx="12191999" cy="1774209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Ünsüz Yumuşaması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41359" y="1583140"/>
            <a:ext cx="11109279" cy="4612944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r-TR" dirty="0" smtClean="0"/>
              <a:t>   	</a:t>
            </a:r>
          </a:p>
          <a:p>
            <a:pPr algn="l"/>
            <a:r>
              <a:rPr lang="tr-TR" sz="3500" dirty="0"/>
              <a:t>	</a:t>
            </a:r>
            <a:r>
              <a:rPr lang="tr-TR" sz="3500" dirty="0" smtClean="0"/>
              <a:t>‘‘ p, t, ç, k’’ sert ünsüzleriyle biten kelimelere ünlü ile başlayan bir ek getirilirse sert    ünsüzler ‘‘b, c, d, g’’ yumuşak ünsüzlerine dönüşür.</a:t>
            </a:r>
          </a:p>
          <a:p>
            <a:pPr algn="l"/>
            <a:endParaRPr lang="tr-TR" sz="3500" dirty="0" smtClean="0"/>
          </a:p>
          <a:p>
            <a:pPr algn="l"/>
            <a:r>
              <a:rPr lang="tr-TR" sz="3500" dirty="0" smtClean="0"/>
              <a:t>p                  b</a:t>
            </a:r>
          </a:p>
          <a:p>
            <a:pPr algn="l"/>
            <a:r>
              <a:rPr lang="tr-TR" sz="3500" dirty="0" smtClean="0"/>
              <a:t>ç                   c</a:t>
            </a:r>
          </a:p>
          <a:p>
            <a:pPr algn="l"/>
            <a:r>
              <a:rPr lang="tr-TR" sz="3500" dirty="0" smtClean="0"/>
              <a:t>t                   d</a:t>
            </a:r>
          </a:p>
          <a:p>
            <a:pPr algn="l"/>
            <a:r>
              <a:rPr lang="tr-TR" sz="3500" dirty="0" smtClean="0"/>
              <a:t>k                   g, ğ</a:t>
            </a:r>
          </a:p>
          <a:p>
            <a:pPr algn="l"/>
            <a:r>
              <a:rPr lang="tr-TR" sz="3500" dirty="0"/>
              <a:t>	</a:t>
            </a:r>
            <a:endParaRPr lang="tr-TR" sz="3500" dirty="0" smtClean="0"/>
          </a:p>
          <a:p>
            <a:pPr algn="l"/>
            <a:endParaRPr lang="tr-TR" dirty="0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983776" y="3780430"/>
            <a:ext cx="1421641" cy="13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983773" y="4235497"/>
            <a:ext cx="1421641" cy="13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 flipV="1">
            <a:off x="983775" y="4732646"/>
            <a:ext cx="1421641" cy="13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V="1">
            <a:off x="983773" y="5187713"/>
            <a:ext cx="1421641" cy="13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5558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5065" y="-95534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541359" y="0"/>
            <a:ext cx="11650640" cy="177420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FF00"/>
                </a:solidFill>
              </a:rPr>
              <a:t>Örnek: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41359" y="1583140"/>
            <a:ext cx="11109279" cy="4612944"/>
          </a:xfrm>
        </p:spPr>
        <p:txBody>
          <a:bodyPr>
            <a:normAutofit/>
          </a:bodyPr>
          <a:lstStyle/>
          <a:p>
            <a:pPr algn="l"/>
            <a:r>
              <a:rPr lang="tr-TR" dirty="0" smtClean="0"/>
              <a:t>   	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yüre</a:t>
            </a:r>
            <a:r>
              <a:rPr lang="tr-TR" sz="4400" dirty="0" smtClean="0">
                <a:solidFill>
                  <a:srgbClr val="FF0000"/>
                </a:solidFill>
              </a:rPr>
              <a:t>k</a:t>
            </a:r>
            <a:r>
              <a:rPr lang="tr-TR" sz="4400" dirty="0" smtClean="0"/>
              <a:t> – e: yüre</a:t>
            </a:r>
            <a:r>
              <a:rPr lang="tr-TR" sz="4400" dirty="0" smtClean="0">
                <a:solidFill>
                  <a:srgbClr val="FF0000"/>
                </a:solidFill>
              </a:rPr>
              <a:t>ğ</a:t>
            </a:r>
            <a:r>
              <a:rPr lang="tr-TR" sz="4400" dirty="0" smtClean="0"/>
              <a:t>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kita</a:t>
            </a:r>
            <a:r>
              <a:rPr lang="tr-TR" sz="4400" dirty="0" smtClean="0">
                <a:solidFill>
                  <a:srgbClr val="FF0000"/>
                </a:solidFill>
              </a:rPr>
              <a:t>p</a:t>
            </a:r>
            <a:r>
              <a:rPr lang="tr-TR" sz="4400" dirty="0" smtClean="0"/>
              <a:t> – ı: kita</a:t>
            </a:r>
            <a:r>
              <a:rPr lang="tr-TR" sz="4400" dirty="0" smtClean="0">
                <a:solidFill>
                  <a:srgbClr val="FF0000"/>
                </a:solidFill>
              </a:rPr>
              <a:t>b</a:t>
            </a:r>
            <a:r>
              <a:rPr lang="tr-TR" sz="4400" dirty="0" smtClean="0"/>
              <a:t>ı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der</a:t>
            </a:r>
            <a:r>
              <a:rPr lang="tr-TR" sz="4400" dirty="0" smtClean="0">
                <a:solidFill>
                  <a:srgbClr val="FF0000"/>
                </a:solidFill>
              </a:rPr>
              <a:t>t</a:t>
            </a:r>
            <a:r>
              <a:rPr lang="tr-TR" sz="4400" dirty="0" smtClean="0"/>
              <a:t> – i: der</a:t>
            </a:r>
            <a:r>
              <a:rPr lang="tr-TR" sz="4400" dirty="0" smtClean="0">
                <a:solidFill>
                  <a:srgbClr val="FF0000"/>
                </a:solidFill>
              </a:rPr>
              <a:t>d</a:t>
            </a:r>
            <a:r>
              <a:rPr lang="tr-TR" sz="4400" dirty="0" smtClean="0"/>
              <a:t>i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çeki</a:t>
            </a:r>
            <a:r>
              <a:rPr lang="tr-TR" sz="4400" dirty="0" smtClean="0">
                <a:solidFill>
                  <a:srgbClr val="FF0000"/>
                </a:solidFill>
              </a:rPr>
              <a:t>ç</a:t>
            </a:r>
            <a:r>
              <a:rPr lang="tr-TR" sz="4400" dirty="0" smtClean="0"/>
              <a:t> – e: çeki</a:t>
            </a:r>
            <a:r>
              <a:rPr lang="tr-TR" sz="4400" dirty="0" smtClean="0">
                <a:solidFill>
                  <a:srgbClr val="FF0000"/>
                </a:solidFill>
              </a:rPr>
              <a:t>c</a:t>
            </a:r>
            <a:r>
              <a:rPr lang="tr-TR" sz="4400" dirty="0" smtClean="0"/>
              <a:t>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dola</a:t>
            </a:r>
            <a:r>
              <a:rPr lang="tr-TR" sz="4400" dirty="0" smtClean="0">
                <a:solidFill>
                  <a:srgbClr val="FF0000"/>
                </a:solidFill>
              </a:rPr>
              <a:t>p</a:t>
            </a:r>
            <a:r>
              <a:rPr lang="tr-TR" sz="4400" dirty="0" smtClean="0"/>
              <a:t> – ı: dola</a:t>
            </a:r>
            <a:r>
              <a:rPr lang="tr-TR" sz="4400" dirty="0" smtClean="0">
                <a:solidFill>
                  <a:srgbClr val="FF0000"/>
                </a:solidFill>
              </a:rPr>
              <a:t>b</a:t>
            </a:r>
            <a:r>
              <a:rPr lang="tr-TR" sz="4400" dirty="0" smtClean="0"/>
              <a:t>ı</a:t>
            </a:r>
          </a:p>
          <a:p>
            <a:pPr algn="l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7271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70833E-6 2.59259E-6 L 2.70833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04167E-6 1.11111E-6 L 1.04167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91667E-6 -3.7037E-7 L -2.91667E-6 -0.07222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7 -3.33333E-6 L 4.16667E-7 -0.07222 " pathEditMode="relative" rAng="0" ptsTypes="AA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8.33333E-7 -4.81481E-6 L 8.33333E-7 -0.07222 " pathEditMode="relative" rAng="0" ptsTypes="AA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5065" y="-95534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4144368" y="-143301"/>
            <a:ext cx="11650640" cy="177420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FF00"/>
                </a:solidFill>
              </a:rPr>
              <a:t>UYARI: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41359" y="1583140"/>
            <a:ext cx="11109279" cy="4612944"/>
          </a:xfrm>
        </p:spPr>
        <p:txBody>
          <a:bodyPr>
            <a:normAutofit/>
          </a:bodyPr>
          <a:lstStyle/>
          <a:p>
            <a:pPr algn="l"/>
            <a:r>
              <a:rPr lang="tr-TR" dirty="0" smtClean="0"/>
              <a:t>   	</a:t>
            </a:r>
          </a:p>
          <a:p>
            <a:pPr algn="l"/>
            <a:r>
              <a:rPr lang="tr-TR" dirty="0" smtClean="0"/>
              <a:t>      </a:t>
            </a:r>
          </a:p>
          <a:p>
            <a:pPr algn="l"/>
            <a:r>
              <a:rPr lang="tr-TR" dirty="0"/>
              <a:t> </a:t>
            </a:r>
            <a:r>
              <a:rPr lang="tr-TR" dirty="0" smtClean="0"/>
              <a:t>                         	</a:t>
            </a:r>
            <a:r>
              <a:rPr lang="tr-TR" sz="3200" dirty="0" smtClean="0"/>
              <a:t>Özel isimlerde yumuşama olmaz.</a:t>
            </a:r>
          </a:p>
          <a:p>
            <a:pPr algn="l"/>
            <a:endParaRPr lang="tr-TR" sz="3200" dirty="0"/>
          </a:p>
          <a:p>
            <a:pPr algn="l"/>
            <a:r>
              <a:rPr lang="tr-TR" sz="32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Örnek: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Toka</a:t>
            </a:r>
            <a:r>
              <a:rPr lang="tr-TR" sz="3200" dirty="0" smtClean="0">
                <a:solidFill>
                  <a:srgbClr val="FF0000"/>
                </a:solidFill>
              </a:rPr>
              <a:t>t</a:t>
            </a:r>
            <a:r>
              <a:rPr lang="tr-TR" sz="3200" dirty="0" smtClean="0"/>
              <a:t>’a: </a:t>
            </a:r>
            <a:r>
              <a:rPr lang="tr-TR" sz="3200" dirty="0" err="1" smtClean="0"/>
              <a:t>Toka</a:t>
            </a:r>
            <a:r>
              <a:rPr lang="tr-TR" sz="3200" dirty="0" err="1" smtClean="0">
                <a:solidFill>
                  <a:srgbClr val="FF0000"/>
                </a:solidFill>
              </a:rPr>
              <a:t>d</a:t>
            </a:r>
            <a:r>
              <a:rPr lang="tr-TR" sz="3200" dirty="0" err="1" smtClean="0"/>
              <a:t>’a</a:t>
            </a:r>
            <a:endParaRPr lang="tr-TR" sz="32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Zeynep’e: </a:t>
            </a:r>
            <a:r>
              <a:rPr lang="tr-TR" sz="3200" dirty="0" err="1" smtClean="0"/>
              <a:t>Zeyne</a:t>
            </a:r>
            <a:r>
              <a:rPr lang="tr-TR" sz="3200" dirty="0" err="1" smtClean="0">
                <a:solidFill>
                  <a:srgbClr val="FF0000"/>
                </a:solidFill>
              </a:rPr>
              <a:t>b</a:t>
            </a:r>
            <a:r>
              <a:rPr lang="tr-TR" sz="3200" dirty="0" err="1" smtClean="0"/>
              <a:t>’e</a:t>
            </a:r>
            <a:endParaRPr lang="tr-TR" sz="3200" dirty="0" smtClean="0"/>
          </a:p>
        </p:txBody>
      </p:sp>
      <p:cxnSp>
        <p:nvCxnSpPr>
          <p:cNvPr id="3" name="Dirsek Bağlayıcısı 2"/>
          <p:cNvCxnSpPr/>
          <p:nvPr/>
        </p:nvCxnSpPr>
        <p:spPr>
          <a:xfrm>
            <a:off x="668740" y="1910686"/>
            <a:ext cx="1555845" cy="996287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2723675" y="3951293"/>
            <a:ext cx="753875" cy="7779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H="1">
            <a:off x="2723674" y="3923463"/>
            <a:ext cx="753876" cy="80575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3100612" y="4729216"/>
            <a:ext cx="576002" cy="64333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H="1">
            <a:off x="3207435" y="4689929"/>
            <a:ext cx="469179" cy="76568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6695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5065" y="-95534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4144368" y="-143301"/>
            <a:ext cx="11650640" cy="177420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FF00"/>
                </a:solidFill>
              </a:rPr>
              <a:t>NOT: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41359" y="1583140"/>
            <a:ext cx="11109279" cy="4612944"/>
          </a:xfrm>
        </p:spPr>
        <p:txBody>
          <a:bodyPr>
            <a:normAutofit/>
          </a:bodyPr>
          <a:lstStyle/>
          <a:p>
            <a:pPr algn="l"/>
            <a:r>
              <a:rPr lang="tr-TR" dirty="0" smtClean="0"/>
              <a:t>   	</a:t>
            </a:r>
          </a:p>
          <a:p>
            <a:pPr algn="l"/>
            <a:endParaRPr lang="tr-TR" sz="3200" dirty="0"/>
          </a:p>
          <a:p>
            <a:pPr algn="l"/>
            <a:r>
              <a:rPr lang="tr-TR" sz="3200" dirty="0" smtClean="0"/>
              <a:t>                     Tek heceli, bazı sözcüklerde bu kural uygulanmaz.</a:t>
            </a:r>
          </a:p>
          <a:p>
            <a:pPr algn="l"/>
            <a:r>
              <a:rPr lang="tr-TR" sz="32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     Örnek:</a:t>
            </a:r>
          </a:p>
          <a:p>
            <a:pPr algn="l"/>
            <a:endParaRPr lang="tr-TR" sz="32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saç: saça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tüy: tüyü</a:t>
            </a:r>
          </a:p>
        </p:txBody>
      </p:sp>
      <p:cxnSp>
        <p:nvCxnSpPr>
          <p:cNvPr id="3" name="Dirsek Bağlayıcısı 2"/>
          <p:cNvCxnSpPr/>
          <p:nvPr/>
        </p:nvCxnSpPr>
        <p:spPr>
          <a:xfrm>
            <a:off x="668740" y="1910686"/>
            <a:ext cx="1555845" cy="996287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6971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0" y="0"/>
            <a:ext cx="12191999" cy="1774209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SES DÜŞMESİ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409434" y="1774208"/>
            <a:ext cx="11300346" cy="4449171"/>
          </a:xfrm>
        </p:spPr>
        <p:txBody>
          <a:bodyPr/>
          <a:lstStyle/>
          <a:p>
            <a:pPr algn="l"/>
            <a:r>
              <a:rPr lang="tr-TR" dirty="0" smtClean="0"/>
              <a:t>   	</a:t>
            </a:r>
          </a:p>
          <a:p>
            <a:pPr algn="l"/>
            <a:endParaRPr lang="tr-TR" dirty="0" smtClean="0"/>
          </a:p>
          <a:p>
            <a:pPr algn="l"/>
            <a:endParaRPr lang="tr-TR" dirty="0"/>
          </a:p>
          <a:p>
            <a:pPr algn="l"/>
            <a:endParaRPr lang="tr-TR" dirty="0" smtClean="0"/>
          </a:p>
          <a:p>
            <a:pPr algn="l"/>
            <a:endParaRPr lang="tr-TR" dirty="0"/>
          </a:p>
          <a:p>
            <a:pPr algn="l"/>
            <a:r>
              <a:rPr lang="tr-TR" dirty="0" smtClean="0"/>
              <a:t>       </a:t>
            </a:r>
            <a:r>
              <a:rPr lang="tr-TR" sz="3400" dirty="0" smtClean="0"/>
              <a:t>Ünlü  Düşmesi                                              Ünsüz Düşmesi</a:t>
            </a:r>
            <a:endParaRPr lang="tr-TR" sz="3400" dirty="0"/>
          </a:p>
        </p:txBody>
      </p:sp>
      <p:sp>
        <p:nvSpPr>
          <p:cNvPr id="7" name="Aşağı Ok 6"/>
          <p:cNvSpPr/>
          <p:nvPr/>
        </p:nvSpPr>
        <p:spPr>
          <a:xfrm rot="2256022">
            <a:off x="2454499" y="1339939"/>
            <a:ext cx="1345680" cy="29863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şağı Ok 7"/>
          <p:cNvSpPr/>
          <p:nvPr/>
        </p:nvSpPr>
        <p:spPr>
          <a:xfrm rot="19984543">
            <a:off x="7990259" y="1544628"/>
            <a:ext cx="1418493" cy="26356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24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0" y="1"/>
            <a:ext cx="12191999" cy="1596788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Ünlü  Düşmesi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48184" y="1160060"/>
            <a:ext cx="11095630" cy="5022376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tr-TR" dirty="0" smtClean="0"/>
              <a:t>   	</a:t>
            </a:r>
          </a:p>
          <a:p>
            <a:pPr algn="l"/>
            <a:r>
              <a:rPr lang="tr-TR" sz="3800" dirty="0"/>
              <a:t>	</a:t>
            </a:r>
            <a:r>
              <a:rPr lang="tr-TR" sz="3800" dirty="0" smtClean="0"/>
              <a:t>Bazı sözcüklerin ikinci hecesinde dar ünlü bulunur. Bu sözcükler ünlü ile başlayan bir ek aldığında ikinci hecesindeki dar ünlü düşer. Bu olaya </a:t>
            </a:r>
            <a:r>
              <a:rPr lang="tr-TR" sz="3800" dirty="0" smtClean="0">
                <a:solidFill>
                  <a:srgbClr val="FF0000"/>
                </a:solidFill>
              </a:rPr>
              <a:t>ünlü düşmesi </a:t>
            </a:r>
            <a:r>
              <a:rPr lang="tr-TR" sz="3800" dirty="0" smtClean="0"/>
              <a:t>denir.</a:t>
            </a:r>
          </a:p>
          <a:p>
            <a:pPr algn="l"/>
            <a:endParaRPr lang="tr-TR" sz="3800" dirty="0"/>
          </a:p>
          <a:p>
            <a:pPr algn="l"/>
            <a:r>
              <a:rPr lang="tr-TR" sz="38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Örnek:</a:t>
            </a:r>
          </a:p>
          <a:p>
            <a:pPr algn="l"/>
            <a:endParaRPr lang="tr-TR" sz="38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800" dirty="0" smtClean="0"/>
              <a:t>beyin - i               bey</a:t>
            </a:r>
            <a:r>
              <a:rPr lang="tr-TR" sz="3800" dirty="0" smtClean="0">
                <a:solidFill>
                  <a:srgbClr val="FF0000"/>
                </a:solidFill>
              </a:rPr>
              <a:t>i</a:t>
            </a:r>
            <a:r>
              <a:rPr lang="tr-TR" sz="3800" dirty="0" smtClean="0"/>
              <a:t>ni: ‘‘i’’(kırmızı düştüğünü ifade ediyor.)düşer.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800" dirty="0" smtClean="0"/>
              <a:t>beniz – i               </a:t>
            </a:r>
            <a:r>
              <a:rPr lang="tr-TR" sz="3800" dirty="0" err="1" smtClean="0"/>
              <a:t>ben</a:t>
            </a:r>
            <a:r>
              <a:rPr lang="tr-TR" sz="3800" dirty="0" err="1" smtClean="0">
                <a:solidFill>
                  <a:srgbClr val="FF0000"/>
                </a:solidFill>
              </a:rPr>
              <a:t>i</a:t>
            </a:r>
            <a:r>
              <a:rPr lang="tr-TR" sz="3800" dirty="0" err="1" smtClean="0"/>
              <a:t>zi</a:t>
            </a:r>
            <a:r>
              <a:rPr lang="tr-TR" sz="3800" dirty="0"/>
              <a:t>: ‘‘i’’(kırmızı düştüğünü ifade ediyor.)düşer. </a:t>
            </a:r>
            <a:endParaRPr lang="tr-TR" sz="3800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800" dirty="0" smtClean="0"/>
              <a:t>zihin – i                </a:t>
            </a:r>
            <a:r>
              <a:rPr lang="tr-TR" sz="3800" dirty="0" err="1" smtClean="0"/>
              <a:t>zih</a:t>
            </a:r>
            <a:r>
              <a:rPr lang="tr-TR" sz="3800" dirty="0" err="1" smtClean="0">
                <a:solidFill>
                  <a:srgbClr val="FF0000"/>
                </a:solidFill>
              </a:rPr>
              <a:t>i</a:t>
            </a:r>
            <a:r>
              <a:rPr lang="tr-TR" sz="3800" dirty="0" err="1" smtClean="0"/>
              <a:t>ni</a:t>
            </a:r>
            <a:r>
              <a:rPr lang="tr-TR" sz="3800" dirty="0" smtClean="0"/>
              <a:t>:</a:t>
            </a:r>
            <a:r>
              <a:rPr lang="tr-TR" sz="3800" dirty="0"/>
              <a:t> ‘‘i’’(kırmızı düştüğünü ifade ediyor.)düşer. </a:t>
            </a:r>
            <a:endParaRPr lang="tr-TR" sz="3800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800" dirty="0" smtClean="0"/>
              <a:t>şehir – i                </a:t>
            </a:r>
            <a:r>
              <a:rPr lang="tr-TR" sz="3800" dirty="0" err="1" smtClean="0"/>
              <a:t>şeh</a:t>
            </a:r>
            <a:r>
              <a:rPr lang="tr-TR" sz="3800" dirty="0" err="1" smtClean="0">
                <a:solidFill>
                  <a:srgbClr val="FF0000"/>
                </a:solidFill>
              </a:rPr>
              <a:t>i</a:t>
            </a:r>
            <a:r>
              <a:rPr lang="tr-TR" sz="3800" dirty="0" err="1" smtClean="0"/>
              <a:t>ri</a:t>
            </a:r>
            <a:r>
              <a:rPr lang="tr-TR" sz="3800" dirty="0"/>
              <a:t>: ‘‘i’’(kırmızı düştüğünü ifade ediyor.)düşer. </a:t>
            </a:r>
            <a:endParaRPr lang="tr-TR" sz="3800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tr-TR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l"/>
            <a:endParaRPr lang="tr-TR" dirty="0" smtClean="0"/>
          </a:p>
          <a:p>
            <a:pPr algn="l"/>
            <a:endParaRPr lang="tr-TR" dirty="0"/>
          </a:p>
        </p:txBody>
      </p:sp>
      <p:cxnSp>
        <p:nvCxnSpPr>
          <p:cNvPr id="3" name="Düz Ok Bağlayıcısı 2"/>
          <p:cNvCxnSpPr/>
          <p:nvPr/>
        </p:nvCxnSpPr>
        <p:spPr>
          <a:xfrm flipV="1">
            <a:off x="2258706" y="4012445"/>
            <a:ext cx="1105469" cy="136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2258706" y="4476466"/>
            <a:ext cx="110546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V="1">
            <a:off x="2258706" y="4926842"/>
            <a:ext cx="1132764" cy="682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V="1">
            <a:off x="2197290" y="5363571"/>
            <a:ext cx="1214651" cy="136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5943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377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409434" y="590843"/>
            <a:ext cx="11300346" cy="5796309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4600" dirty="0" smtClean="0"/>
              <a:t>Ünlülerin Özellikleri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4600" dirty="0" smtClean="0"/>
              <a:t>Ünsüzlerin Özellikleri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4600" dirty="0" smtClean="0"/>
              <a:t>Büyük Ünlü Uyumu(Kalınlık İncelik Uyumu)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4600" dirty="0" smtClean="0"/>
              <a:t>SES OLAYLARI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4600" dirty="0"/>
              <a:t>SES </a:t>
            </a:r>
            <a:r>
              <a:rPr lang="tr-TR" sz="4600" dirty="0" smtClean="0"/>
              <a:t>DÜŞMESİ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4600" dirty="0" smtClean="0"/>
              <a:t>SES TÜREMESİ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4600" dirty="0" smtClean="0"/>
              <a:t>Ünlü Daralması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4600" dirty="0" smtClean="0"/>
              <a:t>Kaynaştırma Ünsüzleri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7" name="Sağ Ok 6"/>
          <p:cNvSpPr/>
          <p:nvPr/>
        </p:nvSpPr>
        <p:spPr>
          <a:xfrm>
            <a:off x="534784" y="1248245"/>
            <a:ext cx="6114197" cy="4080681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000" dirty="0" smtClean="0"/>
              <a:t>BAŞLIKLAR</a:t>
            </a:r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381838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0" y="0"/>
            <a:ext cx="12191999" cy="1774209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Ünsüz(Hece) Düşmesi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493592" y="1364776"/>
            <a:ext cx="11204813" cy="4817660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tr-TR" dirty="0" smtClean="0"/>
              <a:t>   </a:t>
            </a:r>
            <a:r>
              <a:rPr lang="tr-TR" sz="10000" dirty="0" smtClean="0"/>
              <a:t>	</a:t>
            </a:r>
          </a:p>
          <a:p>
            <a:pPr algn="l"/>
            <a:r>
              <a:rPr lang="tr-TR" sz="12800" dirty="0"/>
              <a:t>	</a:t>
            </a:r>
            <a:r>
              <a:rPr lang="tr-TR" sz="12800" dirty="0" smtClean="0"/>
              <a:t>Genellikle ‘‘k’’ ünsüzüyle biten bazı sözcüklere ‘‘-cık, -</a:t>
            </a:r>
            <a:r>
              <a:rPr lang="tr-TR" sz="12800" dirty="0" err="1" smtClean="0"/>
              <a:t>cik</a:t>
            </a:r>
            <a:r>
              <a:rPr lang="tr-TR" sz="12800" dirty="0" smtClean="0"/>
              <a:t>, -cuk, -</a:t>
            </a:r>
            <a:r>
              <a:rPr lang="tr-TR" sz="12800" dirty="0" err="1" smtClean="0"/>
              <a:t>cük</a:t>
            </a:r>
            <a:r>
              <a:rPr lang="tr-TR" sz="12800" dirty="0" smtClean="0"/>
              <a:t>, -</a:t>
            </a:r>
            <a:r>
              <a:rPr lang="tr-TR" sz="12800" dirty="0" err="1" smtClean="0"/>
              <a:t>cak</a:t>
            </a:r>
            <a:r>
              <a:rPr lang="tr-TR" sz="12800" dirty="0" smtClean="0"/>
              <a:t>, l’’ eki aldığında düşer. Buna </a:t>
            </a:r>
            <a:r>
              <a:rPr lang="tr-TR" sz="12800" dirty="0" smtClean="0">
                <a:solidFill>
                  <a:srgbClr val="FF0000"/>
                </a:solidFill>
              </a:rPr>
              <a:t>ünsüz düşmesi </a:t>
            </a:r>
            <a:r>
              <a:rPr lang="tr-TR" sz="12800" dirty="0" smtClean="0"/>
              <a:t>denir.</a:t>
            </a:r>
          </a:p>
          <a:p>
            <a:pPr algn="l"/>
            <a:r>
              <a:rPr lang="tr-TR" sz="128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Örnek:</a:t>
            </a:r>
          </a:p>
          <a:p>
            <a:pPr algn="l"/>
            <a:endParaRPr lang="tr-TR" sz="128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12800" dirty="0" smtClean="0"/>
              <a:t>gülüş-</a:t>
            </a:r>
            <a:r>
              <a:rPr lang="tr-TR" sz="12800" dirty="0" err="1" smtClean="0"/>
              <a:t>cük</a:t>
            </a:r>
            <a:r>
              <a:rPr lang="tr-TR" sz="12800" dirty="0" smtClean="0"/>
              <a:t>: </a:t>
            </a:r>
            <a:r>
              <a:rPr lang="tr-TR" sz="12800" dirty="0" err="1" smtClean="0"/>
              <a:t>gülü</a:t>
            </a:r>
            <a:r>
              <a:rPr lang="tr-TR" sz="12800" dirty="0" err="1" smtClean="0">
                <a:solidFill>
                  <a:srgbClr val="FF0000"/>
                </a:solidFill>
              </a:rPr>
              <a:t>ş</a:t>
            </a:r>
            <a:r>
              <a:rPr lang="tr-TR" sz="12800" dirty="0" err="1" smtClean="0"/>
              <a:t>cük</a:t>
            </a:r>
            <a:endParaRPr lang="tr-TR" sz="128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12800" dirty="0" smtClean="0"/>
              <a:t>alça</a:t>
            </a:r>
            <a:r>
              <a:rPr lang="tr-TR" sz="12800" dirty="0" smtClean="0">
                <a:solidFill>
                  <a:srgbClr val="FF0000"/>
                </a:solidFill>
              </a:rPr>
              <a:t>k</a:t>
            </a:r>
            <a:r>
              <a:rPr lang="tr-TR" sz="12800" dirty="0" smtClean="0"/>
              <a:t>-l: </a:t>
            </a:r>
            <a:r>
              <a:rPr lang="tr-TR" sz="12800" dirty="0" err="1" smtClean="0"/>
              <a:t>alça</a:t>
            </a:r>
            <a:r>
              <a:rPr lang="tr-TR" sz="12800" dirty="0" err="1" smtClean="0">
                <a:solidFill>
                  <a:srgbClr val="FF0000"/>
                </a:solidFill>
              </a:rPr>
              <a:t>k</a:t>
            </a:r>
            <a:r>
              <a:rPr lang="tr-TR" sz="12800" dirty="0" err="1" smtClean="0"/>
              <a:t>l</a:t>
            </a:r>
            <a:endParaRPr lang="tr-TR" sz="128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12800" dirty="0" smtClean="0"/>
              <a:t>mini</a:t>
            </a:r>
            <a:r>
              <a:rPr lang="tr-TR" sz="12800" dirty="0" smtClean="0">
                <a:solidFill>
                  <a:srgbClr val="FF0000"/>
                </a:solidFill>
              </a:rPr>
              <a:t>k</a:t>
            </a:r>
            <a:r>
              <a:rPr lang="tr-TR" sz="12800" dirty="0" smtClean="0"/>
              <a:t>-</a:t>
            </a:r>
            <a:r>
              <a:rPr lang="tr-TR" sz="12800" dirty="0" err="1" smtClean="0"/>
              <a:t>cik</a:t>
            </a:r>
            <a:r>
              <a:rPr lang="tr-TR" sz="12800" dirty="0" smtClean="0"/>
              <a:t>: </a:t>
            </a:r>
            <a:r>
              <a:rPr lang="tr-TR" sz="12800" dirty="0" err="1" smtClean="0"/>
              <a:t>mini</a:t>
            </a:r>
            <a:r>
              <a:rPr lang="tr-TR" sz="12800" dirty="0" err="1" smtClean="0">
                <a:solidFill>
                  <a:srgbClr val="FF0000"/>
                </a:solidFill>
              </a:rPr>
              <a:t>k</a:t>
            </a:r>
            <a:r>
              <a:rPr lang="tr-TR" sz="12800" dirty="0" err="1" smtClean="0"/>
              <a:t>cik</a:t>
            </a:r>
            <a:endParaRPr lang="tr-TR" sz="128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12800" dirty="0" smtClean="0"/>
              <a:t>küçü</a:t>
            </a:r>
            <a:r>
              <a:rPr lang="tr-TR" sz="12800" dirty="0" smtClean="0">
                <a:solidFill>
                  <a:srgbClr val="FF0000"/>
                </a:solidFill>
              </a:rPr>
              <a:t>k</a:t>
            </a:r>
            <a:r>
              <a:rPr lang="tr-TR" sz="12800" dirty="0" smtClean="0"/>
              <a:t>-</a:t>
            </a:r>
            <a:r>
              <a:rPr lang="tr-TR" sz="12800" dirty="0" err="1" smtClean="0"/>
              <a:t>cük</a:t>
            </a:r>
            <a:r>
              <a:rPr lang="tr-TR" sz="12800" dirty="0" smtClean="0"/>
              <a:t>: </a:t>
            </a:r>
            <a:r>
              <a:rPr lang="tr-TR" sz="12800" dirty="0" err="1" smtClean="0"/>
              <a:t>küçü</a:t>
            </a:r>
            <a:r>
              <a:rPr lang="tr-TR" sz="12800" dirty="0" err="1" smtClean="0">
                <a:solidFill>
                  <a:srgbClr val="FF0000"/>
                </a:solidFill>
              </a:rPr>
              <a:t>k</a:t>
            </a:r>
            <a:r>
              <a:rPr lang="tr-TR" sz="12800" dirty="0" err="1" smtClean="0"/>
              <a:t>cük</a:t>
            </a:r>
            <a:endParaRPr lang="tr-TR" sz="128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12800" dirty="0" smtClean="0"/>
              <a:t>ufa</a:t>
            </a:r>
            <a:r>
              <a:rPr lang="tr-TR" sz="12800" dirty="0" smtClean="0">
                <a:solidFill>
                  <a:srgbClr val="FF0000"/>
                </a:solidFill>
              </a:rPr>
              <a:t>k</a:t>
            </a:r>
            <a:r>
              <a:rPr lang="tr-TR" sz="12800" dirty="0" smtClean="0"/>
              <a:t>-l: </a:t>
            </a:r>
            <a:r>
              <a:rPr lang="tr-TR" sz="12800" dirty="0" err="1" smtClean="0"/>
              <a:t>ufa</a:t>
            </a:r>
            <a:r>
              <a:rPr lang="tr-TR" sz="12800" dirty="0" err="1" smtClean="0">
                <a:solidFill>
                  <a:srgbClr val="FF0000"/>
                </a:solidFill>
              </a:rPr>
              <a:t>k</a:t>
            </a:r>
            <a:r>
              <a:rPr lang="tr-TR" sz="12800" dirty="0" err="1" smtClean="0"/>
              <a:t>l</a:t>
            </a:r>
            <a:endParaRPr lang="tr-TR" sz="128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 smtClean="0"/>
          </a:p>
          <a:p>
            <a:pPr algn="l"/>
            <a:endParaRPr lang="tr-TR" sz="32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l"/>
            <a:endParaRPr lang="tr-TR" dirty="0"/>
          </a:p>
          <a:p>
            <a:pPr algn="l"/>
            <a:endParaRPr lang="tr-TR" dirty="0" smtClean="0"/>
          </a:p>
          <a:p>
            <a:pPr algn="l"/>
            <a:r>
              <a:rPr lang="tr-TR" dirty="0" smtClean="0"/>
              <a:t>	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8311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0" y="0"/>
            <a:ext cx="12191999" cy="1774209"/>
          </a:xfrm>
        </p:spPr>
        <p:txBody>
          <a:bodyPr/>
          <a:lstStyle/>
          <a:p>
            <a:r>
              <a:rPr lang="tr-TR" dirty="0" smtClean="0"/>
              <a:t>SES TÜREMESİ</a:t>
            </a:r>
            <a:endParaRPr lang="tr-TR" dirty="0"/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409434" y="1774208"/>
            <a:ext cx="11300346" cy="4449171"/>
          </a:xfrm>
        </p:spPr>
        <p:txBody>
          <a:bodyPr/>
          <a:lstStyle/>
          <a:p>
            <a:pPr algn="l"/>
            <a:r>
              <a:rPr lang="tr-TR" dirty="0" smtClean="0"/>
              <a:t>   	</a:t>
            </a:r>
          </a:p>
          <a:p>
            <a:pPr algn="l"/>
            <a:endParaRPr lang="tr-TR" dirty="0"/>
          </a:p>
          <a:p>
            <a:pPr algn="l"/>
            <a:endParaRPr lang="tr-TR" dirty="0" smtClean="0"/>
          </a:p>
          <a:p>
            <a:pPr algn="l"/>
            <a:endParaRPr lang="tr-TR" dirty="0"/>
          </a:p>
          <a:p>
            <a:pPr algn="l"/>
            <a:endParaRPr lang="tr-TR" dirty="0" smtClean="0"/>
          </a:p>
          <a:p>
            <a:pPr algn="l"/>
            <a:r>
              <a:rPr lang="tr-TR" dirty="0"/>
              <a:t> </a:t>
            </a:r>
            <a:r>
              <a:rPr lang="tr-TR" dirty="0" smtClean="0"/>
              <a:t>                 Ünlü Türemesi                                                                   Ünsüz Türemesi</a:t>
            </a:r>
          </a:p>
          <a:p>
            <a:pPr algn="l"/>
            <a:endParaRPr lang="tr-TR" dirty="0"/>
          </a:p>
        </p:txBody>
      </p:sp>
      <p:sp>
        <p:nvSpPr>
          <p:cNvPr id="7" name="Aşağı Ok 6"/>
          <p:cNvSpPr/>
          <p:nvPr/>
        </p:nvSpPr>
        <p:spPr>
          <a:xfrm rot="2256022">
            <a:off x="2758448" y="1604991"/>
            <a:ext cx="1441938" cy="23799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şağı Ok 7"/>
          <p:cNvSpPr/>
          <p:nvPr/>
        </p:nvSpPr>
        <p:spPr>
          <a:xfrm rot="19984543">
            <a:off x="7831006" y="1673480"/>
            <a:ext cx="1418493" cy="224295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495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0" y="0"/>
            <a:ext cx="12191999" cy="1774209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Ünlü Türemesi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73206" y="1296538"/>
            <a:ext cx="11136574" cy="4926842"/>
          </a:xfrm>
        </p:spPr>
        <p:txBody>
          <a:bodyPr/>
          <a:lstStyle/>
          <a:p>
            <a:pPr algn="l"/>
            <a:endParaRPr lang="tr-TR" dirty="0" smtClean="0"/>
          </a:p>
          <a:p>
            <a:pPr algn="l"/>
            <a:r>
              <a:rPr lang="tr-TR" dirty="0" smtClean="0"/>
              <a:t>	</a:t>
            </a:r>
            <a:r>
              <a:rPr lang="tr-TR" sz="3200" dirty="0" smtClean="0"/>
              <a:t>Bazı sözcükler ‘‘-cık, -</a:t>
            </a:r>
            <a:r>
              <a:rPr lang="tr-TR" sz="3200" dirty="0" err="1" smtClean="0"/>
              <a:t>cik</a:t>
            </a:r>
            <a:r>
              <a:rPr lang="tr-TR" sz="3200" dirty="0" smtClean="0"/>
              <a:t>’’ eki alır. Bu ekle sözcüğün arasında ‘‘a, e, ı, i’’ ünlülerinin türediği görülür. Buna </a:t>
            </a:r>
            <a:r>
              <a:rPr lang="tr-TR" sz="3200" dirty="0" smtClean="0">
                <a:solidFill>
                  <a:srgbClr val="FF0000"/>
                </a:solidFill>
              </a:rPr>
              <a:t>ünlü türemesi </a:t>
            </a:r>
            <a:r>
              <a:rPr lang="tr-TR" sz="3200" dirty="0" smtClean="0"/>
              <a:t>denir.</a:t>
            </a:r>
          </a:p>
          <a:p>
            <a:pPr algn="l"/>
            <a:endParaRPr lang="tr-TR" sz="32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tr-TR" sz="32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Örnek: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az-cık: az</a:t>
            </a:r>
            <a:r>
              <a:rPr lang="tr-TR" sz="3200" dirty="0" smtClean="0">
                <a:solidFill>
                  <a:srgbClr val="FF0000"/>
                </a:solidFill>
              </a:rPr>
              <a:t>ı</a:t>
            </a:r>
            <a:r>
              <a:rPr lang="tr-TR" sz="3200" dirty="0" smtClean="0"/>
              <a:t>cık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genç-</a:t>
            </a:r>
            <a:r>
              <a:rPr lang="tr-TR" sz="3200" dirty="0" err="1" smtClean="0"/>
              <a:t>cik</a:t>
            </a:r>
            <a:r>
              <a:rPr lang="tr-TR" sz="3200" dirty="0" smtClean="0"/>
              <a:t>: genc</a:t>
            </a:r>
            <a:r>
              <a:rPr lang="tr-TR" sz="3200" dirty="0" smtClean="0">
                <a:solidFill>
                  <a:srgbClr val="FF0000"/>
                </a:solidFill>
              </a:rPr>
              <a:t>e</a:t>
            </a:r>
            <a:r>
              <a:rPr lang="tr-TR" sz="3200" dirty="0" smtClean="0"/>
              <a:t>cik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dar-cık: dar</a:t>
            </a:r>
            <a:r>
              <a:rPr lang="tr-TR" sz="3200" dirty="0" smtClean="0">
                <a:solidFill>
                  <a:srgbClr val="FF0000"/>
                </a:solidFill>
              </a:rPr>
              <a:t>a</a:t>
            </a:r>
            <a:r>
              <a:rPr lang="tr-TR" sz="3200" dirty="0" smtClean="0"/>
              <a:t>cık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117449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0" y="436727"/>
            <a:ext cx="12191999" cy="133748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sz="6700" dirty="0" smtClean="0"/>
              <a:t/>
            </a:r>
            <a:br>
              <a:rPr lang="tr-TR" sz="6700" dirty="0" smtClean="0"/>
            </a:br>
            <a:r>
              <a:rPr lang="tr-TR" sz="6700" dirty="0" smtClean="0">
                <a:solidFill>
                  <a:srgbClr val="FFFF00"/>
                </a:solidFill>
              </a:rPr>
              <a:t>Ünsüz Türemesi</a:t>
            </a:r>
            <a:endParaRPr lang="tr-TR" sz="6700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18614" y="1542196"/>
            <a:ext cx="11191165" cy="4681183"/>
          </a:xfrm>
        </p:spPr>
        <p:txBody>
          <a:bodyPr/>
          <a:lstStyle/>
          <a:p>
            <a:pPr algn="l"/>
            <a:r>
              <a:rPr lang="tr-TR" dirty="0" smtClean="0"/>
              <a:t>   </a:t>
            </a:r>
            <a:r>
              <a:rPr lang="tr-TR" dirty="0"/>
              <a:t>	</a:t>
            </a:r>
            <a:r>
              <a:rPr lang="tr-TR" sz="3200" dirty="0" smtClean="0"/>
              <a:t>‘‘olmak, etmek’’ yardımcı eylemlerinin bileşik eylem oluşturulduğunda ya da bu sözcüklerde ünlü bir ek getirildiğinde görülen olaya </a:t>
            </a:r>
            <a:r>
              <a:rPr lang="tr-TR" sz="3200" dirty="0" smtClean="0">
                <a:solidFill>
                  <a:srgbClr val="FF0000"/>
                </a:solidFill>
              </a:rPr>
              <a:t>ünsüz türemesi </a:t>
            </a:r>
            <a:r>
              <a:rPr lang="tr-TR" sz="3200" dirty="0" smtClean="0"/>
              <a:t>denir.</a:t>
            </a:r>
          </a:p>
          <a:p>
            <a:pPr algn="l"/>
            <a:r>
              <a:rPr lang="tr-TR" sz="32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Örnek: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af-etmek: af</a:t>
            </a:r>
            <a:r>
              <a:rPr lang="tr-TR" sz="3200" dirty="0" smtClean="0">
                <a:solidFill>
                  <a:srgbClr val="FF0000"/>
                </a:solidFill>
              </a:rPr>
              <a:t>f</a:t>
            </a:r>
            <a:r>
              <a:rPr lang="tr-TR" sz="3200" dirty="0" smtClean="0"/>
              <a:t>etmek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hat-in: </a:t>
            </a:r>
            <a:r>
              <a:rPr lang="tr-TR" sz="3200" dirty="0" err="1" smtClean="0"/>
              <a:t>hat</a:t>
            </a:r>
            <a:r>
              <a:rPr lang="tr-TR" sz="3200" dirty="0" err="1" smtClean="0">
                <a:solidFill>
                  <a:srgbClr val="FF0000"/>
                </a:solidFill>
              </a:rPr>
              <a:t>t</a:t>
            </a:r>
            <a:r>
              <a:rPr lang="tr-TR" sz="3200" dirty="0" err="1" smtClean="0"/>
              <a:t>in</a:t>
            </a:r>
            <a:endParaRPr lang="tr-TR" sz="32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hak-</a:t>
            </a:r>
            <a:r>
              <a:rPr lang="tr-TR" sz="3200" dirty="0" err="1" smtClean="0"/>
              <a:t>ın</a:t>
            </a:r>
            <a:r>
              <a:rPr lang="tr-TR" sz="3200" dirty="0" smtClean="0"/>
              <a:t>: hak</a:t>
            </a:r>
            <a:r>
              <a:rPr lang="tr-TR" sz="3200" dirty="0" smtClean="0">
                <a:solidFill>
                  <a:srgbClr val="FF0000"/>
                </a:solidFill>
              </a:rPr>
              <a:t>k</a:t>
            </a:r>
            <a:r>
              <a:rPr lang="tr-TR" sz="3200" dirty="0" smtClean="0"/>
              <a:t>ın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hal-olmak: hal</a:t>
            </a:r>
            <a:r>
              <a:rPr lang="tr-TR" sz="3200" dirty="0" smtClean="0">
                <a:solidFill>
                  <a:srgbClr val="FF0000"/>
                </a:solidFill>
              </a:rPr>
              <a:t>l</a:t>
            </a:r>
            <a:r>
              <a:rPr lang="tr-TR" sz="3200" dirty="0" smtClean="0"/>
              <a:t>olmak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165769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0" y="191069"/>
            <a:ext cx="12191999" cy="1774209"/>
          </a:xfrm>
        </p:spPr>
        <p:txBody>
          <a:bodyPr>
            <a:normAutofit/>
          </a:bodyPr>
          <a:lstStyle/>
          <a:p>
            <a:r>
              <a:rPr lang="tr-TR" sz="8800" dirty="0" smtClean="0">
                <a:solidFill>
                  <a:srgbClr val="FFFF00"/>
                </a:solidFill>
              </a:rPr>
              <a:t>Ünlü Daralması</a:t>
            </a:r>
            <a:endParaRPr lang="tr-TR" sz="8800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18614" y="1774208"/>
            <a:ext cx="11191165" cy="4449171"/>
          </a:xfrm>
        </p:spPr>
        <p:txBody>
          <a:bodyPr/>
          <a:lstStyle/>
          <a:p>
            <a:pPr algn="l"/>
            <a:r>
              <a:rPr lang="tr-TR" dirty="0" smtClean="0"/>
              <a:t>   	</a:t>
            </a:r>
            <a:endParaRPr lang="tr-TR" sz="5400" dirty="0" smtClean="0"/>
          </a:p>
          <a:p>
            <a:pPr algn="l"/>
            <a:r>
              <a:rPr lang="tr-TR" sz="5400" dirty="0" smtClean="0"/>
              <a:t>	</a:t>
            </a:r>
            <a:r>
              <a:rPr lang="tr-TR" sz="4800" dirty="0" smtClean="0">
                <a:latin typeface="+mj-lt"/>
              </a:rPr>
              <a:t>‘‘a, e’’ ünlüleriyle biten sözcüklere ‘‘-yor’’ eki geldiğinde kelimenin son hecesinde olan ünlü ‘‘ı, i</a:t>
            </a:r>
            <a:r>
              <a:rPr lang="tr-TR" sz="4800" dirty="0">
                <a:latin typeface="+mj-lt"/>
              </a:rPr>
              <a:t>, </a:t>
            </a:r>
            <a:r>
              <a:rPr lang="tr-TR" sz="4800" dirty="0" smtClean="0">
                <a:latin typeface="+mj-lt"/>
              </a:rPr>
              <a:t>u, ü’’</a:t>
            </a:r>
            <a:r>
              <a:rPr lang="tr-TR" sz="4800" dirty="0">
                <a:latin typeface="+mj-lt"/>
              </a:rPr>
              <a:t> ünlülerinden birine </a:t>
            </a:r>
            <a:r>
              <a:rPr lang="tr-TR" sz="4800" dirty="0" smtClean="0">
                <a:latin typeface="+mj-lt"/>
              </a:rPr>
              <a:t>dönüşür.</a:t>
            </a:r>
          </a:p>
          <a:p>
            <a:pPr algn="l"/>
            <a:endParaRPr lang="tr-TR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285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790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545910" y="0"/>
            <a:ext cx="11646089" cy="177420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FF00"/>
                </a:solidFill>
              </a:rPr>
              <a:t>Örnek: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45910" y="2115403"/>
            <a:ext cx="11163870" cy="4107976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ağl</a:t>
            </a:r>
            <a:r>
              <a:rPr lang="tr-TR" sz="3400" dirty="0" smtClean="0">
                <a:solidFill>
                  <a:srgbClr val="FF0000"/>
                </a:solidFill>
              </a:rPr>
              <a:t>a</a:t>
            </a:r>
            <a:r>
              <a:rPr lang="tr-TR" sz="3400" dirty="0" smtClean="0"/>
              <a:t>-yor: ağl</a:t>
            </a:r>
            <a:r>
              <a:rPr lang="tr-TR" sz="3400" dirty="0" smtClean="0">
                <a:solidFill>
                  <a:srgbClr val="FF0000"/>
                </a:solidFill>
              </a:rPr>
              <a:t>ı</a:t>
            </a:r>
            <a:r>
              <a:rPr lang="tr-TR" sz="3400" dirty="0" smtClean="0"/>
              <a:t>yor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sakl</a:t>
            </a:r>
            <a:r>
              <a:rPr lang="tr-TR" sz="3400" dirty="0" smtClean="0">
                <a:solidFill>
                  <a:srgbClr val="FF0000"/>
                </a:solidFill>
              </a:rPr>
              <a:t>a</a:t>
            </a:r>
            <a:r>
              <a:rPr lang="tr-TR" sz="3400" dirty="0" smtClean="0"/>
              <a:t>-yor : sakl</a:t>
            </a:r>
            <a:r>
              <a:rPr lang="tr-TR" sz="3400" dirty="0" smtClean="0">
                <a:solidFill>
                  <a:srgbClr val="FF0000"/>
                </a:solidFill>
              </a:rPr>
              <a:t>ı</a:t>
            </a:r>
            <a:r>
              <a:rPr lang="tr-TR" sz="3400" dirty="0" smtClean="0"/>
              <a:t>yor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yazm</a:t>
            </a:r>
            <a:r>
              <a:rPr lang="tr-TR" sz="3400" dirty="0" smtClean="0">
                <a:solidFill>
                  <a:srgbClr val="FF0000"/>
                </a:solidFill>
              </a:rPr>
              <a:t>a</a:t>
            </a:r>
            <a:r>
              <a:rPr lang="tr-TR" sz="3400" dirty="0" smtClean="0"/>
              <a:t>-yor: yazm</a:t>
            </a:r>
            <a:r>
              <a:rPr lang="tr-TR" sz="3400" dirty="0" smtClean="0">
                <a:solidFill>
                  <a:srgbClr val="FF0000"/>
                </a:solidFill>
              </a:rPr>
              <a:t>ı</a:t>
            </a:r>
            <a:r>
              <a:rPr lang="tr-TR" sz="3400" dirty="0" smtClean="0"/>
              <a:t>yor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400" dirty="0" smtClean="0">
                <a:solidFill>
                  <a:srgbClr val="000000"/>
                </a:solidFill>
              </a:rPr>
              <a:t>gülm</a:t>
            </a:r>
            <a:r>
              <a:rPr lang="tr-TR" sz="3400" b="1" dirty="0" smtClean="0">
                <a:solidFill>
                  <a:srgbClr val="FF0000"/>
                </a:solidFill>
              </a:rPr>
              <a:t>e</a:t>
            </a:r>
            <a:r>
              <a:rPr lang="tr-TR" sz="3400" dirty="0" smtClean="0">
                <a:solidFill>
                  <a:srgbClr val="000000"/>
                </a:solidFill>
              </a:rPr>
              <a:t>–yor: gülm</a:t>
            </a:r>
            <a:r>
              <a:rPr lang="tr-TR" sz="3400" b="1" dirty="0" smtClean="0">
                <a:solidFill>
                  <a:srgbClr val="FF0000"/>
                </a:solidFill>
              </a:rPr>
              <a:t>ü</a:t>
            </a:r>
            <a:r>
              <a:rPr lang="tr-TR" sz="3400" dirty="0" smtClean="0">
                <a:solidFill>
                  <a:srgbClr val="000000"/>
                </a:solidFill>
              </a:rPr>
              <a:t>yor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Segoe UI" panose="020B0502040204020203" pitchFamily="34" charset="0"/>
              </a:rPr>
              <a:t>başl</a:t>
            </a:r>
            <a:r>
              <a:rPr lang="tr-TR" sz="3400" b="1" dirty="0" smtClean="0">
                <a:solidFill>
                  <a:srgbClr val="FF0000"/>
                </a:solidFill>
                <a:latin typeface="Segoe UI" panose="020B0502040204020203" pitchFamily="34" charset="0"/>
              </a:rPr>
              <a:t>a</a:t>
            </a:r>
            <a:r>
              <a:rPr lang="tr-TR" sz="3400" dirty="0" smtClean="0">
                <a:solidFill>
                  <a:srgbClr val="000000"/>
                </a:solidFill>
                <a:latin typeface="Segoe UI" panose="020B0502040204020203" pitchFamily="34" charset="0"/>
              </a:rPr>
              <a:t>–</a:t>
            </a:r>
            <a:r>
              <a:rPr lang="tr-TR" sz="3400" b="1" dirty="0">
                <a:solidFill>
                  <a:srgbClr val="000000"/>
                </a:solidFill>
                <a:latin typeface="Segoe UI" panose="020B0502040204020203" pitchFamily="34" charset="0"/>
              </a:rPr>
              <a:t> </a:t>
            </a:r>
            <a:r>
              <a:rPr lang="tr-TR" sz="3400" dirty="0" smtClean="0">
                <a:solidFill>
                  <a:srgbClr val="000000"/>
                </a:solidFill>
                <a:latin typeface="Segoe UI" panose="020B0502040204020203" pitchFamily="34" charset="0"/>
              </a:rPr>
              <a:t>yor: başl</a:t>
            </a:r>
            <a:r>
              <a:rPr lang="tr-TR" sz="3400" b="1" dirty="0" smtClean="0">
                <a:solidFill>
                  <a:srgbClr val="FF0000"/>
                </a:solidFill>
                <a:latin typeface="Segoe UI" panose="020B0502040204020203" pitchFamily="34" charset="0"/>
              </a:rPr>
              <a:t>ı</a:t>
            </a:r>
            <a:r>
              <a:rPr lang="tr-TR" sz="3400" dirty="0" smtClean="0">
                <a:solidFill>
                  <a:srgbClr val="000000"/>
                </a:solidFill>
                <a:latin typeface="Segoe UI" panose="020B0502040204020203" pitchFamily="34" charset="0"/>
              </a:rPr>
              <a:t>yor</a:t>
            </a:r>
            <a:endParaRPr lang="tr-TR" sz="3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tr-TR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tr-TR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213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75E-6 4.44444E-6 L -3.75E-6 -0.0722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54167E-6 1.11111E-6 L 3.54167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45833E-6 -2.96296E-6 L -1.45833E-6 -0.07222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66667E-6 2.96296E-6 L -1.66667E-6 -0.07223 " pathEditMode="relative" rAng="0" ptsTypes="AA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-1.11111E-6 L -4.58333E-6 -0.07222 " pathEditMode="relative" rAng="0" ptsTypes="AA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0" y="0"/>
            <a:ext cx="12191999" cy="1774209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Kaynaştırma Ünsüzleri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464024" y="1774208"/>
            <a:ext cx="11245755" cy="4449171"/>
          </a:xfrm>
        </p:spPr>
        <p:txBody>
          <a:bodyPr>
            <a:normAutofit/>
          </a:bodyPr>
          <a:lstStyle/>
          <a:p>
            <a:pPr algn="l"/>
            <a:r>
              <a:rPr lang="tr-TR" dirty="0" smtClean="0"/>
              <a:t>   </a:t>
            </a:r>
            <a:r>
              <a:rPr lang="tr-TR" sz="3200" dirty="0" smtClean="0"/>
              <a:t>	Türkçe de iki ünlü harf yan yana gelmeyeceği için , sonu ünlüyle biten bir kelimeye ünlüyle başlayan bir ek getirildiğinde araya ‘‘y, ş, s, n’’ </a:t>
            </a:r>
            <a:r>
              <a:rPr lang="tr-TR" sz="3200" dirty="0" smtClean="0">
                <a:solidFill>
                  <a:srgbClr val="FF0000"/>
                </a:solidFill>
              </a:rPr>
              <a:t>kaynaştırma ünsüzleri </a:t>
            </a:r>
            <a:r>
              <a:rPr lang="tr-TR" sz="3200" dirty="0" smtClean="0"/>
              <a:t>girer.</a:t>
            </a:r>
          </a:p>
          <a:p>
            <a:pPr algn="l"/>
            <a:endParaRPr lang="tr-TR" sz="32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tr-TR" sz="54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                      </a:t>
            </a:r>
            <a:r>
              <a:rPr lang="tr-TR" sz="6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</a:rPr>
              <a:t>Y</a:t>
            </a:r>
            <a:r>
              <a:rPr lang="tr-TR" sz="6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A</a:t>
            </a:r>
            <a:r>
              <a:rPr lang="tr-TR" sz="6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</a:rPr>
              <a:t>Ş</a:t>
            </a:r>
            <a:r>
              <a:rPr lang="tr-TR" sz="6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A</a:t>
            </a:r>
            <a:r>
              <a:rPr lang="tr-TR" sz="6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</a:rPr>
              <a:t>S</a:t>
            </a:r>
            <a:r>
              <a:rPr lang="tr-TR" sz="6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I</a:t>
            </a:r>
            <a:r>
              <a:rPr lang="tr-TR" sz="6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</a:rPr>
              <a:t>N</a:t>
            </a:r>
            <a:endParaRPr lang="tr-TR" sz="6000" dirty="0">
              <a:solidFill>
                <a:srgbClr val="FF0000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 err="1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l"/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462999" y="3648670"/>
            <a:ext cx="375211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6000" b="1" dirty="0" smtClean="0">
                <a:ln/>
                <a:solidFill>
                  <a:schemeClr val="accent4"/>
                </a:solidFill>
              </a:rPr>
              <a:t>FORMÜL=&gt;</a:t>
            </a:r>
            <a:endParaRPr lang="tr-TR" sz="60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187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586854" y="0"/>
            <a:ext cx="11605145" cy="177420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FF00"/>
                </a:solidFill>
              </a:rPr>
              <a:t>Örnek: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86854" y="1774208"/>
            <a:ext cx="11122926" cy="4449171"/>
          </a:xfrm>
        </p:spPr>
        <p:txBody>
          <a:bodyPr/>
          <a:lstStyle/>
          <a:p>
            <a:pPr algn="l"/>
            <a:r>
              <a:rPr lang="tr-TR" sz="4400" dirty="0" smtClean="0"/>
              <a:t>   	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anayasa…a              </a:t>
            </a:r>
            <a:r>
              <a:rPr lang="tr-TR" sz="4400" dirty="0"/>
              <a:t>anayasa</a:t>
            </a:r>
            <a:r>
              <a:rPr lang="tr-TR" sz="4400" dirty="0">
                <a:solidFill>
                  <a:srgbClr val="FF0000"/>
                </a:solidFill>
              </a:rPr>
              <a:t>y</a:t>
            </a:r>
            <a:r>
              <a:rPr lang="tr-TR" sz="4400" dirty="0"/>
              <a:t>a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/>
              <a:t>yedi…er                    yedi</a:t>
            </a:r>
            <a:r>
              <a:rPr lang="tr-TR" sz="4400" dirty="0">
                <a:solidFill>
                  <a:srgbClr val="FF0000"/>
                </a:solidFill>
              </a:rPr>
              <a:t>ş</a:t>
            </a:r>
            <a:r>
              <a:rPr lang="tr-TR" sz="4400" dirty="0"/>
              <a:t>er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/>
              <a:t>anne…i                     anne</a:t>
            </a:r>
            <a:r>
              <a:rPr lang="tr-TR" sz="4400" dirty="0">
                <a:solidFill>
                  <a:srgbClr val="FF0000"/>
                </a:solidFill>
              </a:rPr>
              <a:t>s</a:t>
            </a:r>
            <a:r>
              <a:rPr lang="tr-TR" sz="4400" dirty="0"/>
              <a:t>i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/>
              <a:t>kedi…in                     kedi</a:t>
            </a:r>
            <a:r>
              <a:rPr lang="tr-TR" sz="4400" dirty="0">
                <a:solidFill>
                  <a:srgbClr val="FF0000"/>
                </a:solidFill>
              </a:rPr>
              <a:t>n</a:t>
            </a:r>
            <a:r>
              <a:rPr lang="tr-TR" sz="4400" dirty="0"/>
              <a:t>in</a:t>
            </a:r>
          </a:p>
          <a:p>
            <a:pPr algn="l"/>
            <a:endParaRPr lang="tr-TR" dirty="0"/>
          </a:p>
        </p:txBody>
      </p:sp>
      <p:cxnSp>
        <p:nvCxnSpPr>
          <p:cNvPr id="3" name="Düz Ok Bağlayıcısı 2"/>
          <p:cNvCxnSpPr/>
          <p:nvPr/>
        </p:nvCxnSpPr>
        <p:spPr>
          <a:xfrm>
            <a:off x="3889612" y="2879678"/>
            <a:ext cx="1255594" cy="136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3084394" y="3589361"/>
            <a:ext cx="2169994" cy="136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2879678" y="4299045"/>
            <a:ext cx="2265528" cy="136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V="1">
            <a:off x="3084394" y="5022376"/>
            <a:ext cx="2169994" cy="136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6079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339969" y="243132"/>
            <a:ext cx="11429999" cy="1597391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SES NEDİR?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726831" y="1840522"/>
            <a:ext cx="10738338" cy="4396155"/>
          </a:xfrm>
        </p:spPr>
        <p:txBody>
          <a:bodyPr/>
          <a:lstStyle/>
          <a:p>
            <a:endParaRPr lang="tr-TR" dirty="0" smtClean="0"/>
          </a:p>
          <a:p>
            <a:pPr algn="l"/>
            <a:r>
              <a:rPr lang="tr-TR" sz="3200" dirty="0"/>
              <a:t>	</a:t>
            </a:r>
            <a:r>
              <a:rPr lang="tr-TR" sz="3200" dirty="0" smtClean="0"/>
              <a:t>Ciğerden gelen havanın ses yolunda titreşiminin kulağın duyabildiği derecesine ses denir. Ses, dilin en küçük birimidir. Sesleri sembolle ifade etmemizi sağlayan </a:t>
            </a:r>
            <a:r>
              <a:rPr lang="tr-TR" sz="3200" dirty="0" smtClean="0">
                <a:solidFill>
                  <a:srgbClr val="FF0000"/>
                </a:solidFill>
              </a:rPr>
              <a:t>harf</a:t>
            </a:r>
            <a:r>
              <a:rPr lang="tr-TR" sz="3200" dirty="0" smtClean="0"/>
              <a:t>lerdir.</a:t>
            </a:r>
          </a:p>
          <a:p>
            <a:pPr algn="l"/>
            <a:endParaRPr lang="tr-TR" sz="3200" dirty="0"/>
          </a:p>
          <a:p>
            <a:pPr algn="l"/>
            <a:r>
              <a:rPr lang="tr-TR" sz="3200" dirty="0" smtClean="0"/>
              <a:t>	Alfabemizde 29 tane harf vardır. Bunların sekiz(8) tanesi </a:t>
            </a:r>
            <a:r>
              <a:rPr lang="tr-TR" sz="3200" dirty="0" smtClean="0">
                <a:solidFill>
                  <a:srgbClr val="FF0000"/>
                </a:solidFill>
              </a:rPr>
              <a:t>ünlü(sesli) </a:t>
            </a:r>
            <a:r>
              <a:rPr lang="tr-TR" sz="3200" dirty="0" smtClean="0"/>
              <a:t>, geriye kalan on üçü(13) ise </a:t>
            </a:r>
            <a:r>
              <a:rPr lang="tr-TR" sz="3200" dirty="0" smtClean="0">
                <a:solidFill>
                  <a:srgbClr val="FF0000"/>
                </a:solidFill>
              </a:rPr>
              <a:t>ünsüz(sessiz)</a:t>
            </a:r>
            <a:r>
              <a:rPr lang="tr-TR" sz="3200" dirty="0" smtClean="0"/>
              <a:t>dür.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940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0" y="0"/>
            <a:ext cx="12191999" cy="1774209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Ünlülerin Özellikleri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409434" y="1774208"/>
            <a:ext cx="11300346" cy="4449171"/>
          </a:xfrm>
        </p:spPr>
        <p:txBody>
          <a:bodyPr/>
          <a:lstStyle/>
          <a:p>
            <a:pPr algn="l"/>
            <a:r>
              <a:rPr lang="tr-TR" dirty="0" smtClean="0"/>
              <a:t>   	</a:t>
            </a:r>
          </a:p>
          <a:p>
            <a:pPr algn="l"/>
            <a:endParaRPr lang="tr-TR" dirty="0"/>
          </a:p>
        </p:txBody>
      </p:sp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3262013"/>
              </p:ext>
            </p:extLst>
          </p:nvPr>
        </p:nvGraphicFramePr>
        <p:xfrm>
          <a:off x="1184032" y="1946032"/>
          <a:ext cx="9577752" cy="3786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25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925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925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262184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solidFill>
                            <a:schemeClr val="tx1"/>
                          </a:solidFill>
                        </a:rPr>
                        <a:t>ÜNLÜLER</a:t>
                      </a:r>
                      <a:endParaRPr lang="tr-TR" sz="3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DÜZ</a:t>
                      </a:r>
                    </a:p>
                    <a:p>
                      <a:pPr algn="ctr"/>
                      <a:endParaRPr lang="tr-TR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DAR      GENİŞ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YUVARLAK</a:t>
                      </a:r>
                    </a:p>
                    <a:p>
                      <a:pPr algn="ctr"/>
                      <a:endParaRPr lang="tr-TR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DAR           GENİŞ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62184"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KALIN                     </a:t>
                      </a:r>
                      <a:r>
                        <a:rPr lang="tr-TR" sz="2800" baseline="0" dirty="0" smtClean="0"/>
                        <a:t>     </a:t>
                      </a:r>
                      <a:endParaRPr lang="tr-TR" sz="28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I</a:t>
                      </a:r>
                      <a:r>
                        <a:rPr lang="tr-TR" sz="2400" baseline="0" dirty="0" smtClean="0"/>
                        <a:t>                          A</a:t>
                      </a:r>
                      <a:endParaRPr lang="tr-TR" sz="24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U</a:t>
                      </a:r>
                      <a:r>
                        <a:rPr lang="tr-TR" sz="2400" baseline="0" dirty="0" smtClean="0"/>
                        <a:t>                    O</a:t>
                      </a:r>
                      <a:endParaRPr lang="tr-TR" sz="24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62184"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İNCE</a:t>
                      </a:r>
                      <a:endParaRPr lang="tr-TR" sz="28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İ                          E </a:t>
                      </a:r>
                      <a:endParaRPr lang="tr-TR" sz="24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Ü                  Ö</a:t>
                      </a:r>
                      <a:endParaRPr lang="tr-TR" sz="24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cxnSp>
        <p:nvCxnSpPr>
          <p:cNvPr id="7" name="Düz Bağlayıcı 6"/>
          <p:cNvCxnSpPr>
            <a:endCxn id="2" idx="2"/>
          </p:cNvCxnSpPr>
          <p:nvPr/>
        </p:nvCxnSpPr>
        <p:spPr>
          <a:xfrm>
            <a:off x="5967046" y="2368062"/>
            <a:ext cx="5862" cy="336452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9097108" y="2403231"/>
            <a:ext cx="58615" cy="33645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>
            <a:off x="4360985" y="2368062"/>
            <a:ext cx="647113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0333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0" y="0"/>
            <a:ext cx="12191999" cy="1774209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Ünsüzlerin Özellikleri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409434" y="1774208"/>
            <a:ext cx="11300346" cy="4449171"/>
          </a:xfrm>
        </p:spPr>
        <p:txBody>
          <a:bodyPr/>
          <a:lstStyle/>
          <a:p>
            <a:pPr algn="l"/>
            <a:r>
              <a:rPr lang="tr-TR" dirty="0" smtClean="0"/>
              <a:t>   	</a:t>
            </a:r>
          </a:p>
          <a:p>
            <a:pPr algn="l"/>
            <a:endParaRPr lang="tr-TR" dirty="0"/>
          </a:p>
        </p:txBody>
      </p:sp>
      <p:graphicFrame>
        <p:nvGraphicFramePr>
          <p:cNvPr id="8" name="Tablo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970891"/>
              </p:ext>
            </p:extLst>
          </p:nvPr>
        </p:nvGraphicFramePr>
        <p:xfrm>
          <a:off x="1184032" y="1946032"/>
          <a:ext cx="9577752" cy="3786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25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925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925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262184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solidFill>
                            <a:schemeClr val="tx1"/>
                          </a:solidFill>
                        </a:rPr>
                        <a:t>ÜNSÜZLER</a:t>
                      </a:r>
                      <a:endParaRPr lang="tr-TR" sz="3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SÜREKLİ ÜNSÜZLER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SÜREKSİZ ÜNSÜZLER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62184"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YUMUŞAK</a:t>
                      </a:r>
                      <a:r>
                        <a:rPr lang="tr-TR" sz="2800" baseline="0" dirty="0" smtClean="0"/>
                        <a:t> ÜNSÜZLER</a:t>
                      </a:r>
                      <a:r>
                        <a:rPr lang="tr-TR" sz="2800" dirty="0" smtClean="0"/>
                        <a:t>                   </a:t>
                      </a:r>
                      <a:r>
                        <a:rPr lang="tr-TR" sz="2800" baseline="0" dirty="0" smtClean="0"/>
                        <a:t>     </a:t>
                      </a:r>
                      <a:endParaRPr lang="tr-TR" sz="28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ğ, i, l, m, n, r,</a:t>
                      </a:r>
                      <a:r>
                        <a:rPr lang="tr-TR" sz="2400" baseline="0" dirty="0" smtClean="0"/>
                        <a:t> v, y, z</a:t>
                      </a:r>
                      <a:endParaRPr lang="tr-TR" sz="24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b,</a:t>
                      </a:r>
                      <a:r>
                        <a:rPr lang="tr-TR" sz="2400" baseline="0" dirty="0" smtClean="0"/>
                        <a:t> c, d, g</a:t>
                      </a:r>
                      <a:endParaRPr lang="tr-TR" sz="24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62184"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SERT</a:t>
                      </a:r>
                      <a:r>
                        <a:rPr lang="tr-TR" sz="2800" baseline="0" dirty="0" smtClean="0"/>
                        <a:t> ÜNSÜZLER</a:t>
                      </a:r>
                      <a:endParaRPr lang="tr-TR" sz="28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f,</a:t>
                      </a:r>
                      <a:r>
                        <a:rPr lang="tr-TR" sz="2400" baseline="0" dirty="0" smtClean="0"/>
                        <a:t> s, ş, h</a:t>
                      </a:r>
                      <a:endParaRPr lang="tr-TR" sz="24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p, ç, t, k</a:t>
                      </a:r>
                      <a:endParaRPr lang="tr-TR" sz="24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2309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1" y="858756"/>
            <a:ext cx="12191999" cy="1774209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Büyük Ünlü Uyumu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(Kalınlık-İncelik Uyumu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62708" y="2414953"/>
            <a:ext cx="11147072" cy="3808425"/>
          </a:xfrm>
        </p:spPr>
        <p:txBody>
          <a:bodyPr/>
          <a:lstStyle/>
          <a:p>
            <a:pPr algn="l"/>
            <a:r>
              <a:rPr lang="tr-TR" dirty="0" smtClean="0"/>
              <a:t>   </a:t>
            </a:r>
            <a:r>
              <a:rPr lang="tr-TR" sz="3200" dirty="0" smtClean="0"/>
              <a:t>	</a:t>
            </a:r>
          </a:p>
          <a:p>
            <a:pPr algn="l"/>
            <a:endParaRPr lang="tr-TR" sz="3200" dirty="0"/>
          </a:p>
          <a:p>
            <a:pPr algn="l"/>
            <a:r>
              <a:rPr lang="tr-TR" sz="3200" dirty="0" smtClean="0"/>
              <a:t>	</a:t>
            </a:r>
            <a:r>
              <a:rPr lang="tr-TR" sz="4000" dirty="0" smtClean="0"/>
              <a:t>Bir sözcüğün hecelerinin her biri sadece kalın yada inceyse bu kurala ‘‘</a:t>
            </a:r>
            <a:r>
              <a:rPr lang="tr-TR" sz="4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büyük ünlü uyumu</a:t>
            </a:r>
            <a:r>
              <a:rPr lang="tr-TR" sz="4000" dirty="0" smtClean="0"/>
              <a:t>’’ denir.</a:t>
            </a:r>
          </a:p>
          <a:p>
            <a:pPr algn="l"/>
            <a:endParaRPr lang="tr-TR" sz="3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973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539261" y="489317"/>
            <a:ext cx="11160370" cy="1409821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FF00"/>
                </a:solidFill>
              </a:rPr>
              <a:t>Örnek: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39261" y="1899137"/>
            <a:ext cx="11078308" cy="4161693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tr-TR" sz="3200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k</a:t>
            </a:r>
            <a:r>
              <a:rPr lang="tr-TR" sz="3600" dirty="0" smtClean="0">
                <a:solidFill>
                  <a:srgbClr val="FF0000"/>
                </a:solidFill>
              </a:rPr>
              <a:t>i</a:t>
            </a:r>
            <a:r>
              <a:rPr lang="tr-TR" sz="3600" dirty="0" smtClean="0"/>
              <a:t>t</a:t>
            </a:r>
            <a:r>
              <a:rPr lang="tr-TR" sz="3600" dirty="0" smtClean="0">
                <a:solidFill>
                  <a:srgbClr val="FF0000"/>
                </a:solidFill>
              </a:rPr>
              <a:t>a</a:t>
            </a:r>
            <a:r>
              <a:rPr lang="tr-TR" sz="3600" dirty="0" smtClean="0"/>
              <a:t>p : UYMAZ                Çünkü bu sözcüğün ünlülerinden (</a:t>
            </a:r>
            <a:r>
              <a:rPr lang="tr-TR" sz="3600" dirty="0" err="1" smtClean="0"/>
              <a:t>i,a</a:t>
            </a:r>
            <a:r>
              <a:rPr lang="tr-TR" sz="3600" dirty="0" smtClean="0"/>
              <a:t>) biri ince(i) biri kalındır.(a)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 </a:t>
            </a:r>
            <a:r>
              <a:rPr lang="tr-TR" sz="3600" dirty="0">
                <a:solidFill>
                  <a:srgbClr val="FF0000"/>
                </a:solidFill>
              </a:rPr>
              <a:t>i</a:t>
            </a:r>
            <a:r>
              <a:rPr lang="tr-TR" sz="3600" dirty="0" smtClean="0"/>
              <a:t>nc</a:t>
            </a:r>
            <a:r>
              <a:rPr lang="tr-TR" sz="3600" dirty="0" smtClean="0">
                <a:solidFill>
                  <a:srgbClr val="FF0000"/>
                </a:solidFill>
              </a:rPr>
              <a:t>e</a:t>
            </a:r>
            <a:r>
              <a:rPr lang="tr-TR" sz="3600" dirty="0" smtClean="0"/>
              <a:t>l</a:t>
            </a:r>
            <a:r>
              <a:rPr lang="tr-TR" sz="3600" dirty="0" smtClean="0">
                <a:solidFill>
                  <a:srgbClr val="FF0000"/>
                </a:solidFill>
              </a:rPr>
              <a:t>i</a:t>
            </a:r>
            <a:r>
              <a:rPr lang="tr-TR" sz="3600" dirty="0" smtClean="0"/>
              <a:t>k: UYAR                   Çünkü bu sözcüğün bütün ünlüleri incedir.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/>
              <a:t> </a:t>
            </a:r>
            <a:r>
              <a:rPr lang="tr-TR" sz="3600" dirty="0" smtClean="0">
                <a:solidFill>
                  <a:srgbClr val="FF0000"/>
                </a:solidFill>
              </a:rPr>
              <a:t>o</a:t>
            </a:r>
            <a:r>
              <a:rPr lang="tr-TR" sz="3600" dirty="0" smtClean="0"/>
              <a:t>d</a:t>
            </a:r>
            <a:r>
              <a:rPr lang="tr-TR" sz="3600" dirty="0" smtClean="0">
                <a:solidFill>
                  <a:srgbClr val="FF0000"/>
                </a:solidFill>
              </a:rPr>
              <a:t>u</a:t>
            </a:r>
            <a:r>
              <a:rPr lang="tr-TR" sz="3600" dirty="0" smtClean="0"/>
              <a:t>n: UYMAZ                  Çünkü bu sözcüğün bütün ünlüleri kalındır.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tr-TR" sz="3200" dirty="0" smtClean="0"/>
          </a:p>
        </p:txBody>
      </p:sp>
      <p:cxnSp>
        <p:nvCxnSpPr>
          <p:cNvPr id="8" name="Düz Ok Bağlayıcısı 7"/>
          <p:cNvCxnSpPr/>
          <p:nvPr/>
        </p:nvCxnSpPr>
        <p:spPr>
          <a:xfrm flipV="1">
            <a:off x="3880338" y="2576147"/>
            <a:ext cx="1019907" cy="117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 flipV="1">
            <a:off x="3880338" y="3803875"/>
            <a:ext cx="1019907" cy="117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V="1">
            <a:off x="3880338" y="4961657"/>
            <a:ext cx="1019907" cy="117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3073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504093" y="935465"/>
            <a:ext cx="11195538" cy="1350535"/>
          </a:xfrm>
        </p:spPr>
        <p:txBody>
          <a:bodyPr>
            <a:normAutofit/>
          </a:bodyPr>
          <a:lstStyle/>
          <a:p>
            <a:pPr algn="l"/>
            <a:r>
              <a:rPr lang="tr-TR" sz="8000" dirty="0" smtClean="0">
                <a:solidFill>
                  <a:srgbClr val="FFFF00"/>
                </a:solidFill>
              </a:rPr>
              <a:t>NOT:</a:t>
            </a:r>
            <a:endParaRPr lang="tr-TR" sz="8000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04093" y="2286000"/>
            <a:ext cx="11195538" cy="3856892"/>
          </a:xfrm>
        </p:spPr>
        <p:txBody>
          <a:bodyPr/>
          <a:lstStyle/>
          <a:p>
            <a:pPr algn="l"/>
            <a:r>
              <a:rPr lang="tr-TR" dirty="0" smtClean="0"/>
              <a:t>                 </a:t>
            </a:r>
          </a:p>
          <a:p>
            <a:pPr algn="l"/>
            <a:r>
              <a:rPr lang="tr-TR" sz="4400" dirty="0" smtClean="0"/>
              <a:t>                Bir sözcüğün Türkçe olabilmesi için büyük ünlü uyumu kuralına uyması gerekir.</a:t>
            </a:r>
            <a:endParaRPr lang="tr-TR" sz="4400" dirty="0"/>
          </a:p>
        </p:txBody>
      </p:sp>
      <p:cxnSp>
        <p:nvCxnSpPr>
          <p:cNvPr id="8" name="Dirsek Bağlayıcısı 7"/>
          <p:cNvCxnSpPr/>
          <p:nvPr/>
        </p:nvCxnSpPr>
        <p:spPr>
          <a:xfrm>
            <a:off x="1031631" y="2564973"/>
            <a:ext cx="879231" cy="609600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2703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ara tahta sınıf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183" y="0"/>
            <a:ext cx="12883487" cy="75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ctrTitle"/>
          </p:nvPr>
        </p:nvSpPr>
        <p:spPr>
          <a:xfrm>
            <a:off x="504093" y="609601"/>
            <a:ext cx="11195538" cy="1676400"/>
          </a:xfrm>
        </p:spPr>
        <p:txBody>
          <a:bodyPr>
            <a:noAutofit/>
          </a:bodyPr>
          <a:lstStyle/>
          <a:p>
            <a:pPr algn="l"/>
            <a:r>
              <a:rPr lang="tr-TR" sz="5400" dirty="0" smtClean="0">
                <a:solidFill>
                  <a:srgbClr val="FFFF00"/>
                </a:solidFill>
              </a:rPr>
              <a:t>Uyumun Aranmadığı Sözcükler ve Bozulduğu Durumlar</a:t>
            </a:r>
            <a:endParaRPr lang="tr-TR" sz="5400" dirty="0">
              <a:solidFill>
                <a:srgbClr val="FFFF00"/>
              </a:solidFill>
            </a:endParaRPr>
          </a:p>
        </p:txBody>
      </p:sp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504093" y="1711569"/>
            <a:ext cx="11195538" cy="4372708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ü"/>
            </a:pPr>
            <a:endParaRPr lang="tr-TR" dirty="0" smtClean="0"/>
          </a:p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tr-TR" sz="3200" dirty="0" smtClean="0"/>
              <a:t>Tek heceli sözcüklerde uyum aranmaz. </a:t>
            </a:r>
            <a:r>
              <a:rPr lang="tr-TR" sz="3200" dirty="0" smtClean="0">
                <a:solidFill>
                  <a:srgbClr val="FF0000"/>
                </a:solidFill>
              </a:rPr>
              <a:t>Örnek: </a:t>
            </a:r>
          </a:p>
          <a:p>
            <a:pPr algn="l"/>
            <a:r>
              <a:rPr lang="tr-TR" sz="3200" dirty="0" smtClean="0"/>
              <a:t>kuş, saç, tek, bir…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tr-TR" sz="3200" dirty="0" smtClean="0"/>
              <a:t>Özel isimlerde, birleşik sözcüklerde uyum aranmaz.</a:t>
            </a:r>
            <a:r>
              <a:rPr lang="tr-TR" sz="3200" dirty="0" smtClean="0">
                <a:solidFill>
                  <a:srgbClr val="FF0000"/>
                </a:solidFill>
              </a:rPr>
              <a:t> Örnek: </a:t>
            </a:r>
            <a:r>
              <a:rPr lang="tr-TR" sz="3200" dirty="0" smtClean="0"/>
              <a:t>Leyla, Yılmaz, İzmir, kuşburnu, aslanağzı…     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tr-TR" sz="3200" dirty="0" smtClean="0"/>
              <a:t>‘‘-yor, -leyin, -ki’’ gibi ekler bazen uyumu bozar.</a:t>
            </a:r>
            <a:r>
              <a:rPr lang="tr-TR" sz="3200" dirty="0" smtClean="0">
                <a:solidFill>
                  <a:srgbClr val="FF0000"/>
                </a:solidFill>
              </a:rPr>
              <a:t> Örnek: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geli</a:t>
            </a:r>
            <a:r>
              <a:rPr lang="tr-TR" sz="32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yor</a:t>
            </a:r>
            <a:r>
              <a:rPr lang="tr-TR" sz="3200" dirty="0" smtClean="0"/>
              <a:t>/sabahley</a:t>
            </a:r>
            <a:r>
              <a:rPr lang="tr-TR" sz="32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in: </a:t>
            </a:r>
            <a:r>
              <a:rPr lang="tr-TR" sz="3200" dirty="0" smtClean="0"/>
              <a:t>bozulmuştur.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koşuyor/geceleyin</a:t>
            </a:r>
            <a:r>
              <a:rPr lang="tr-TR" sz="32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:</a:t>
            </a:r>
            <a:r>
              <a:rPr lang="tr-TR" sz="3200" dirty="0" smtClean="0"/>
              <a:t> bozulmamıştır.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179424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230</TotalTime>
  <Words>337</Words>
  <PresentationFormat>Özel</PresentationFormat>
  <Paragraphs>217</Paragraphs>
  <Slides>27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Office Teması</vt:lpstr>
      <vt:lpstr>SES BİLGİSİ</vt:lpstr>
      <vt:lpstr>Slayt 2</vt:lpstr>
      <vt:lpstr>SES NEDİR?</vt:lpstr>
      <vt:lpstr>Ünlülerin Özellikleri</vt:lpstr>
      <vt:lpstr>Ünsüzlerin Özellikleri</vt:lpstr>
      <vt:lpstr>Büyük Ünlü Uyumu (Kalınlık-İncelik Uyumu</vt:lpstr>
      <vt:lpstr>Örnek:</vt:lpstr>
      <vt:lpstr>NOT:</vt:lpstr>
      <vt:lpstr>Uyumun Aranmadığı Sözcükler ve Bozulduğu Durumlar</vt:lpstr>
      <vt:lpstr>SES OLAYLARI</vt:lpstr>
      <vt:lpstr>Ünsüz Benzeşmesi(Sertleşmesi)</vt:lpstr>
      <vt:lpstr>Örnek:</vt:lpstr>
      <vt:lpstr>DİKKAT!!!</vt:lpstr>
      <vt:lpstr>Ünsüz Yumuşaması</vt:lpstr>
      <vt:lpstr>Örnek:</vt:lpstr>
      <vt:lpstr>UYARI:</vt:lpstr>
      <vt:lpstr>NOT:</vt:lpstr>
      <vt:lpstr>SES DÜŞMESİ</vt:lpstr>
      <vt:lpstr>Ünlü  Düşmesi</vt:lpstr>
      <vt:lpstr>Ünsüz(Hece) Düşmesi</vt:lpstr>
      <vt:lpstr>SES TÜREMESİ</vt:lpstr>
      <vt:lpstr>Ünlü Türemesi</vt:lpstr>
      <vt:lpstr>       Ünsüz Türemesi</vt:lpstr>
      <vt:lpstr>Ünlü Daralması</vt:lpstr>
      <vt:lpstr>Örnek:</vt:lpstr>
      <vt:lpstr>Kaynaştırma Ünsüzleri</vt:lpstr>
      <vt:lpstr>Örnek: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2017-12-03T17:09:51Z</dcterms:created>
  <dcterms:modified xsi:type="dcterms:W3CDTF">2017-12-17T10:22:44Z</dcterms:modified>
  <cp:category>www.sorubak.com</cp:category>
</cp:coreProperties>
</file>