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54"/>
  </p:notesMasterIdLst>
  <p:sldIdLst>
    <p:sldId id="256" r:id="rId2"/>
    <p:sldId id="260" r:id="rId3"/>
    <p:sldId id="283" r:id="rId4"/>
    <p:sldId id="261" r:id="rId5"/>
    <p:sldId id="262" r:id="rId6"/>
    <p:sldId id="284" r:id="rId7"/>
    <p:sldId id="285" r:id="rId8"/>
    <p:sldId id="286" r:id="rId9"/>
    <p:sldId id="287" r:id="rId10"/>
    <p:sldId id="288" r:id="rId11"/>
    <p:sldId id="289" r:id="rId12"/>
    <p:sldId id="263" r:id="rId13"/>
    <p:sldId id="264" r:id="rId14"/>
    <p:sldId id="265" r:id="rId15"/>
    <p:sldId id="266" r:id="rId16"/>
    <p:sldId id="267" r:id="rId17"/>
    <p:sldId id="268" r:id="rId18"/>
    <p:sldId id="269" r:id="rId19"/>
    <p:sldId id="270" r:id="rId20"/>
    <p:sldId id="271" r:id="rId21"/>
    <p:sldId id="291" r:id="rId22"/>
    <p:sldId id="292" r:id="rId23"/>
    <p:sldId id="293" r:id="rId24"/>
    <p:sldId id="294" r:id="rId25"/>
    <p:sldId id="295" r:id="rId26"/>
    <p:sldId id="296" r:id="rId27"/>
    <p:sldId id="297" r:id="rId28"/>
    <p:sldId id="298" r:id="rId29"/>
    <p:sldId id="299" r:id="rId30"/>
    <p:sldId id="290" r:id="rId31"/>
    <p:sldId id="300" r:id="rId32"/>
    <p:sldId id="301" r:id="rId33"/>
    <p:sldId id="302" r:id="rId34"/>
    <p:sldId id="303" r:id="rId35"/>
    <p:sldId id="305" r:id="rId36"/>
    <p:sldId id="304" r:id="rId37"/>
    <p:sldId id="309" r:id="rId38"/>
    <p:sldId id="306" r:id="rId39"/>
    <p:sldId id="310" r:id="rId40"/>
    <p:sldId id="307" r:id="rId41"/>
    <p:sldId id="311" r:id="rId42"/>
    <p:sldId id="308" r:id="rId43"/>
    <p:sldId id="312" r:id="rId44"/>
    <p:sldId id="272" r:id="rId45"/>
    <p:sldId id="273" r:id="rId46"/>
    <p:sldId id="274" r:id="rId47"/>
    <p:sldId id="278" r:id="rId48"/>
    <p:sldId id="279" r:id="rId49"/>
    <p:sldId id="275" r:id="rId50"/>
    <p:sldId id="276" r:id="rId51"/>
    <p:sldId id="277" r:id="rId52"/>
    <p:sldId id="281" r:id="rId5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00"/>
    <a:srgbClr val="FF6600"/>
    <a:srgbClr val="FFCC00"/>
    <a:srgbClr val="008000"/>
    <a:srgbClr val="CB0B62"/>
    <a:srgbClr val="000099"/>
    <a:srgbClr val="00FF00"/>
    <a:srgbClr val="CC0000"/>
    <a:srgbClr val="33CC33"/>
    <a:srgbClr val="00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283" autoAdjust="0"/>
  </p:normalViewPr>
  <p:slideViewPr>
    <p:cSldViewPr>
      <p:cViewPr>
        <p:scale>
          <a:sx n="77" d="100"/>
          <a:sy n="77" d="100"/>
        </p:scale>
        <p:origin x="-2592" y="-9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2693B6-2ADE-42DA-90A9-E78A909199A9}" type="datetimeFigureOut">
              <a:rPr lang="tr-TR" smtClean="0"/>
              <a:pPr/>
              <a:t>09/10/2017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4D24C1-FE36-48E6-A74C-562C28A5F09C}" type="slidenum">
              <a:rPr lang="tr-TR" smtClean="0"/>
              <a:pPr/>
              <a:t>‹#›</a:t>
            </a:fld>
            <a:endParaRPr lang="tr-TR"/>
          </a:p>
        </p:txBody>
      </p:sp>
    </p:spTree>
    <p:extLst>
      <p:ext uri="{BB962C8B-B14F-4D97-AF65-F5344CB8AC3E}">
        <p14:creationId xmlns:p14="http://schemas.microsoft.com/office/powerpoint/2010/main" xmlns="" val="3006741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14D24C1-FE36-48E6-A74C-562C28A5F09C}"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14D24C1-FE36-48E6-A74C-562C28A5F09C}" type="slidenum">
              <a:rPr lang="tr-TR" smtClean="0"/>
              <a:pPr/>
              <a:t>4</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14D24C1-FE36-48E6-A74C-562C28A5F09C}" type="slidenum">
              <a:rPr lang="tr-TR" smtClean="0"/>
              <a:pPr/>
              <a:t>15</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14D24C1-FE36-48E6-A74C-562C28A5F09C}" type="slidenum">
              <a:rPr lang="tr-TR" smtClean="0"/>
              <a:pPr/>
              <a:t>19</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14D24C1-FE36-48E6-A74C-562C28A5F09C}" type="slidenum">
              <a:rPr lang="tr-TR" smtClean="0"/>
              <a:pPr/>
              <a:t>20</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14D24C1-FE36-48E6-A74C-562C28A5F09C}" type="slidenum">
              <a:rPr lang="tr-TR" smtClean="0"/>
              <a:pPr/>
              <a:t>45</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14D24C1-FE36-48E6-A74C-562C28A5F09C}" type="slidenum">
              <a:rPr lang="tr-TR" smtClean="0"/>
              <a:pPr/>
              <a:t>49</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14D24C1-FE36-48E6-A74C-562C28A5F09C}" type="slidenum">
              <a:rPr lang="tr-TR" smtClean="0"/>
              <a:pPr/>
              <a:t>52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75150EA-1E2C-46DC-B940-42FF1EC7B7B8}" type="datetimeFigureOut">
              <a:rPr lang="tr-TR" smtClean="0"/>
              <a:pPr/>
              <a:t>09/10/2017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885479F-AF7D-46EF-B7CE-6FFD5DF3FD69}"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5150EA-1E2C-46DC-B940-42FF1EC7B7B8}" type="datetimeFigureOut">
              <a:rPr lang="tr-TR" smtClean="0"/>
              <a:pPr/>
              <a:t>09/10/2017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5479F-AF7D-46EF-B7CE-6FFD5DF3FD6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7.wav"/><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audio" Target="../media/audio4.wav"/></Relationships>
</file>

<file path=ppt/slides/_rels/slide2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audio" Target="../media/audio6.wav"/></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5.wav"/></Relationships>
</file>

<file path=ppt/slides/_rels/slide50.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57200" y="2204865"/>
            <a:ext cx="8458200" cy="1296144"/>
          </a:xfrm>
        </p:spPr>
        <p:txBody>
          <a:bodyPr/>
          <a:lstStyle/>
          <a:p>
            <a:r>
              <a:rPr lang="tr-TR" dirty="0" smtClean="0">
                <a:solidFill>
                  <a:schemeClr val="tx1"/>
                </a:solidFill>
              </a:rPr>
              <a:t>1. Ünite </a:t>
            </a:r>
            <a:endParaRPr lang="tr-TR" dirty="0">
              <a:solidFill>
                <a:schemeClr val="tx1"/>
              </a:solidFill>
            </a:endParaRPr>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Central_Anatolia_Region_on_Turkey.png"/>
          <p:cNvPicPr>
            <a:picLocks noGrp="1" noChangeAspect="1"/>
          </p:cNvPicPr>
          <p:nvPr>
            <p:ph idx="1"/>
          </p:nvPr>
        </p:nvPicPr>
        <p:blipFill>
          <a:blip r:embed="rId2" cstate="print"/>
          <a:stretch>
            <a:fillRect/>
          </a:stretch>
        </p:blipFill>
        <p:spPr>
          <a:xfrm>
            <a:off x="0" y="620688"/>
            <a:ext cx="9144000" cy="5256584"/>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r>
              <a:rPr lang="tr-TR" b="1" dirty="0" smtClean="0"/>
              <a:t>Tümdengelim: </a:t>
            </a:r>
            <a:r>
              <a:rPr lang="tr-TR" dirty="0" smtClean="0"/>
              <a:t>Bütünden parçaya varmaktır. Bir bütünü parçalara ayırarak incelediğinizde, tümdengelim yöntemini kullanmış olursunuz.</a:t>
            </a:r>
          </a:p>
          <a:p>
            <a:r>
              <a:rPr lang="tr-TR" b="1" dirty="0" smtClean="0"/>
              <a:t>Örnek: </a:t>
            </a:r>
            <a:r>
              <a:rPr lang="tr-TR" dirty="0" smtClean="0"/>
              <a:t>Dünyayı tanıtarak, birçok ülkeden oluştuğunu ve bu ülkelerin ayrı özelliklere sahip olduğunu söyleyebilirsiniz. Bu yaptığınız sistem tümdengelimdir.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6">
                <a:satMod val="175000"/>
                <a:alpha val="40000"/>
              </a:schemeClr>
            </a:glow>
            <a:outerShdw blurRad="51500" dist="254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ormAutofit/>
          </a:bodyPr>
          <a:lstStyle/>
          <a:p>
            <a:pPr algn="ctr"/>
            <a:r>
              <a:rPr lang="tr-TR" dirty="0" smtClean="0">
                <a:ln w="18415" cmpd="sng">
                  <a:solidFill>
                    <a:srgbClr val="00B0F0"/>
                  </a:solidFill>
                  <a:prstDash val="solid"/>
                </a:ln>
                <a:solidFill>
                  <a:srgbClr val="00B0F0"/>
                </a:solidFill>
                <a:effectLst>
                  <a:outerShdw blurRad="63500" dir="3600000" algn="tl" rotWithShape="0">
                    <a:srgbClr val="000000">
                      <a:alpha val="70000"/>
                    </a:srgbClr>
                  </a:outerShdw>
                </a:effectLst>
              </a:rPr>
              <a:t>Bilimsel Araştırma Basamakları</a:t>
            </a:r>
            <a:endParaRPr lang="tr-TR" dirty="0">
              <a:ln w="18415" cmpd="sng">
                <a:solidFill>
                  <a:srgbClr val="00B0F0"/>
                </a:solidFill>
                <a:prstDash val="solid"/>
              </a:ln>
              <a:solidFill>
                <a:srgbClr val="00B0F0"/>
              </a:solidFill>
              <a:effectLst>
                <a:outerShdw blurRad="63500" dir="3600000" algn="tl" rotWithShape="0">
                  <a:srgbClr val="000000">
                    <a:alpha val="70000"/>
                  </a:srgbClr>
                </a:outerShdw>
              </a:effectLst>
            </a:endParaRPr>
          </a:p>
        </p:txBody>
      </p:sp>
      <p:sp>
        <p:nvSpPr>
          <p:cNvPr id="3" name="2 İçerik Yer Tutucusu"/>
          <p:cNvSpPr>
            <a:spLocks noGrp="1"/>
          </p:cNvSpPr>
          <p:nvPr>
            <p:ph idx="1"/>
          </p:nvPr>
        </p:nvSpPr>
        <p:spPr/>
        <p:txBody>
          <a:bodyPr>
            <a:normAutofit/>
          </a:bodyPr>
          <a:lstStyle/>
          <a:p>
            <a:pPr marL="624078" indent="-514350">
              <a:buClr>
                <a:srgbClr val="00FF00"/>
              </a:buClr>
              <a:buNone/>
            </a:pPr>
            <a:r>
              <a:rPr lang="tr-TR" dirty="0" smtClean="0">
                <a:ln w="18415" cmpd="sng">
                  <a:solidFill>
                    <a:srgbClr val="008000"/>
                  </a:solidFill>
                  <a:prstDash val="solid"/>
                </a:ln>
                <a:solidFill>
                  <a:srgbClr val="008000"/>
                </a:solidFill>
                <a:effectLst>
                  <a:outerShdw blurRad="63500" dir="3600000" algn="tl" rotWithShape="0">
                    <a:srgbClr val="000000">
                      <a:alpha val="70000"/>
                    </a:srgbClr>
                  </a:outerShdw>
                </a:effectLst>
                <a:latin typeface="Arial" pitchFamily="34" charset="0"/>
                <a:cs typeface="Arial" pitchFamily="34" charset="0"/>
              </a:rPr>
              <a:t>1)Araştırılacak konu tespit edilir.</a:t>
            </a:r>
          </a:p>
          <a:p>
            <a:pPr marL="624078" indent="-514350">
              <a:buClr>
                <a:srgbClr val="FF0000"/>
              </a:buClr>
              <a:buNone/>
            </a:pPr>
            <a:r>
              <a:rPr lang="tr-TR" dirty="0" smtClean="0">
                <a:ln>
                  <a:solidFill>
                    <a:srgbClr val="00B050"/>
                  </a:solidFill>
                </a:ln>
                <a:solidFill>
                  <a:srgbClr val="00B050"/>
                </a:solidFill>
                <a:latin typeface="Arial" pitchFamily="34" charset="0"/>
                <a:cs typeface="Arial" pitchFamily="34" charset="0"/>
              </a:rPr>
              <a:t>2) Konu sınırlandırılır.</a:t>
            </a:r>
          </a:p>
          <a:p>
            <a:pPr marL="624078" indent="-514350">
              <a:buClr>
                <a:srgbClr val="FFFF00"/>
              </a:buClr>
              <a:buNone/>
            </a:pPr>
            <a:r>
              <a:rPr lang="tr-TR" dirty="0" smtClean="0">
                <a:solidFill>
                  <a:srgbClr val="00FF00"/>
                </a:solidFill>
                <a:latin typeface="Arial" pitchFamily="34" charset="0"/>
                <a:cs typeface="Arial" pitchFamily="34" charset="0"/>
              </a:rPr>
              <a:t>3) Katalog taraması yapılır.</a:t>
            </a:r>
          </a:p>
          <a:p>
            <a:pPr marL="624078" indent="-514350">
              <a:buClr>
                <a:srgbClr val="FF05ED"/>
              </a:buClr>
              <a:buNone/>
            </a:pPr>
            <a:r>
              <a:rPr lang="tr-TR" dirty="0" smtClean="0">
                <a:ln>
                  <a:solidFill>
                    <a:srgbClr val="FFFF00"/>
                  </a:solidFill>
                </a:ln>
                <a:solidFill>
                  <a:srgbClr val="FFFF00"/>
                </a:solidFill>
                <a:latin typeface="Arial" pitchFamily="34" charset="0"/>
                <a:cs typeface="Arial" pitchFamily="34" charset="0"/>
              </a:rPr>
              <a:t>4) İlgili konunun tespiti yapılır.</a:t>
            </a:r>
          </a:p>
          <a:p>
            <a:pPr marL="624078" indent="-514350">
              <a:buClr>
                <a:srgbClr val="FF05ED"/>
              </a:buClr>
              <a:buNone/>
            </a:pPr>
            <a:r>
              <a:rPr lang="tr-TR" dirty="0" smtClean="0">
                <a:ln>
                  <a:solidFill>
                    <a:srgbClr val="FF6600"/>
                  </a:solidFill>
                </a:ln>
                <a:solidFill>
                  <a:srgbClr val="FF6600"/>
                </a:solidFill>
                <a:latin typeface="Arial" pitchFamily="34" charset="0"/>
                <a:cs typeface="Arial" pitchFamily="34" charset="0"/>
              </a:rPr>
              <a:t>5) Bilgiler sınıflandırılır.</a:t>
            </a:r>
          </a:p>
          <a:p>
            <a:pPr marL="624078" indent="-514350">
              <a:buClr>
                <a:srgbClr val="FF05ED"/>
              </a:buClr>
              <a:buNone/>
            </a:pPr>
            <a:r>
              <a:rPr lang="tr-TR" dirty="0" smtClean="0">
                <a:ln>
                  <a:solidFill>
                    <a:srgbClr val="FF0000"/>
                  </a:solidFill>
                </a:ln>
                <a:solidFill>
                  <a:srgbClr val="FF0000"/>
                </a:solidFill>
                <a:latin typeface="Arial" pitchFamily="34" charset="0"/>
                <a:cs typeface="Arial" pitchFamily="34" charset="0"/>
              </a:rPr>
              <a:t>6) Dipnot, kaynakça belirtilir. Rapor hazırlanır.</a:t>
            </a:r>
          </a:p>
          <a:p>
            <a:pPr marL="624078" indent="-514350">
              <a:buNone/>
            </a:pPr>
            <a:endParaRPr lang="tr-TR" dirty="0"/>
          </a:p>
        </p:txBody>
      </p:sp>
    </p:spTree>
  </p:cSld>
  <p:clrMapOvr>
    <a:masterClrMapping/>
  </p:clrMapOvr>
  <p:transition>
    <p:checker/>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1"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70" decel="100000"/>
                                        <p:tgtEl>
                                          <p:spTgt spid="3">
                                            <p:txEl>
                                              <p:pRg st="5" end="5"/>
                                            </p:txEl>
                                          </p:spTgt>
                                        </p:tgtEl>
                                      </p:cBhvr>
                                    </p:animEffect>
                                    <p:animScale>
                                      <p:cBhvr>
                                        <p:cTn id="33" dur="770" decel="100000"/>
                                        <p:tgtEl>
                                          <p:spTgt spid="3">
                                            <p:txEl>
                                              <p:pRg st="5" end="5"/>
                                            </p:txEl>
                                          </p:spTgt>
                                        </p:tgtEl>
                                      </p:cBhvr>
                                      <p:from x="10000" y="10000"/>
                                      <p:to x="200000" y="450000"/>
                                    </p:animScale>
                                    <p:animScale>
                                      <p:cBhvr>
                                        <p:cTn id="34" dur="1230" accel="100000" fill="hold">
                                          <p:stCondLst>
                                            <p:cond delay="770"/>
                                          </p:stCondLst>
                                        </p:cTn>
                                        <p:tgtEl>
                                          <p:spTgt spid="3">
                                            <p:txEl>
                                              <p:pRg st="5" end="5"/>
                                            </p:txEl>
                                          </p:spTgt>
                                        </p:tgtEl>
                                      </p:cBhvr>
                                      <p:from x="200000" y="450000"/>
                                      <p:to x="100000" y="100000"/>
                                    </p:animScale>
                                    <p:set>
                                      <p:cBhvr>
                                        <p:cTn id="35" dur="770" fill="hold"/>
                                        <p:tgtEl>
                                          <p:spTgt spid="3">
                                            <p:txEl>
                                              <p:pRg st="5" end="5"/>
                                            </p:txEl>
                                          </p:spTgt>
                                        </p:tgtEl>
                                        <p:attrNameLst>
                                          <p:attrName>ppt_x</p:attrName>
                                        </p:attrNameLst>
                                      </p:cBhvr>
                                      <p:to>
                                        <p:strVal val="(0.5)"/>
                                      </p:to>
                                    </p:set>
                                    <p:anim from="(0.5)" to="(#ppt_x)" calcmode="lin" valueType="num">
                                      <p:cBhvr>
                                        <p:cTn id="36" dur="1230" accel="100000" fill="hold">
                                          <p:stCondLst>
                                            <p:cond delay="770"/>
                                          </p:stCondLst>
                                        </p:cTn>
                                        <p:tgtEl>
                                          <p:spTgt spid="3">
                                            <p:txEl>
                                              <p:pRg st="5" end="5"/>
                                            </p:txEl>
                                          </p:spTgt>
                                        </p:tgtEl>
                                        <p:attrNameLst>
                                          <p:attrName>ppt_x</p:attrName>
                                        </p:attrNameLst>
                                      </p:cBhvr>
                                    </p:anim>
                                    <p:set>
                                      <p:cBhvr>
                                        <p:cTn id="37" dur="770" fill="hold"/>
                                        <p:tgtEl>
                                          <p:spTgt spid="3">
                                            <p:txEl>
                                              <p:pRg st="5" end="5"/>
                                            </p:txEl>
                                          </p:spTgt>
                                        </p:tgtEl>
                                        <p:attrNameLst>
                                          <p:attrName>ppt_y</p:attrName>
                                        </p:attrNameLst>
                                      </p:cBhvr>
                                      <p:to>
                                        <p:strVal val="(#ppt_y+0.4)"/>
                                      </p:to>
                                    </p:set>
                                    <p:anim from="(#ppt_y+0.4)" to="(#ppt_y)" calcmode="lin" valueType="num">
                                      <p:cBhvr>
                                        <p:cTn id="38" dur="1230" accel="100000" fill="hold">
                                          <p:stCondLst>
                                            <p:cond delay="770"/>
                                          </p:stCondLst>
                                        </p:cTn>
                                        <p:tgtEl>
                                          <p:spTgt spid="3">
                                            <p:txEl>
                                              <p:pRg st="5" end="5"/>
                                            </p:txEl>
                                          </p:spTgt>
                                        </p:tgtEl>
                                        <p:attrNameLst>
                                          <p:attrName>ppt_y</p:attrName>
                                        </p:attrNameLst>
                                      </p:cBhvr>
                                    </p:anim>
                                  </p:childTnLst>
                                  <p:subTnLst>
                                    <p:audio>
                                      <p:cMediaNode>
                                        <p:cTn display="0" masterRel="sameClick">
                                          <p:stCondLst>
                                            <p:cond evt="begin" delay="0">
                                              <p:tn val="30"/>
                                            </p:cond>
                                          </p:stCondLst>
                                          <p:endCondLst>
                                            <p:cond evt="onStopAudio" delay="0">
                                              <p:tgtEl>
                                                <p:sldTgt/>
                                              </p:tgtEl>
                                            </p:cond>
                                          </p:endCondLst>
                                        </p:cTn>
                                        <p:tgtEl>
                                          <p:sndTgt r:embed="rId3"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200" b="1" dirty="0" smtClean="0">
                <a:ln w="18000">
                  <a:solidFill>
                    <a:srgbClr val="008000"/>
                  </a:solidFill>
                  <a:prstDash val="solid"/>
                  <a:miter lim="800000"/>
                </a:ln>
                <a:solidFill>
                  <a:srgbClr val="008000"/>
                </a:solidFill>
                <a:effectLst>
                  <a:outerShdw blurRad="25500" dist="23000" dir="7020000" algn="tl">
                    <a:srgbClr val="000000">
                      <a:alpha val="50000"/>
                    </a:srgbClr>
                  </a:outerShdw>
                </a:effectLst>
              </a:rPr>
              <a:t>               N</a:t>
            </a:r>
            <a:r>
              <a:rPr lang="tr-TR" sz="5200" b="1" dirty="0" smtClean="0">
                <a:ln w="18000">
                  <a:solidFill>
                    <a:srgbClr val="33CC33"/>
                  </a:solidFill>
                  <a:prstDash val="solid"/>
                  <a:miter lim="800000"/>
                </a:ln>
                <a:solidFill>
                  <a:srgbClr val="33CC33"/>
                </a:solidFill>
                <a:effectLst>
                  <a:outerShdw blurRad="25500" dist="23000" dir="7020000" algn="tl">
                    <a:srgbClr val="000000">
                      <a:alpha val="50000"/>
                    </a:srgbClr>
                  </a:outerShdw>
                </a:effectLst>
              </a:rPr>
              <a:t>o</a:t>
            </a:r>
            <a:r>
              <a:rPr lang="tr-TR" sz="5200" b="1" dirty="0" smtClean="0">
                <a:ln w="18000">
                  <a:solidFill>
                    <a:srgbClr val="00FF00"/>
                  </a:solidFill>
                  <a:prstDash val="solid"/>
                  <a:miter lim="800000"/>
                </a:ln>
                <a:solidFill>
                  <a:srgbClr val="00FF00"/>
                </a:solidFill>
                <a:effectLst>
                  <a:outerShdw blurRad="25500" dist="23000" dir="7020000" algn="tl">
                    <a:srgbClr val="000000">
                      <a:alpha val="50000"/>
                    </a:srgbClr>
                  </a:outerShdw>
                </a:effectLst>
              </a:rPr>
              <a:t>t</a:t>
            </a:r>
            <a:r>
              <a:rPr lang="tr-TR" sz="5200" b="1" dirty="0" smtClean="0">
                <a:ln w="18000">
                  <a:solidFill>
                    <a:srgbClr val="FFFF00"/>
                  </a:solidFill>
                  <a:prstDash val="solid"/>
                  <a:miter lim="800000"/>
                </a:ln>
                <a:solidFill>
                  <a:srgbClr val="FFFF00"/>
                </a:solidFill>
                <a:effectLst>
                  <a:outerShdw blurRad="25500" dist="23000" dir="7020000" algn="tl">
                    <a:srgbClr val="000000">
                      <a:alpha val="50000"/>
                    </a:srgbClr>
                  </a:outerShdw>
                </a:effectLst>
              </a:rPr>
              <a:t>l</a:t>
            </a:r>
            <a:r>
              <a:rPr lang="tr-TR" sz="5200" b="1" dirty="0" smtClean="0">
                <a:ln w="18000">
                  <a:solidFill>
                    <a:srgbClr val="FF6600"/>
                  </a:solidFill>
                  <a:prstDash val="solid"/>
                  <a:miter lim="800000"/>
                </a:ln>
                <a:solidFill>
                  <a:srgbClr val="FF6600"/>
                </a:solidFill>
                <a:effectLst>
                  <a:outerShdw blurRad="25500" dist="23000" dir="7020000" algn="tl">
                    <a:srgbClr val="000000">
                      <a:alpha val="50000"/>
                    </a:srgbClr>
                  </a:outerShdw>
                </a:effectLst>
              </a:rPr>
              <a:t>a</a:t>
            </a:r>
            <a:r>
              <a:rPr lang="tr-TR" sz="52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rPr>
              <a:t>r</a:t>
            </a:r>
            <a:endParaRPr lang="tr-TR" sz="5200" dirty="0">
              <a:ln w="18000">
                <a:solidFill>
                  <a:srgbClr val="FF0000"/>
                </a:solidFill>
                <a:prstDash val="solid"/>
                <a:miter lim="800000"/>
              </a:ln>
              <a:solidFill>
                <a:srgbClr val="FF0000"/>
              </a:solidFill>
              <a:effectLst>
                <a:outerShdw blurRad="63500" dir="3600000" algn="tl" rotWithShape="0">
                  <a:srgbClr val="000000">
                    <a:alpha val="70000"/>
                  </a:srgbClr>
                </a:outerShdw>
              </a:effectLst>
            </a:endParaRPr>
          </a:p>
        </p:txBody>
      </p:sp>
      <p:sp>
        <p:nvSpPr>
          <p:cNvPr id="3" name="2 İçerik Yer Tutucusu"/>
          <p:cNvSpPr>
            <a:spLocks noGrp="1"/>
          </p:cNvSpPr>
          <p:nvPr>
            <p:ph idx="1"/>
          </p:nvPr>
        </p:nvSpPr>
        <p:spPr/>
        <p:txBody>
          <a:bodyPr>
            <a:normAutofit lnSpcReduction="10000"/>
          </a:bodyPr>
          <a:lstStyle/>
          <a:p>
            <a:pPr>
              <a:buClr>
                <a:srgbClr val="00FF00"/>
              </a:buClr>
              <a:buFont typeface="Wingdings" pitchFamily="2" charset="2"/>
              <a:buChar char="ü"/>
            </a:pPr>
            <a:r>
              <a:rPr lang="tr-TR" dirty="0" smtClean="0"/>
              <a:t> </a:t>
            </a:r>
            <a:r>
              <a:rPr lang="tr-TR" dirty="0" smtClean="0">
                <a:solidFill>
                  <a:srgbClr val="FF0000"/>
                </a:solidFill>
              </a:rPr>
              <a:t>İntihal: </a:t>
            </a:r>
            <a:r>
              <a:rPr lang="tr-TR" dirty="0" smtClean="0"/>
              <a:t>Bir kişinin eserine kendisine aitmiş gibi kullanmasıdır.İntihal, bir tür sahtekarlık ve bilimsel hırsızlıktır.</a:t>
            </a:r>
          </a:p>
          <a:p>
            <a:pPr>
              <a:buClr>
                <a:srgbClr val="00FF00"/>
              </a:buClr>
              <a:buFont typeface="Wingdings" pitchFamily="2" charset="2"/>
              <a:buChar char="ü"/>
            </a:pPr>
            <a:endParaRPr lang="tr-TR" dirty="0" smtClean="0">
              <a:solidFill>
                <a:srgbClr val="FF0000"/>
              </a:solidFill>
            </a:endParaRPr>
          </a:p>
          <a:p>
            <a:pPr>
              <a:buClr>
                <a:srgbClr val="00FF00"/>
              </a:buClr>
              <a:buFont typeface="Wingdings" pitchFamily="2" charset="2"/>
              <a:buChar char="ü"/>
            </a:pPr>
            <a:endParaRPr lang="tr-TR" dirty="0" smtClean="0">
              <a:solidFill>
                <a:srgbClr val="FF0000"/>
              </a:solidFill>
            </a:endParaRPr>
          </a:p>
          <a:p>
            <a:pPr>
              <a:buClr>
                <a:srgbClr val="00FF00"/>
              </a:buClr>
              <a:buFont typeface="Wingdings" pitchFamily="2" charset="2"/>
              <a:buChar char="ü"/>
            </a:pPr>
            <a:r>
              <a:rPr lang="tr-TR" dirty="0" smtClean="0">
                <a:solidFill>
                  <a:srgbClr val="FF0000"/>
                </a:solidFill>
              </a:rPr>
              <a:t> </a:t>
            </a:r>
            <a:r>
              <a:rPr lang="tr-TR" dirty="0" smtClean="0"/>
              <a:t>İntihali önlemek için araştırmalarda yararlandığımız kaynakları ve eserleri, dipnot ve kaynakça bölümünde belirtmeliyiz.</a:t>
            </a:r>
          </a:p>
          <a:p>
            <a:pPr>
              <a:buClr>
                <a:srgbClr val="00FF00"/>
              </a:buClr>
              <a:buNone/>
            </a:pPr>
            <a:r>
              <a:rPr lang="tr-TR" dirty="0" smtClean="0"/>
              <a:t> </a:t>
            </a:r>
            <a:endParaRPr lang="tr-TR" dirty="0" smtClean="0">
              <a:solidFill>
                <a:srgbClr val="FF0000"/>
              </a:solidFill>
            </a:endParaRPr>
          </a:p>
        </p:txBody>
      </p:sp>
    </p:spTree>
  </p:cSld>
  <p:clrMapOvr>
    <a:masterClrMapping/>
  </p:clrMapOvr>
  <p:transition>
    <p:comb/>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770" decel="100000"/>
                                        <p:tgtEl>
                                          <p:spTgt spid="3">
                                            <p:txEl>
                                              <p:pRg st="3" end="3"/>
                                            </p:txEl>
                                          </p:spTgt>
                                        </p:tgtEl>
                                      </p:cBhvr>
                                    </p:animEffect>
                                    <p:animScale>
                                      <p:cBhvr>
                                        <p:cTn id="26" dur="770" decel="100000"/>
                                        <p:tgtEl>
                                          <p:spTgt spid="3">
                                            <p:txEl>
                                              <p:pRg st="3" end="3"/>
                                            </p:txEl>
                                          </p:spTgt>
                                        </p:tgtEl>
                                      </p:cBhvr>
                                      <p:from x="10000" y="10000"/>
                                      <p:to x="200000" y="450000"/>
                                    </p:animScale>
                                    <p:animScale>
                                      <p:cBhvr>
                                        <p:cTn id="27" dur="1230" accel="100000" fill="hold">
                                          <p:stCondLst>
                                            <p:cond delay="770"/>
                                          </p:stCondLst>
                                        </p:cTn>
                                        <p:tgtEl>
                                          <p:spTgt spid="3">
                                            <p:txEl>
                                              <p:pRg st="3" end="3"/>
                                            </p:txEl>
                                          </p:spTgt>
                                        </p:tgtEl>
                                      </p:cBhvr>
                                      <p:from x="200000" y="450000"/>
                                      <p:to x="100000" y="100000"/>
                                    </p:animScale>
                                    <p:set>
                                      <p:cBhvr>
                                        <p:cTn id="28" dur="770" fill="hold"/>
                                        <p:tgtEl>
                                          <p:spTgt spid="3">
                                            <p:txEl>
                                              <p:pRg st="3" end="3"/>
                                            </p:txEl>
                                          </p:spTgt>
                                        </p:tgtEl>
                                        <p:attrNameLst>
                                          <p:attrName>ppt_x</p:attrName>
                                        </p:attrNameLst>
                                      </p:cBhvr>
                                      <p:to>
                                        <p:strVal val="(0.5)"/>
                                      </p:to>
                                    </p:set>
                                    <p:anim from="(0.5)" to="(#ppt_x)" calcmode="lin" valueType="num">
                                      <p:cBhvr>
                                        <p:cTn id="29" dur="1230" accel="100000" fill="hold">
                                          <p:stCondLst>
                                            <p:cond delay="770"/>
                                          </p:stCondLst>
                                        </p:cTn>
                                        <p:tgtEl>
                                          <p:spTgt spid="3">
                                            <p:txEl>
                                              <p:pRg st="3" end="3"/>
                                            </p:txEl>
                                          </p:spTgt>
                                        </p:tgtEl>
                                        <p:attrNameLst>
                                          <p:attrName>ppt_x</p:attrName>
                                        </p:attrNameLst>
                                      </p:cBhvr>
                                    </p:anim>
                                    <p:set>
                                      <p:cBhvr>
                                        <p:cTn id="30" dur="770" fill="hold"/>
                                        <p:tgtEl>
                                          <p:spTgt spid="3">
                                            <p:txEl>
                                              <p:pRg st="3" end="3"/>
                                            </p:txEl>
                                          </p:spTgt>
                                        </p:tgtEl>
                                        <p:attrNameLst>
                                          <p:attrName>ppt_y</p:attrName>
                                        </p:attrNameLst>
                                      </p:cBhvr>
                                      <p:to>
                                        <p:strVal val="(#ppt_y+0.4)"/>
                                      </p:to>
                                    </p:set>
                                    <p:anim from="(#ppt_y+0.4)" to="(#ppt_y)" calcmode="lin" valueType="num">
                                      <p:cBhvr>
                                        <p:cTn id="31" dur="1230" accel="100000" fill="hold">
                                          <p:stCondLst>
                                            <p:cond delay="770"/>
                                          </p:stCondLst>
                                        </p:cTn>
                                        <p:tgtEl>
                                          <p:spTgt spid="3">
                                            <p:txEl>
                                              <p:pRg st="3" end="3"/>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a:ln>
            <a:solidFill>
              <a:srgbClr val="0070C0"/>
            </a:solidFill>
          </a:ln>
        </p:spPr>
        <p:style>
          <a:lnRef idx="2">
            <a:schemeClr val="dk1"/>
          </a:lnRef>
          <a:fillRef idx="1">
            <a:schemeClr val="lt1"/>
          </a:fillRef>
          <a:effectRef idx="0">
            <a:schemeClr val="dk1"/>
          </a:effectRef>
          <a:fontRef idx="minor">
            <a:schemeClr val="dk1"/>
          </a:fontRef>
        </p:style>
        <p:txBody>
          <a:bodyPr/>
          <a:lstStyle/>
          <a:p>
            <a:pPr algn="ctr"/>
            <a:r>
              <a:rPr lang="tr-TR" b="1" dirty="0" smtClean="0">
                <a:ln w="18000">
                  <a:solidFill>
                    <a:srgbClr val="00B0F0"/>
                  </a:solidFill>
                  <a:prstDash val="solid"/>
                  <a:miter lim="800000"/>
                </a:ln>
                <a:solidFill>
                  <a:srgbClr val="00B0F0"/>
                </a:solidFill>
                <a:effectLst>
                  <a:outerShdw blurRad="25500" dist="23000" dir="7020000" algn="tl">
                    <a:srgbClr val="000000">
                      <a:alpha val="50000"/>
                    </a:srgbClr>
                  </a:outerShdw>
                </a:effectLst>
              </a:rPr>
              <a:t>Hakların Aranması</a:t>
            </a:r>
            <a:endParaRPr lang="tr-TR" b="1" dirty="0">
              <a:ln w="18000">
                <a:solidFill>
                  <a:srgbClr val="00B0F0"/>
                </a:solidFill>
                <a:prstDash val="solid"/>
                <a:miter lim="800000"/>
              </a:ln>
              <a:solidFill>
                <a:srgbClr val="00B0F0"/>
              </a:solidFill>
              <a:effectLst>
                <a:outerShdw blurRad="25500" dist="23000" dir="7020000" algn="tl">
                  <a:srgbClr val="000000">
                    <a:alpha val="50000"/>
                  </a:srgbClr>
                </a:outerShdw>
              </a:effectLst>
            </a:endParaRPr>
          </a:p>
        </p:txBody>
      </p:sp>
      <p:sp>
        <p:nvSpPr>
          <p:cNvPr id="3" name="2 İçerik Yer Tutucusu"/>
          <p:cNvSpPr>
            <a:spLocks noGrp="1"/>
          </p:cNvSpPr>
          <p:nvPr>
            <p:ph idx="1"/>
          </p:nvPr>
        </p:nvSpPr>
        <p:spPr>
          <a:scene3d>
            <a:camera prst="orthographicFront"/>
            <a:lightRig rig="threePt" dir="t"/>
          </a:scene3d>
          <a:sp3d>
            <a:bevelT prst="slope"/>
          </a:sp3d>
        </p:spPr>
        <p:txBody>
          <a:bodyPr/>
          <a:lstStyle/>
          <a:p>
            <a:endParaRPr lang="tr-TR" dirty="0"/>
          </a:p>
        </p:txBody>
      </p:sp>
      <p:sp>
        <p:nvSpPr>
          <p:cNvPr id="4" name="3 Oval"/>
          <p:cNvSpPr/>
          <p:nvPr/>
        </p:nvSpPr>
        <p:spPr>
          <a:xfrm>
            <a:off x="1115616" y="3212976"/>
            <a:ext cx="2304256" cy="2304256"/>
          </a:xfrm>
          <a:prstGeom prst="ellipse">
            <a:avLst/>
          </a:prstGeom>
          <a:solidFill>
            <a:srgbClr val="00FF00"/>
          </a:solidFill>
          <a:ln>
            <a:solidFill>
              <a:srgbClr val="00800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chemeClr val="tx1"/>
                  </a:solidFill>
                </a:ln>
                <a:solidFill>
                  <a:schemeClr val="tx1"/>
                </a:solidFill>
              </a:rPr>
              <a:t>Sorunların Çözümü</a:t>
            </a:r>
            <a:endParaRPr lang="tr-TR" dirty="0">
              <a:ln>
                <a:solidFill>
                  <a:schemeClr val="tx1"/>
                </a:solidFill>
              </a:ln>
              <a:solidFill>
                <a:schemeClr val="tx1"/>
              </a:solidFill>
            </a:endParaRPr>
          </a:p>
        </p:txBody>
      </p:sp>
      <p:cxnSp>
        <p:nvCxnSpPr>
          <p:cNvPr id="6" name="5 Dirsek Bağlayıcısı"/>
          <p:cNvCxnSpPr/>
          <p:nvPr/>
        </p:nvCxnSpPr>
        <p:spPr>
          <a:xfrm flipV="1">
            <a:off x="3059832" y="2852936"/>
            <a:ext cx="1728192" cy="648072"/>
          </a:xfrm>
          <a:prstGeom prst="bentConnector3">
            <a:avLst>
              <a:gd name="adj1" fmla="val 50000"/>
            </a:avLst>
          </a:prstGeom>
          <a:ln>
            <a:tailEnd type="arrow"/>
          </a:ln>
          <a:effectLst>
            <a:glow rad="101600">
              <a:schemeClr val="accent3">
                <a:satMod val="175000"/>
                <a:alpha val="40000"/>
              </a:schemeClr>
            </a:glow>
            <a:outerShdw blurRad="50800" dist="25400" dir="5400000" rotWithShape="0">
              <a:srgbClr val="000000">
                <a:alpha val="45000"/>
              </a:srgbClr>
            </a:outerShdw>
          </a:effectLst>
        </p:spPr>
        <p:style>
          <a:lnRef idx="3">
            <a:schemeClr val="dk1"/>
          </a:lnRef>
          <a:fillRef idx="0">
            <a:schemeClr val="dk1"/>
          </a:fillRef>
          <a:effectRef idx="2">
            <a:schemeClr val="dk1"/>
          </a:effectRef>
          <a:fontRef idx="minor">
            <a:schemeClr val="tx1"/>
          </a:fontRef>
        </p:style>
      </p:cxnSp>
      <p:cxnSp>
        <p:nvCxnSpPr>
          <p:cNvPr id="12" name="11 Dirsek Bağlayıcısı"/>
          <p:cNvCxnSpPr/>
          <p:nvPr/>
        </p:nvCxnSpPr>
        <p:spPr>
          <a:xfrm>
            <a:off x="3131840" y="5157192"/>
            <a:ext cx="1656184" cy="1080120"/>
          </a:xfrm>
          <a:prstGeom prst="bentConnector3">
            <a:avLst>
              <a:gd name="adj1" fmla="val 50000"/>
            </a:avLst>
          </a:prstGeom>
          <a:ln>
            <a:tailEnd type="arrow"/>
          </a:ln>
          <a:effectLst>
            <a:glow rad="101600">
              <a:schemeClr val="accent3">
                <a:satMod val="175000"/>
                <a:alpha val="40000"/>
              </a:schemeClr>
            </a:glow>
            <a:outerShdw blurRad="50800" dist="25400" dir="5400000" rotWithShape="0">
              <a:srgbClr val="000000">
                <a:alpha val="45000"/>
              </a:srgbClr>
            </a:outerShdw>
          </a:effectLst>
        </p:spPr>
        <p:style>
          <a:lnRef idx="3">
            <a:schemeClr val="dk1"/>
          </a:lnRef>
          <a:fillRef idx="0">
            <a:schemeClr val="dk1"/>
          </a:fillRef>
          <a:effectRef idx="2">
            <a:schemeClr val="dk1"/>
          </a:effectRef>
          <a:fontRef idx="minor">
            <a:schemeClr val="tx1"/>
          </a:fontRef>
        </p:style>
      </p:cxnSp>
      <p:cxnSp>
        <p:nvCxnSpPr>
          <p:cNvPr id="14" name="13 Düz Ok Bağlayıcısı"/>
          <p:cNvCxnSpPr/>
          <p:nvPr/>
        </p:nvCxnSpPr>
        <p:spPr>
          <a:xfrm>
            <a:off x="3419872" y="4365104"/>
            <a:ext cx="1440160" cy="0"/>
          </a:xfrm>
          <a:prstGeom prst="straightConnector1">
            <a:avLst/>
          </a:prstGeom>
          <a:ln>
            <a:tailEnd type="arrow"/>
          </a:ln>
          <a:effectLst>
            <a:glow rad="101600">
              <a:schemeClr val="accent3">
                <a:satMod val="175000"/>
                <a:alpha val="40000"/>
              </a:schemeClr>
            </a:glow>
            <a:outerShdw blurRad="50800" dist="25400" dir="5400000" rotWithShape="0">
              <a:srgbClr val="000000">
                <a:alpha val="45000"/>
              </a:srgbClr>
            </a:outerShdw>
          </a:effectLst>
        </p:spPr>
        <p:style>
          <a:lnRef idx="3">
            <a:schemeClr val="dk1"/>
          </a:lnRef>
          <a:fillRef idx="0">
            <a:schemeClr val="dk1"/>
          </a:fillRef>
          <a:effectRef idx="2">
            <a:schemeClr val="dk1"/>
          </a:effectRef>
          <a:fontRef idx="minor">
            <a:schemeClr val="tx1"/>
          </a:fontRef>
        </p:style>
      </p:cxnSp>
      <p:sp>
        <p:nvSpPr>
          <p:cNvPr id="15" name="14 Yuvarlatılmış Dikdörtgen"/>
          <p:cNvSpPr/>
          <p:nvPr/>
        </p:nvSpPr>
        <p:spPr>
          <a:xfrm>
            <a:off x="4932040" y="2420888"/>
            <a:ext cx="1296144"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dirty="0" smtClean="0"/>
              <a:t>Hak</a:t>
            </a:r>
            <a:endParaRPr lang="tr-TR" dirty="0"/>
          </a:p>
        </p:txBody>
      </p:sp>
      <p:sp>
        <p:nvSpPr>
          <p:cNvPr id="16" name="15 Yuvarlatılmış Dikdörtgen"/>
          <p:cNvSpPr/>
          <p:nvPr/>
        </p:nvSpPr>
        <p:spPr>
          <a:xfrm>
            <a:off x="5004048" y="3933056"/>
            <a:ext cx="1584176" cy="792088"/>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tr-TR" dirty="0" smtClean="0"/>
              <a:t>Sorumluluk</a:t>
            </a:r>
            <a:endParaRPr lang="tr-TR" dirty="0"/>
          </a:p>
        </p:txBody>
      </p:sp>
      <p:sp>
        <p:nvSpPr>
          <p:cNvPr id="17" name="16 Yuvarlatılmış Dikdörtgen"/>
          <p:cNvSpPr/>
          <p:nvPr/>
        </p:nvSpPr>
        <p:spPr>
          <a:xfrm>
            <a:off x="4932040" y="5805264"/>
            <a:ext cx="1368152" cy="792088"/>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tr-TR" dirty="0" smtClean="0"/>
              <a:t>Özgürlük</a:t>
            </a:r>
            <a:endParaRPr lang="tr-TR" dirty="0"/>
          </a:p>
        </p:txBody>
      </p:sp>
    </p:spTree>
  </p:cSld>
  <p:clrMapOvr>
    <a:masterClrMapping/>
  </p:clrMapOvr>
  <p:transition>
    <p:strips dir="rd"/>
    <p:sndAc>
      <p:stSnd>
        <p:snd r:embed="rId2" name="push.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lide(fromBottom)">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1000" fill="hold"/>
                                        <p:tgtEl>
                                          <p:spTgt spid="17"/>
                                        </p:tgtEl>
                                        <p:attrNameLst>
                                          <p:attrName>ppt_x</p:attrName>
                                        </p:attrNameLst>
                                      </p:cBhvr>
                                      <p:tavLst>
                                        <p:tav tm="0">
                                          <p:val>
                                            <p:strVal val="#ppt_x-.2"/>
                                          </p:val>
                                        </p:tav>
                                        <p:tav tm="100000">
                                          <p:val>
                                            <p:strVal val="#ppt_x"/>
                                          </p:val>
                                        </p:tav>
                                      </p:tavLst>
                                    </p:anim>
                                    <p:anim calcmode="lin" valueType="num">
                                      <p:cBhvr>
                                        <p:cTn id="3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type="title"/>
          </p:nvPr>
        </p:nvSpPr>
        <p:spPr>
          <a:xfrm>
            <a:off x="539552" y="260648"/>
            <a:ext cx="8229600" cy="1066800"/>
          </a:xfrm>
          <a:blipFill>
            <a:blip r:embed="rId4" cstate="print"/>
            <a:tile tx="0" ty="0" sx="100000" sy="100000" flip="none" algn="tl"/>
          </a:blipFill>
          <a:ln>
            <a:solidFill>
              <a:srgbClr val="0070C0"/>
            </a:solidFill>
          </a:ln>
        </p:spPr>
        <p:style>
          <a:lnRef idx="2">
            <a:schemeClr val="dk1"/>
          </a:lnRef>
          <a:fillRef idx="1">
            <a:schemeClr val="lt1"/>
          </a:fillRef>
          <a:effectRef idx="0">
            <a:schemeClr val="dk1"/>
          </a:effectRef>
          <a:fontRef idx="minor">
            <a:schemeClr val="dk1"/>
          </a:fontRef>
        </p:style>
        <p:txBody>
          <a:bodyPr/>
          <a:lstStyle/>
          <a:p>
            <a:pPr algn="ctr"/>
            <a:endParaRPr lang="tr-TR" b="1" dirty="0">
              <a:ln w="18000">
                <a:solidFill>
                  <a:srgbClr val="00B0F0"/>
                </a:solidFill>
                <a:prstDash val="solid"/>
                <a:miter lim="800000"/>
              </a:ln>
              <a:solidFill>
                <a:srgbClr val="00B0F0"/>
              </a:solidFill>
            </a:endParaRPr>
          </a:p>
        </p:txBody>
      </p:sp>
      <p:sp>
        <p:nvSpPr>
          <p:cNvPr id="3" name="2 İçerik Yer Tutucusu"/>
          <p:cNvSpPr>
            <a:spLocks noGrp="1"/>
          </p:cNvSpPr>
          <p:nvPr>
            <p:ph idx="1"/>
          </p:nvPr>
        </p:nvSpPr>
        <p:spPr/>
        <p:txBody>
          <a:bodyPr/>
          <a:lstStyle/>
          <a:p>
            <a:pPr>
              <a:buClr>
                <a:srgbClr val="00FF00"/>
              </a:buClr>
              <a:buFont typeface="Wingdings" pitchFamily="2" charset="2"/>
              <a:buChar char="ü"/>
            </a:pPr>
            <a:r>
              <a:rPr lang="tr-TR" sz="2600" dirty="0" smtClean="0"/>
              <a:t>Bir kişinin; isteyebileceği, ileri sürebileceği, kullanabileceği, toplumca ve kanunlarca tanınan yetkiye,</a:t>
            </a:r>
            <a:r>
              <a:rPr lang="tr-TR" sz="2600" b="1" dirty="0" smtClean="0"/>
              <a:t>HAK</a:t>
            </a:r>
            <a:r>
              <a:rPr lang="tr-TR" sz="2600" dirty="0" smtClean="0"/>
              <a:t> denir.</a:t>
            </a:r>
          </a:p>
          <a:p>
            <a:pPr>
              <a:buClr>
                <a:srgbClr val="00FF00"/>
              </a:buClr>
              <a:buFont typeface="Wingdings" pitchFamily="2" charset="2"/>
              <a:buChar char="ü"/>
            </a:pPr>
            <a:endParaRPr lang="tr-TR" dirty="0" smtClean="0"/>
          </a:p>
          <a:p>
            <a:pPr>
              <a:buClr>
                <a:srgbClr val="00FF00"/>
              </a:buClr>
              <a:buFont typeface="Wingdings" pitchFamily="2" charset="2"/>
              <a:buChar char="ü"/>
            </a:pPr>
            <a:r>
              <a:rPr lang="tr-TR" sz="2600" dirty="0" smtClean="0"/>
              <a:t>Kişinin davranışlarını değerlendirerek, sonucunu üstlenmesine, </a:t>
            </a:r>
            <a:r>
              <a:rPr lang="tr-TR" sz="2600" b="1" dirty="0" smtClean="0"/>
              <a:t>SORUMLULUK</a:t>
            </a:r>
            <a:r>
              <a:rPr lang="tr-TR" sz="2600" dirty="0" smtClean="0"/>
              <a:t> denir.</a:t>
            </a:r>
          </a:p>
          <a:p>
            <a:pPr>
              <a:buClr>
                <a:srgbClr val="00FF00"/>
              </a:buClr>
              <a:buFont typeface="Wingdings" pitchFamily="2" charset="2"/>
              <a:buChar char="ü"/>
            </a:pPr>
            <a:endParaRPr lang="tr-TR" sz="2600" dirty="0" smtClean="0"/>
          </a:p>
          <a:p>
            <a:pPr>
              <a:buClr>
                <a:srgbClr val="00FF00"/>
              </a:buClr>
              <a:buFont typeface="Wingdings" pitchFamily="2" charset="2"/>
              <a:buChar char="ü"/>
            </a:pPr>
            <a:r>
              <a:rPr lang="tr-TR" sz="2600" dirty="0" smtClean="0"/>
              <a:t>Kişinin başkalarının haklarını kısıtlamadan ve başkalarına zarar vermeden istediği her şeyi yapabilmesine, </a:t>
            </a:r>
            <a:r>
              <a:rPr lang="tr-TR" sz="2600" b="1" dirty="0" smtClean="0"/>
              <a:t>ÖZGÜRLÜK</a:t>
            </a:r>
            <a:r>
              <a:rPr lang="tr-TR" sz="2600" dirty="0" smtClean="0"/>
              <a:t> denir.</a:t>
            </a:r>
            <a:endParaRPr lang="tr-TR" sz="2600" dirty="0"/>
          </a:p>
        </p:txBody>
      </p:sp>
    </p:spTree>
  </p:cSld>
  <p:clrMapOvr>
    <a:masterClrMapping/>
  </p:clrMapOvr>
  <p:transition>
    <p:blinds/>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p:cTn id="2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8000">
                  <a:solidFill>
                    <a:srgbClr val="008000"/>
                  </a:solidFill>
                  <a:prstDash val="solid"/>
                  <a:miter lim="800000"/>
                </a:ln>
                <a:solidFill>
                  <a:srgbClr val="008000"/>
                </a:solidFill>
                <a:effectLst>
                  <a:outerShdw blurRad="25500" dist="23000" dir="7020000" algn="tl">
                    <a:srgbClr val="000000">
                      <a:alpha val="50000"/>
                    </a:srgbClr>
                  </a:outerShdw>
                </a:effectLst>
              </a:rPr>
              <a:t>                    </a:t>
            </a:r>
            <a:r>
              <a:rPr lang="tr-TR" sz="5200" b="1" dirty="0" smtClean="0">
                <a:ln w="18000">
                  <a:solidFill>
                    <a:srgbClr val="008000"/>
                  </a:solidFill>
                  <a:prstDash val="solid"/>
                  <a:miter lim="800000"/>
                </a:ln>
                <a:solidFill>
                  <a:srgbClr val="008000"/>
                </a:solidFill>
                <a:effectLst>
                  <a:outerShdw blurRad="25500" dist="23000" dir="7020000" algn="tl">
                    <a:srgbClr val="000000">
                      <a:alpha val="50000"/>
                    </a:srgbClr>
                  </a:outerShdw>
                </a:effectLst>
              </a:rPr>
              <a:t>N</a:t>
            </a:r>
            <a:r>
              <a:rPr lang="tr-TR" sz="5200" b="1" dirty="0" smtClean="0">
                <a:ln w="18000">
                  <a:solidFill>
                    <a:srgbClr val="33CC33"/>
                  </a:solidFill>
                  <a:prstDash val="solid"/>
                  <a:miter lim="800000"/>
                </a:ln>
                <a:solidFill>
                  <a:srgbClr val="33CC33"/>
                </a:solidFill>
                <a:effectLst>
                  <a:outerShdw blurRad="25500" dist="23000" dir="7020000" algn="tl">
                    <a:srgbClr val="000000">
                      <a:alpha val="50000"/>
                    </a:srgbClr>
                  </a:outerShdw>
                </a:effectLst>
              </a:rPr>
              <a:t>o</a:t>
            </a:r>
            <a:r>
              <a:rPr lang="tr-TR" sz="5200" b="1" dirty="0" smtClean="0">
                <a:ln w="18000">
                  <a:solidFill>
                    <a:srgbClr val="00FF00"/>
                  </a:solidFill>
                  <a:prstDash val="solid"/>
                  <a:miter lim="800000"/>
                </a:ln>
                <a:solidFill>
                  <a:srgbClr val="00FF00"/>
                </a:solidFill>
                <a:effectLst>
                  <a:outerShdw blurRad="25500" dist="23000" dir="7020000" algn="tl">
                    <a:srgbClr val="000000">
                      <a:alpha val="50000"/>
                    </a:srgbClr>
                  </a:outerShdw>
                </a:effectLst>
              </a:rPr>
              <a:t>t</a:t>
            </a:r>
            <a:r>
              <a:rPr lang="tr-TR" sz="5200" b="1" dirty="0" smtClean="0">
                <a:ln w="18000">
                  <a:solidFill>
                    <a:srgbClr val="FFFF00"/>
                  </a:solidFill>
                  <a:prstDash val="solid"/>
                  <a:miter lim="800000"/>
                </a:ln>
                <a:solidFill>
                  <a:srgbClr val="FFFF00"/>
                </a:solidFill>
                <a:effectLst>
                  <a:outerShdw blurRad="25500" dist="23000" dir="7020000" algn="tl">
                    <a:srgbClr val="000000">
                      <a:alpha val="50000"/>
                    </a:srgbClr>
                  </a:outerShdw>
                </a:effectLst>
              </a:rPr>
              <a:t>l</a:t>
            </a:r>
            <a:r>
              <a:rPr lang="tr-TR" sz="5200" b="1" dirty="0" smtClean="0">
                <a:ln w="18000">
                  <a:solidFill>
                    <a:srgbClr val="FF6600"/>
                  </a:solidFill>
                  <a:prstDash val="solid"/>
                  <a:miter lim="800000"/>
                </a:ln>
                <a:solidFill>
                  <a:srgbClr val="FF6600"/>
                </a:solidFill>
                <a:effectLst>
                  <a:outerShdw blurRad="25500" dist="23000" dir="7020000" algn="tl">
                    <a:srgbClr val="000000">
                      <a:alpha val="50000"/>
                    </a:srgbClr>
                  </a:outerShdw>
                </a:effectLst>
              </a:rPr>
              <a:t>a</a:t>
            </a:r>
            <a:r>
              <a:rPr lang="tr-TR" sz="52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rPr>
              <a:t>r</a:t>
            </a:r>
            <a:endParaRPr lang="tr-TR" sz="5200" dirty="0"/>
          </a:p>
        </p:txBody>
      </p:sp>
      <p:sp>
        <p:nvSpPr>
          <p:cNvPr id="3" name="2 İçerik Yer Tutucusu"/>
          <p:cNvSpPr>
            <a:spLocks noGrp="1"/>
          </p:cNvSpPr>
          <p:nvPr>
            <p:ph idx="1"/>
          </p:nvPr>
        </p:nvSpPr>
        <p:spPr>
          <a:xfrm>
            <a:off x="395536" y="2204864"/>
            <a:ext cx="8229600" cy="4325112"/>
          </a:xfrm>
        </p:spPr>
        <p:txBody>
          <a:bodyPr>
            <a:normAutofit/>
          </a:bodyPr>
          <a:lstStyle/>
          <a:p>
            <a:pPr>
              <a:buNone/>
            </a:pPr>
            <a:r>
              <a:rPr lang="tr-TR" sz="3200" dirty="0" smtClean="0">
                <a:ln w="18415" cmpd="sng">
                  <a:solidFill>
                    <a:srgbClr val="FF0000"/>
                  </a:solidFill>
                  <a:prstDash val="solid"/>
                </a:ln>
                <a:solidFill>
                  <a:srgbClr val="FF0000"/>
                </a:solidFill>
                <a:effectLst>
                  <a:outerShdw blurRad="63500" dir="3600000" algn="tl" rotWithShape="0">
                    <a:srgbClr val="000000">
                      <a:alpha val="70000"/>
                    </a:srgbClr>
                  </a:outerShdw>
                </a:effectLst>
              </a:rPr>
              <a:t>Empati: </a:t>
            </a:r>
            <a:r>
              <a:rPr lang="tr-TR" sz="3200" dirty="0" smtClean="0">
                <a:cs typeface="Arial" pitchFamily="34" charset="0"/>
              </a:rPr>
              <a:t>Bir kişinin kendisini duygusal olarak, karşısındakinin yerine koymaktır.</a:t>
            </a:r>
          </a:p>
          <a:p>
            <a:pPr>
              <a:buNone/>
            </a:pPr>
            <a:endParaRPr lang="tr-TR" sz="3200" dirty="0" smtClean="0">
              <a:cs typeface="Arial" pitchFamily="34" charset="0"/>
            </a:endParaRPr>
          </a:p>
          <a:p>
            <a:pPr>
              <a:buNone/>
            </a:pPr>
            <a:endParaRPr lang="tr-TR" sz="3200" dirty="0">
              <a:ln w="18415" cmpd="sng">
                <a:solidFill>
                  <a:schemeClr val="tx1"/>
                </a:solidFill>
                <a:prstDash val="solid"/>
              </a:ln>
              <a:effectLst>
                <a:outerShdw blurRad="63500" dir="3600000" algn="tl" rotWithShape="0">
                  <a:srgbClr val="000000">
                    <a:alpha val="70000"/>
                  </a:srgbClr>
                </a:outerShdw>
              </a:effectLst>
            </a:endParaRPr>
          </a:p>
          <a:p>
            <a:pPr>
              <a:buNone/>
            </a:pPr>
            <a:r>
              <a:rPr lang="tr-TR" sz="3200" dirty="0" smtClean="0">
                <a:latin typeface="Arial" pitchFamily="34" charset="0"/>
                <a:cs typeface="Arial" pitchFamily="34" charset="0"/>
              </a:rPr>
              <a:t>Fişi veya faturası ile alınan bir ürünü </a:t>
            </a:r>
            <a:r>
              <a:rPr lang="tr-TR" sz="3200" u="sng" dirty="0" smtClean="0">
                <a:solidFill>
                  <a:srgbClr val="FF0000"/>
                </a:solidFill>
                <a:latin typeface="Arial" pitchFamily="34" charset="0"/>
                <a:cs typeface="Arial" pitchFamily="34" charset="0"/>
              </a:rPr>
              <a:t>7 gün</a:t>
            </a:r>
            <a:r>
              <a:rPr lang="tr-TR" sz="3200" u="sng" dirty="0" smtClean="0">
                <a:latin typeface="Arial" pitchFamily="34" charset="0"/>
                <a:cs typeface="Arial" pitchFamily="34" charset="0"/>
              </a:rPr>
              <a:t> </a:t>
            </a:r>
            <a:r>
              <a:rPr lang="tr-TR" sz="3200" dirty="0" smtClean="0">
                <a:latin typeface="Arial" pitchFamily="34" charset="0"/>
                <a:cs typeface="Arial" pitchFamily="34" charset="0"/>
              </a:rPr>
              <a:t>içinde iade edebiliriz.</a:t>
            </a:r>
            <a:endParaRPr lang="tr-TR" sz="3200" dirty="0" smtClean="0">
              <a:ln w="18415" cmpd="sng">
                <a:solidFill>
                  <a:schemeClr val="tx1"/>
                </a:solidFill>
                <a:prstDash val="solid"/>
              </a:ln>
              <a:effectLst>
                <a:outerShdw blurRad="63500" dir="3600000" algn="tl" rotWithShape="0">
                  <a:srgbClr val="000000">
                    <a:alpha val="70000"/>
                  </a:srgbClr>
                </a:outerShdw>
              </a:effectLst>
              <a:latin typeface="Arial" pitchFamily="34" charset="0"/>
              <a:cs typeface="Arial" pitchFamily="34" charset="0"/>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from="(-#ppt_w/2)" to="(#ppt_x)" calcmode="lin" valueType="num">
                                      <p:cBhvr>
                                        <p:cTn id="15" dur="600" fill="hold">
                                          <p:stCondLst>
                                            <p:cond delay="0"/>
                                          </p:stCondLst>
                                        </p:cTn>
                                        <p:tgtEl>
                                          <p:spTgt spid="3">
                                            <p:txEl>
                                              <p:pRg st="3" end="3"/>
                                            </p:txEl>
                                          </p:spTgt>
                                        </p:tgtEl>
                                        <p:attrNameLst>
                                          <p:attrName>ppt_x</p:attrName>
                                        </p:attrNameLst>
                                      </p:cBhvr>
                                    </p:anim>
                                    <p:anim from="0" to="-1.0" calcmode="lin" valueType="num">
                                      <p:cBhvr>
                                        <p:cTn id="16" dur="200" decel="50000" autoRev="1" fill="hold">
                                          <p:stCondLst>
                                            <p:cond delay="600"/>
                                          </p:stCondLst>
                                        </p:cTn>
                                        <p:tgtEl>
                                          <p:spTgt spid="3">
                                            <p:txEl>
                                              <p:pRg st="3" end="3"/>
                                            </p:txEl>
                                          </p:spTgt>
                                        </p:tgtEl>
                                        <p:attrNameLst>
                                          <p:attrName>xshear</p:attrName>
                                        </p:attrNameLst>
                                      </p:cBhvr>
                                    </p:anim>
                                    <p:animScale>
                                      <p:cBhvr>
                                        <p:cTn id="17" dur="200" decel="100000" autoRev="1" fill="hold">
                                          <p:stCondLst>
                                            <p:cond delay="600"/>
                                          </p:stCondLst>
                                        </p:cTn>
                                        <p:tgtEl>
                                          <p:spTgt spid="3">
                                            <p:txEl>
                                              <p:pRg st="3" end="3"/>
                                            </p:txEl>
                                          </p:spTgt>
                                        </p:tgtEl>
                                      </p:cBhvr>
                                      <p:from x="100000" y="100000"/>
                                      <p:to x="80000" y="100000"/>
                                    </p:animScale>
                                    <p:anim by="(#ppt_h/3+#ppt_w*0.1)" calcmode="lin" valueType="num">
                                      <p:cBhvr additive="sum">
                                        <p:cTn id="18" dur="200" decel="100000" autoRev="1" fill="hold">
                                          <p:stCondLst>
                                            <p:cond delay="600"/>
                                          </p:stCondLst>
                                        </p:cTn>
                                        <p:tgtEl>
                                          <p:spTgt spid="3">
                                            <p:txEl>
                                              <p:pRg st="3" end="3"/>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a:ln>
            <a:solidFill>
              <a:srgbClr val="00B0F0"/>
            </a:solidFill>
          </a:ln>
        </p:spPr>
        <p:txBody>
          <a:bodyPr>
            <a:noAutofit/>
          </a:bodyPr>
          <a:lstStyle/>
          <a:p>
            <a:r>
              <a:rPr lang="tr-TR" sz="3200" b="1" dirty="0" smtClean="0">
                <a:ln w="10541" cmpd="sng">
                  <a:solidFill>
                    <a:srgbClr val="7D7D7D">
                      <a:tint val="100000"/>
                      <a:shade val="100000"/>
                      <a:satMod val="110000"/>
                    </a:srgbClr>
                  </a:solidFill>
                  <a:prstDash val="solid"/>
                </a:ln>
                <a:solidFill>
                  <a:srgbClr val="00B0F0"/>
                </a:solidFill>
              </a:rPr>
              <a:t>   Haklarımızı Hangi Yollarla Arayabiliriz ?</a:t>
            </a:r>
          </a:p>
        </p:txBody>
      </p:sp>
      <p:cxnSp>
        <p:nvCxnSpPr>
          <p:cNvPr id="5" name="4 Eğri Bağlayıcı"/>
          <p:cNvCxnSpPr/>
          <p:nvPr/>
        </p:nvCxnSpPr>
        <p:spPr>
          <a:xfrm rot="16200000" flipH="1">
            <a:off x="5868144" y="2348880"/>
            <a:ext cx="1080120" cy="792088"/>
          </a:xfrm>
          <a:prstGeom prst="curvedConnector3">
            <a:avLst>
              <a:gd name="adj1" fmla="val 50000"/>
            </a:avLst>
          </a:prstGeom>
          <a:ln>
            <a:solidFill>
              <a:srgbClr val="FF0000"/>
            </a:solidFill>
            <a:tailEnd type="arrow"/>
          </a:ln>
        </p:spPr>
        <p:style>
          <a:lnRef idx="3">
            <a:schemeClr val="dk1"/>
          </a:lnRef>
          <a:fillRef idx="0">
            <a:schemeClr val="dk1"/>
          </a:fillRef>
          <a:effectRef idx="2">
            <a:schemeClr val="dk1"/>
          </a:effectRef>
          <a:fontRef idx="minor">
            <a:schemeClr val="tx1"/>
          </a:fontRef>
        </p:style>
      </p:cxnSp>
      <p:cxnSp>
        <p:nvCxnSpPr>
          <p:cNvPr id="7" name="6 Eğri Bağlayıcı"/>
          <p:cNvCxnSpPr/>
          <p:nvPr/>
        </p:nvCxnSpPr>
        <p:spPr>
          <a:xfrm rot="5400000">
            <a:off x="1727684" y="2384884"/>
            <a:ext cx="1152128" cy="792088"/>
          </a:xfrm>
          <a:prstGeom prst="curvedConnector3">
            <a:avLst>
              <a:gd name="adj1" fmla="val 50000"/>
            </a:avLst>
          </a:prstGeom>
          <a:ln>
            <a:solidFill>
              <a:srgbClr val="00FF00"/>
            </a:solidFill>
            <a:tailEnd type="arrow"/>
          </a:ln>
        </p:spPr>
        <p:style>
          <a:lnRef idx="3">
            <a:schemeClr val="dk1"/>
          </a:lnRef>
          <a:fillRef idx="0">
            <a:schemeClr val="dk1"/>
          </a:fillRef>
          <a:effectRef idx="2">
            <a:schemeClr val="dk1"/>
          </a:effectRef>
          <a:fontRef idx="minor">
            <a:schemeClr val="tx1"/>
          </a:fontRef>
        </p:style>
      </p:cxnSp>
      <p:sp>
        <p:nvSpPr>
          <p:cNvPr id="11" name="10 Dikdörtgen"/>
          <p:cNvSpPr/>
          <p:nvPr/>
        </p:nvSpPr>
        <p:spPr>
          <a:xfrm>
            <a:off x="971600" y="3429000"/>
            <a:ext cx="2088232" cy="1008112"/>
          </a:xfrm>
          <a:prstGeom prst="rect">
            <a:avLst/>
          </a:prstGeom>
          <a:solidFill>
            <a:srgbClr val="33CC33"/>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smtClean="0"/>
              <a:t>Bilgi Edinme Hakkı</a:t>
            </a:r>
            <a:endParaRPr lang="tr-TR" sz="2000" dirty="0"/>
          </a:p>
        </p:txBody>
      </p:sp>
      <p:sp>
        <p:nvSpPr>
          <p:cNvPr id="15" name="14 Dikdörtgen"/>
          <p:cNvSpPr/>
          <p:nvPr/>
        </p:nvSpPr>
        <p:spPr>
          <a:xfrm>
            <a:off x="5940152" y="3429000"/>
            <a:ext cx="2088232" cy="1008112"/>
          </a:xfrm>
          <a:prstGeom prst="rect">
            <a:avLst/>
          </a:prstGeom>
          <a:solidFill>
            <a:srgbClr val="FF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smtClean="0"/>
              <a:t>Dilekçe Hakkı</a:t>
            </a:r>
            <a:endParaRPr lang="tr-TR" sz="2000" dirty="0"/>
          </a:p>
        </p:txBody>
      </p:sp>
    </p:spTree>
  </p:cSld>
  <p:clrMapOvr>
    <a:masterClrMapping/>
  </p:clrMapOvr>
  <p:transition>
    <p:blinds dir="vert"/>
    <p:sndAc>
      <p:stSnd>
        <p:snd r:embed="rId2" name="push.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type="title"/>
          </p:nvPr>
        </p:nvSpPr>
        <p:spPr>
          <a:xfrm>
            <a:off x="467544" y="836712"/>
            <a:ext cx="8229600" cy="1066800"/>
          </a:xfrm>
          <a:blipFill>
            <a:blip r:embed="rId3" cstate="print"/>
            <a:tile tx="0" ty="0" sx="100000" sy="100000" flip="none" algn="tl"/>
          </a:blipFill>
          <a:ln>
            <a:solidFill>
              <a:srgbClr val="00B0F0"/>
            </a:solidFill>
          </a:ln>
        </p:spPr>
        <p:txBody>
          <a:bodyPr>
            <a:noAutofit/>
          </a:bodyPr>
          <a:lstStyle/>
          <a:p>
            <a:r>
              <a:rPr lang="tr-TR" sz="3200" b="1" dirty="0" smtClean="0">
                <a:ln w="10541" cmpd="sng">
                  <a:solidFill>
                    <a:srgbClr val="7D7D7D">
                      <a:tint val="100000"/>
                      <a:shade val="100000"/>
                      <a:satMod val="110000"/>
                    </a:srgbClr>
                  </a:solidFill>
                  <a:prstDash val="solid"/>
                </a:ln>
                <a:solidFill>
                  <a:srgbClr val="00B0F0"/>
                </a:solidFill>
              </a:rPr>
              <a:t>   Haklarımızı Hangi Yollarla Arayabiliriz ?</a:t>
            </a:r>
          </a:p>
        </p:txBody>
      </p:sp>
      <p:sp>
        <p:nvSpPr>
          <p:cNvPr id="5" name="4 İçerik Yer Tutucusu"/>
          <p:cNvSpPr>
            <a:spLocks noGrp="1"/>
          </p:cNvSpPr>
          <p:nvPr>
            <p:ph idx="1"/>
          </p:nvPr>
        </p:nvSpPr>
        <p:spPr>
          <a:xfrm>
            <a:off x="467544" y="2204864"/>
            <a:ext cx="2664296" cy="1008112"/>
          </a:xfrm>
          <a:prstGeom prst="rect">
            <a:avLst/>
          </a:prstGeom>
          <a:solidFill>
            <a:srgbClr val="33CC33"/>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buNone/>
            </a:pPr>
            <a:r>
              <a:rPr lang="tr-TR" sz="2000" dirty="0" smtClean="0"/>
              <a:t>Bilgi Edinme</a:t>
            </a:r>
          </a:p>
          <a:p>
            <a:pPr algn="ctr">
              <a:buNone/>
            </a:pPr>
            <a:r>
              <a:rPr lang="tr-TR" sz="2000" dirty="0" smtClean="0"/>
              <a:t>Hakkı</a:t>
            </a:r>
            <a:endParaRPr lang="tr-TR" sz="2000" dirty="0"/>
          </a:p>
        </p:txBody>
      </p:sp>
      <p:sp>
        <p:nvSpPr>
          <p:cNvPr id="6" name="5 Dikdörtgen"/>
          <p:cNvSpPr/>
          <p:nvPr/>
        </p:nvSpPr>
        <p:spPr>
          <a:xfrm>
            <a:off x="5868144" y="2204864"/>
            <a:ext cx="2664296" cy="936104"/>
          </a:xfrm>
          <a:prstGeom prst="rect">
            <a:avLst/>
          </a:prstGeom>
          <a:solidFill>
            <a:srgbClr val="FF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smtClean="0"/>
              <a:t>Dilekçe Hakkı</a:t>
            </a:r>
            <a:endParaRPr lang="tr-TR" sz="2000" dirty="0"/>
          </a:p>
        </p:txBody>
      </p:sp>
      <p:sp>
        <p:nvSpPr>
          <p:cNvPr id="8" name="7 Dikdörtgen"/>
          <p:cNvSpPr/>
          <p:nvPr/>
        </p:nvSpPr>
        <p:spPr>
          <a:xfrm>
            <a:off x="467544" y="3212976"/>
            <a:ext cx="2664296" cy="342900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latin typeface="Arial" pitchFamily="34" charset="0"/>
                <a:cs typeface="Arial" pitchFamily="34" charset="0"/>
              </a:rPr>
              <a:t>2003 yılından itibaren çıkarılan Bilgi Edinme Kanunu’ </a:t>
            </a:r>
            <a:r>
              <a:rPr lang="tr-TR" dirty="0" err="1" smtClean="0">
                <a:solidFill>
                  <a:schemeClr val="tx1"/>
                </a:solidFill>
                <a:latin typeface="Arial" pitchFamily="34" charset="0"/>
                <a:cs typeface="Arial" pitchFamily="34" charset="0"/>
              </a:rPr>
              <a:t>na</a:t>
            </a:r>
            <a:r>
              <a:rPr lang="tr-TR" dirty="0" smtClean="0">
                <a:solidFill>
                  <a:schemeClr val="tx1"/>
                </a:solidFill>
                <a:latin typeface="Arial" pitchFamily="34" charset="0"/>
                <a:cs typeface="Arial" pitchFamily="34" charset="0"/>
              </a:rPr>
              <a:t> göre,</a:t>
            </a:r>
          </a:p>
          <a:p>
            <a:pPr algn="ctr"/>
            <a:r>
              <a:rPr lang="tr-TR" dirty="0" smtClean="0">
                <a:solidFill>
                  <a:srgbClr val="FF0000"/>
                </a:solidFill>
                <a:latin typeface="Arial" pitchFamily="34" charset="0"/>
                <a:cs typeface="Arial" pitchFamily="34" charset="0"/>
              </a:rPr>
              <a:t>* </a:t>
            </a:r>
            <a:r>
              <a:rPr lang="tr-TR" dirty="0" smtClean="0">
                <a:solidFill>
                  <a:srgbClr val="7030A0"/>
                </a:solidFill>
                <a:latin typeface="Arial" pitchFamily="34" charset="0"/>
                <a:cs typeface="Arial" pitchFamily="34" charset="0"/>
              </a:rPr>
              <a:t>Kişi kendini ilgilendiren bir konuda bilgi alma hakkına sahiptir.</a:t>
            </a:r>
          </a:p>
          <a:p>
            <a:pPr algn="ctr"/>
            <a:r>
              <a:rPr lang="tr-TR" dirty="0" smtClean="0">
                <a:solidFill>
                  <a:srgbClr val="FF0000"/>
                </a:solidFill>
                <a:latin typeface="Arial" pitchFamily="34" charset="0"/>
                <a:cs typeface="Arial" pitchFamily="34" charset="0"/>
              </a:rPr>
              <a:t>* </a:t>
            </a:r>
            <a:r>
              <a:rPr lang="tr-TR" dirty="0" smtClean="0">
                <a:solidFill>
                  <a:srgbClr val="FFCC00"/>
                </a:solidFill>
                <a:latin typeface="Arial" pitchFamily="34" charset="0"/>
                <a:cs typeface="Arial" pitchFamily="34" charset="0"/>
              </a:rPr>
              <a:t>Kurum ve kuruluşlar, kişileri ya da kurumları ilgilendiren konularda bilgi verme yükümlülüğüne sahiptir.</a:t>
            </a:r>
          </a:p>
          <a:p>
            <a:pPr algn="ctr"/>
            <a:r>
              <a:rPr lang="tr-TR" dirty="0" smtClean="0">
                <a:latin typeface="Arial" pitchFamily="34" charset="0"/>
                <a:cs typeface="Arial" pitchFamily="34" charset="0"/>
              </a:rPr>
              <a:t> </a:t>
            </a:r>
          </a:p>
        </p:txBody>
      </p:sp>
      <p:sp>
        <p:nvSpPr>
          <p:cNvPr id="9" name="8 Dikdörtgen"/>
          <p:cNvSpPr/>
          <p:nvPr/>
        </p:nvSpPr>
        <p:spPr>
          <a:xfrm>
            <a:off x="5868144" y="3140968"/>
            <a:ext cx="2664296" cy="34290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Türk vatandaşlarının ve Türkiye’de ikamet eden yabancıların kendileriyle veya kamu ile ilgili dilek ve şikayetleri hakkında, TBMM’ ne ve yetkili makamlara yazı ile başvurma hakkı vardır. Bu hakka,dilekçe hakkı denir.</a:t>
            </a:r>
            <a:endParaRPr lang="tr-TR" dirty="0">
              <a:solidFill>
                <a:schemeClr val="tx1"/>
              </a:solidFill>
            </a:endParaRPr>
          </a:p>
        </p:txBody>
      </p:sp>
      <p:pic>
        <p:nvPicPr>
          <p:cNvPr id="10" name="9 Resim" descr="image005.png"/>
          <p:cNvPicPr>
            <a:picLocks noChangeAspect="1"/>
          </p:cNvPicPr>
          <p:nvPr/>
        </p:nvPicPr>
        <p:blipFill>
          <a:blip r:embed="rId4" cstate="print"/>
          <a:stretch>
            <a:fillRect/>
          </a:stretch>
        </p:blipFill>
        <p:spPr>
          <a:xfrm>
            <a:off x="3707904" y="3573016"/>
            <a:ext cx="1800200" cy="2637293"/>
          </a:xfrm>
          <a:prstGeom prst="rect">
            <a:avLst/>
          </a:prstGeom>
        </p:spPr>
      </p:pic>
      <p:sp>
        <p:nvSpPr>
          <p:cNvPr id="11" name="10 Yuvarlatılmış Dikdörtgen"/>
          <p:cNvSpPr/>
          <p:nvPr/>
        </p:nvSpPr>
        <p:spPr>
          <a:xfrm rot="1435620">
            <a:off x="446810" y="3276758"/>
            <a:ext cx="8034357" cy="1240587"/>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accent2">
                    <a:lumMod val="20000"/>
                    <a:lumOff val="80000"/>
                  </a:schemeClr>
                </a:solidFill>
                <a:latin typeface="Arial" pitchFamily="34" charset="0"/>
                <a:cs typeface="Arial" pitchFamily="34" charset="0"/>
              </a:rPr>
              <a:t>Bilgi Edinme ve Dilekçe Hakları, 2003 yılından itibaren uygulanmaktadır</a:t>
            </a:r>
            <a:r>
              <a:rPr lang="tr-TR" sz="2400" dirty="0" smtClean="0">
                <a:latin typeface="Arial" pitchFamily="34" charset="0"/>
                <a:cs typeface="Arial" pitchFamily="34" charset="0"/>
              </a:rPr>
              <a:t>. </a:t>
            </a:r>
            <a:endParaRPr lang="tr-TR" sz="2400" dirty="0">
              <a:latin typeface="Arial" pitchFamily="34" charset="0"/>
              <a:cs typeface="Arial" pitchFamily="34" charset="0"/>
            </a:endParaRPr>
          </a:p>
        </p:txBody>
      </p:sp>
    </p:spTree>
  </p:cSld>
  <p:clrMapOvr>
    <a:masterClrMapping/>
  </p:clrMapOvr>
  <p:transition>
    <p:wheel spokes="3"/>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800" decel="100000"/>
                                        <p:tgtEl>
                                          <p:spTgt spid="9"/>
                                        </p:tgtEl>
                                      </p:cBhvr>
                                    </p:animEffect>
                                    <p:anim calcmode="lin" valueType="num">
                                      <p:cBhvr>
                                        <p:cTn id="25" dur="800" decel="100000" fill="hold"/>
                                        <p:tgtEl>
                                          <p:spTgt spid="9"/>
                                        </p:tgtEl>
                                        <p:attrNameLst>
                                          <p:attrName>style.rotation</p:attrName>
                                        </p:attrNameLst>
                                      </p:cBhvr>
                                      <p:tavLst>
                                        <p:tav tm="0">
                                          <p:val>
                                            <p:fltVal val="-90"/>
                                          </p:val>
                                        </p:tav>
                                        <p:tav tm="100000">
                                          <p:val>
                                            <p:fltVal val="0"/>
                                          </p:val>
                                        </p:tav>
                                      </p:tavLst>
                                    </p:anim>
                                    <p:anim calcmode="lin" valueType="num">
                                      <p:cBhvr>
                                        <p:cTn id="26" dur="800" decel="100000" fill="hold"/>
                                        <p:tgtEl>
                                          <p:spTgt spid="9"/>
                                        </p:tgtEl>
                                        <p:attrNameLst>
                                          <p:attrName>ppt_x</p:attrName>
                                        </p:attrNameLst>
                                      </p:cBhvr>
                                      <p:tavLst>
                                        <p:tav tm="0">
                                          <p:val>
                                            <p:strVal val="#ppt_x+0.4"/>
                                          </p:val>
                                        </p:tav>
                                        <p:tav tm="100000">
                                          <p:val>
                                            <p:strVal val="#ppt_x-0.05"/>
                                          </p:val>
                                        </p:tav>
                                      </p:tavLst>
                                    </p:anim>
                                    <p:anim calcmode="lin" valueType="num">
                                      <p:cBhvr>
                                        <p:cTn id="27" dur="800" decel="100000" fill="hold"/>
                                        <p:tgtEl>
                                          <p:spTgt spid="9"/>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80">
                                          <p:stCondLst>
                                            <p:cond delay="0"/>
                                          </p:stCondLst>
                                        </p:cTn>
                                        <p:tgtEl>
                                          <p:spTgt spid="11"/>
                                        </p:tgtEl>
                                      </p:cBhvr>
                                    </p:animEffect>
                                    <p:anim calcmode="lin" valueType="num">
                                      <p:cBhvr>
                                        <p:cTn id="3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0" dur="26">
                                          <p:stCondLst>
                                            <p:cond delay="650"/>
                                          </p:stCondLst>
                                        </p:cTn>
                                        <p:tgtEl>
                                          <p:spTgt spid="11"/>
                                        </p:tgtEl>
                                      </p:cBhvr>
                                      <p:to x="100000" y="60000"/>
                                    </p:animScale>
                                    <p:animScale>
                                      <p:cBhvr>
                                        <p:cTn id="41" dur="166" decel="50000">
                                          <p:stCondLst>
                                            <p:cond delay="676"/>
                                          </p:stCondLst>
                                        </p:cTn>
                                        <p:tgtEl>
                                          <p:spTgt spid="11"/>
                                        </p:tgtEl>
                                      </p:cBhvr>
                                      <p:to x="100000" y="100000"/>
                                    </p:animScale>
                                    <p:animScale>
                                      <p:cBhvr>
                                        <p:cTn id="42" dur="26">
                                          <p:stCondLst>
                                            <p:cond delay="1312"/>
                                          </p:stCondLst>
                                        </p:cTn>
                                        <p:tgtEl>
                                          <p:spTgt spid="11"/>
                                        </p:tgtEl>
                                      </p:cBhvr>
                                      <p:to x="100000" y="80000"/>
                                    </p:animScale>
                                    <p:animScale>
                                      <p:cBhvr>
                                        <p:cTn id="43" dur="166" decel="50000">
                                          <p:stCondLst>
                                            <p:cond delay="1338"/>
                                          </p:stCondLst>
                                        </p:cTn>
                                        <p:tgtEl>
                                          <p:spTgt spid="11"/>
                                        </p:tgtEl>
                                      </p:cBhvr>
                                      <p:to x="100000" y="100000"/>
                                    </p:animScale>
                                    <p:animScale>
                                      <p:cBhvr>
                                        <p:cTn id="44" dur="26">
                                          <p:stCondLst>
                                            <p:cond delay="1642"/>
                                          </p:stCondLst>
                                        </p:cTn>
                                        <p:tgtEl>
                                          <p:spTgt spid="11"/>
                                        </p:tgtEl>
                                      </p:cBhvr>
                                      <p:to x="100000" y="90000"/>
                                    </p:animScale>
                                    <p:animScale>
                                      <p:cBhvr>
                                        <p:cTn id="45" dur="166" decel="50000">
                                          <p:stCondLst>
                                            <p:cond delay="1668"/>
                                          </p:stCondLst>
                                        </p:cTn>
                                        <p:tgtEl>
                                          <p:spTgt spid="11"/>
                                        </p:tgtEl>
                                      </p:cBhvr>
                                      <p:to x="100000" y="100000"/>
                                    </p:animScale>
                                    <p:animScale>
                                      <p:cBhvr>
                                        <p:cTn id="46" dur="26">
                                          <p:stCondLst>
                                            <p:cond delay="1808"/>
                                          </p:stCondLst>
                                        </p:cTn>
                                        <p:tgtEl>
                                          <p:spTgt spid="11"/>
                                        </p:tgtEl>
                                      </p:cBhvr>
                                      <p:to x="100000" y="95000"/>
                                    </p:animScale>
                                    <p:animScale>
                                      <p:cBhvr>
                                        <p:cTn id="47"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400" b="1" dirty="0" smtClean="0">
                <a:ln w="18000">
                  <a:solidFill>
                    <a:schemeClr val="accent2">
                      <a:lumMod val="50000"/>
                    </a:schemeClr>
                  </a:solidFill>
                  <a:prstDash val="solid"/>
                  <a:miter lim="800000"/>
                </a:ln>
                <a:solidFill>
                  <a:schemeClr val="accent2">
                    <a:lumMod val="60000"/>
                    <a:lumOff val="40000"/>
                  </a:schemeClr>
                </a:solidFill>
                <a:effectLst>
                  <a:outerShdw blurRad="25500" dist="23000" dir="7020000" algn="tl">
                    <a:srgbClr val="000000">
                      <a:alpha val="50000"/>
                    </a:srgbClr>
                  </a:outerShdw>
                </a:effectLst>
              </a:rPr>
              <a:t>Sosyal Bilgiler Sayesinde</a:t>
            </a:r>
            <a:endParaRPr lang="tr-TR" sz="4400" b="1" dirty="0">
              <a:ln w="18000">
                <a:solidFill>
                  <a:schemeClr val="accent2">
                    <a:lumMod val="50000"/>
                  </a:schemeClr>
                </a:solidFill>
                <a:prstDash val="solid"/>
                <a:miter lim="800000"/>
              </a:ln>
              <a:solidFill>
                <a:schemeClr val="accent2">
                  <a:lumMod val="60000"/>
                  <a:lumOff val="40000"/>
                </a:schemeClr>
              </a:solidFill>
              <a:effectLst>
                <a:outerShdw blurRad="25500" dist="23000" dir="7020000" algn="tl">
                  <a:srgbClr val="000000">
                    <a:alpha val="50000"/>
                  </a:srgbClr>
                </a:outerShdw>
              </a:effectLst>
            </a:endParaRPr>
          </a:p>
        </p:txBody>
      </p:sp>
      <p:sp>
        <p:nvSpPr>
          <p:cNvPr id="3" name="2 İçerik Yer Tutucusu"/>
          <p:cNvSpPr>
            <a:spLocks noGrp="1"/>
          </p:cNvSpPr>
          <p:nvPr>
            <p:ph idx="1"/>
          </p:nvPr>
        </p:nvSpPr>
        <p:spPr/>
        <p:txBody>
          <a:bodyPr/>
          <a:lstStyle/>
          <a:p>
            <a:pPr>
              <a:buClr>
                <a:srgbClr val="33CC33"/>
              </a:buClr>
              <a:buNone/>
            </a:pPr>
            <a:r>
              <a:rPr lang="tr-TR" dirty="0" smtClean="0">
                <a:latin typeface="Arial" pitchFamily="34" charset="0"/>
                <a:cs typeface="Arial" pitchFamily="34" charset="0"/>
              </a:rPr>
              <a:t>    </a:t>
            </a:r>
          </a:p>
        </p:txBody>
      </p:sp>
      <p:sp>
        <p:nvSpPr>
          <p:cNvPr id="4" name="3 Yuvarlatılmış Dikdörtgen"/>
          <p:cNvSpPr/>
          <p:nvPr/>
        </p:nvSpPr>
        <p:spPr>
          <a:xfrm>
            <a:off x="251520" y="2204864"/>
            <a:ext cx="8208912" cy="720080"/>
          </a:xfrm>
          <a:prstGeom prst="roundRect">
            <a:avLst/>
          </a:prstGeom>
          <a:solidFill>
            <a:srgbClr val="FFCC00"/>
          </a:solid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smtClean="0">
                <a:solidFill>
                  <a:schemeClr val="tx1"/>
                </a:solidFill>
                <a:latin typeface="Arial" pitchFamily="34" charset="0"/>
                <a:cs typeface="Arial" pitchFamily="34" charset="0"/>
              </a:rPr>
              <a:t>Etkin, sorumlu ve insan haklarını bilen bir vatandaş olmayı,</a:t>
            </a:r>
            <a:endParaRPr lang="tr-TR" sz="2000" dirty="0">
              <a:solidFill>
                <a:schemeClr val="tx1"/>
              </a:solidFill>
              <a:latin typeface="Arial" pitchFamily="34" charset="0"/>
              <a:cs typeface="Arial" pitchFamily="34" charset="0"/>
            </a:endParaRPr>
          </a:p>
        </p:txBody>
      </p:sp>
      <p:sp>
        <p:nvSpPr>
          <p:cNvPr id="5" name="4 Yuvarlatılmış Dikdörtgen"/>
          <p:cNvSpPr/>
          <p:nvPr/>
        </p:nvSpPr>
        <p:spPr>
          <a:xfrm>
            <a:off x="251520" y="3212976"/>
            <a:ext cx="8208912" cy="72008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smtClean="0">
                <a:solidFill>
                  <a:schemeClr val="tx1"/>
                </a:solidFill>
                <a:latin typeface="Arial" pitchFamily="34" charset="0"/>
                <a:cs typeface="Arial" pitchFamily="34" charset="0"/>
              </a:rPr>
              <a:t>Vatanını ve milletini seven bir vatandaş olmayı,</a:t>
            </a:r>
            <a:endParaRPr lang="tr-TR" sz="2000" dirty="0">
              <a:solidFill>
                <a:schemeClr val="tx1"/>
              </a:solidFill>
              <a:latin typeface="Arial" pitchFamily="34" charset="0"/>
              <a:cs typeface="Arial" pitchFamily="34" charset="0"/>
            </a:endParaRPr>
          </a:p>
        </p:txBody>
      </p:sp>
      <p:sp>
        <p:nvSpPr>
          <p:cNvPr id="6" name="5 Yuvarlatılmış Dikdörtgen"/>
          <p:cNvSpPr/>
          <p:nvPr/>
        </p:nvSpPr>
        <p:spPr>
          <a:xfrm>
            <a:off x="251520" y="4221088"/>
            <a:ext cx="8208912" cy="720080"/>
          </a:xfrm>
          <a:prstGeom prst="round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smtClean="0">
                <a:solidFill>
                  <a:schemeClr val="tx1"/>
                </a:solidFill>
                <a:latin typeface="Arial" pitchFamily="34" charset="0"/>
                <a:cs typeface="Arial" pitchFamily="34" charset="0"/>
              </a:rPr>
              <a:t>Haklarını ve sorumluluklarını bilen, koruyan vatandaş olmayı, </a:t>
            </a:r>
            <a:endParaRPr lang="tr-TR" sz="2000" dirty="0">
              <a:solidFill>
                <a:schemeClr val="tx1"/>
              </a:solidFill>
              <a:latin typeface="Arial" pitchFamily="34" charset="0"/>
              <a:cs typeface="Arial" pitchFamily="34" charset="0"/>
            </a:endParaRPr>
          </a:p>
        </p:txBody>
      </p:sp>
      <p:sp>
        <p:nvSpPr>
          <p:cNvPr id="7" name="6 Yuvarlatılmış Dikdörtgen"/>
          <p:cNvSpPr/>
          <p:nvPr/>
        </p:nvSpPr>
        <p:spPr>
          <a:xfrm>
            <a:off x="251520" y="5229200"/>
            <a:ext cx="8208912" cy="720080"/>
          </a:xfrm>
          <a:prstGeom prst="roundRect">
            <a:avLst/>
          </a:prstGeom>
          <a:solidFill>
            <a:srgbClr val="FF00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smtClean="0">
                <a:solidFill>
                  <a:schemeClr val="tx1"/>
                </a:solidFill>
                <a:latin typeface="Arial" pitchFamily="34" charset="0"/>
                <a:cs typeface="Arial" pitchFamily="34" charset="0"/>
              </a:rPr>
              <a:t>Ülkemiz ve dünya ekonomisi hakkında bilgi sahibi olmayı vb.</a:t>
            </a:r>
            <a:endParaRPr lang="tr-TR" sz="2000" dirty="0">
              <a:solidFill>
                <a:schemeClr val="tx1"/>
              </a:solidFill>
              <a:latin typeface="Arial" pitchFamily="34" charset="0"/>
              <a:cs typeface="Arial" pitchFamily="34" charset="0"/>
            </a:endParaRPr>
          </a:p>
        </p:txBody>
      </p:sp>
      <p:sp>
        <p:nvSpPr>
          <p:cNvPr id="8" name="7 Dikdörtgen"/>
          <p:cNvSpPr/>
          <p:nvPr/>
        </p:nvSpPr>
        <p:spPr>
          <a:xfrm>
            <a:off x="4788024" y="5934670"/>
            <a:ext cx="3658374" cy="923330"/>
          </a:xfrm>
          <a:prstGeom prst="rect">
            <a:avLst/>
          </a:prstGeom>
          <a:noFill/>
          <a:ln>
            <a:noFill/>
          </a:ln>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solidFill>
                  <a:srgbClr val="00FF00"/>
                </a:solidFill>
                <a:effectLst>
                  <a:outerShdw blurRad="76200" dist="50800" dir="5400000" algn="tl" rotWithShape="0">
                    <a:srgbClr val="000000">
                      <a:alpha val="65000"/>
                    </a:srgbClr>
                  </a:outerShdw>
                </a:effectLst>
              </a:rPr>
              <a:t>Öğreniriz</a:t>
            </a:r>
            <a:endParaRPr lang="tr-TR" sz="5400" b="1" cap="none" spc="50" dirty="0">
              <a:ln w="11430"/>
              <a:solidFill>
                <a:srgbClr val="00FF00"/>
              </a:solidFill>
              <a:effectLst>
                <a:outerShdw blurRad="76200" dist="50800" dir="5400000" algn="tl" rotWithShape="0">
                  <a:srgbClr val="000000">
                    <a:alpha val="65000"/>
                  </a:srgbClr>
                </a:outerShdw>
              </a:effectLst>
            </a:endParaRPr>
          </a:p>
        </p:txBody>
      </p:sp>
    </p:spTree>
  </p:cSld>
  <p:clrMapOvr>
    <a:masterClrMapping/>
  </p:clrMapOvr>
  <p:transition>
    <p:strips dir="ru"/>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1" nodeType="clickEffect">
                                  <p:stCondLst>
                                    <p:cond delay="0"/>
                                  </p:stCondLst>
                                  <p:iterate type="lt">
                                    <p:tmPct val="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ppt_x</p:attrName>
                                        </p:attrNameLst>
                                      </p:cBhvr>
                                      <p:tavLst>
                                        <p:tav tm="0">
                                          <p:val>
                                            <p:strVal val="#ppt_x-.2"/>
                                          </p:val>
                                        </p:tav>
                                        <p:tav tm="100000">
                                          <p:val>
                                            <p:strVal val="#ppt_x"/>
                                          </p:val>
                                        </p:tav>
                                      </p:tavLst>
                                    </p:anim>
                                    <p:anim calcmode="lin" valueType="num">
                                      <p:cBhvr>
                                        <p:cTn id="3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41" presetClass="entr" presetSubtype="0" fill="hold" nodeType="clickEffect">
                                  <p:stCondLst>
                                    <p:cond delay="0"/>
                                  </p:stCondLst>
                                  <p:iterate type="lt">
                                    <p:tmPct val="10000"/>
                                  </p:iterate>
                                  <p:childTnLst>
                                    <p:set>
                                      <p:cBhvr>
                                        <p:cTn id="37" dur="1" fill="hold">
                                          <p:stCondLst>
                                            <p:cond delay="0"/>
                                          </p:stCondLst>
                                        </p:cTn>
                                        <p:tgtEl>
                                          <p:spTgt spid="8">
                                            <p:txEl>
                                              <p:pRg st="0" end="0"/>
                                            </p:txEl>
                                          </p:spTgt>
                                        </p:tgtEl>
                                        <p:attrNameLst>
                                          <p:attrName>style.visibility</p:attrName>
                                        </p:attrNameLst>
                                      </p:cBhvr>
                                      <p:to>
                                        <p:strVal val="visible"/>
                                      </p:to>
                                    </p:set>
                                    <p:anim calcmode="lin" valueType="num">
                                      <p:cBhvr>
                                        <p:cTn id="38"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0"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1"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b="1" dirty="0" smtClean="0">
                <a:ln w="18000">
                  <a:solidFill>
                    <a:schemeClr val="tx1"/>
                  </a:solidFill>
                  <a:prstDash val="solid"/>
                  <a:miter lim="800000"/>
                </a:ln>
                <a:solidFill>
                  <a:srgbClr val="FF0000"/>
                </a:solidFill>
                <a:effectLst>
                  <a:outerShdw blurRad="25500" dist="23000" dir="7020000" algn="tl">
                    <a:srgbClr val="000000">
                      <a:alpha val="50000"/>
                    </a:srgbClr>
                  </a:outerShdw>
                </a:effectLst>
                <a:latin typeface="Arial" pitchFamily="34" charset="0"/>
                <a:cs typeface="Arial" pitchFamily="34" charset="0"/>
              </a:rPr>
              <a:t>          Olgu ve Görüş</a:t>
            </a:r>
            <a:endParaRPr lang="tr-TR" sz="4800" b="1" dirty="0">
              <a:ln w="18000">
                <a:solidFill>
                  <a:schemeClr val="tx1"/>
                </a:solidFill>
                <a:prstDash val="solid"/>
                <a:miter lim="800000"/>
              </a:ln>
              <a:solidFill>
                <a:srgbClr val="FF0000"/>
              </a:solidFill>
              <a:effectLst>
                <a:outerShdw blurRad="25500" dist="23000" dir="7020000" algn="tl">
                  <a:srgbClr val="000000">
                    <a:alpha val="50000"/>
                  </a:srgbClr>
                </a:outerShdw>
              </a:effectLst>
              <a:latin typeface="Arial" pitchFamily="34" charset="0"/>
              <a:cs typeface="Arial" pitchFamily="34" charset="0"/>
            </a:endParaRPr>
          </a:p>
        </p:txBody>
      </p:sp>
      <p:sp>
        <p:nvSpPr>
          <p:cNvPr id="3" name="2 İçerik Yer Tutucusu"/>
          <p:cNvSpPr>
            <a:spLocks noGrp="1"/>
          </p:cNvSpPr>
          <p:nvPr>
            <p:ph idx="1"/>
          </p:nvPr>
        </p:nvSpPr>
        <p:spPr>
          <a:xfrm>
            <a:off x="467544" y="2276872"/>
            <a:ext cx="8229600" cy="4325112"/>
          </a:xfrm>
        </p:spPr>
        <p:txBody>
          <a:bodyPr>
            <a:normAutofit/>
          </a:bodyPr>
          <a:lstStyle/>
          <a:p>
            <a:pPr>
              <a:buFont typeface="Wingdings" pitchFamily="2" charset="2"/>
              <a:buChar char="ü"/>
            </a:pPr>
            <a:r>
              <a:rPr lang="tr-TR" dirty="0" smtClean="0"/>
              <a:t>Herkes tarafından  kabul edilen ve deneylerle kanıtlanabilen bilgiye, </a:t>
            </a:r>
            <a:r>
              <a:rPr lang="tr-TR" u="sng" dirty="0" smtClean="0">
                <a:solidFill>
                  <a:srgbClr val="FF0000"/>
                </a:solidFill>
              </a:rPr>
              <a:t>OLGU</a:t>
            </a:r>
            <a:r>
              <a:rPr lang="tr-TR" dirty="0" smtClean="0"/>
              <a:t> denir.</a:t>
            </a:r>
          </a:p>
          <a:p>
            <a:pPr>
              <a:buFont typeface="Wingdings" pitchFamily="2" charset="2"/>
              <a:buChar char="ü"/>
            </a:pPr>
            <a:endParaRPr lang="tr-TR" dirty="0" smtClean="0"/>
          </a:p>
          <a:p>
            <a:pPr>
              <a:buFont typeface="Wingdings" pitchFamily="2" charset="2"/>
              <a:buChar char="ü"/>
            </a:pPr>
            <a:endParaRPr lang="tr-TR" dirty="0" smtClean="0"/>
          </a:p>
          <a:p>
            <a:pPr>
              <a:buFont typeface="Wingdings" pitchFamily="2" charset="2"/>
              <a:buChar char="ü"/>
            </a:pPr>
            <a:endParaRPr lang="tr-TR" dirty="0" smtClean="0"/>
          </a:p>
          <a:p>
            <a:pPr>
              <a:buFont typeface="Wingdings" pitchFamily="2" charset="2"/>
              <a:buChar char="ü"/>
            </a:pPr>
            <a:r>
              <a:rPr lang="tr-TR" dirty="0" smtClean="0"/>
              <a:t>Kişiden kişiye değişen, insanların kendi düşüncelerini yansıtan bilgilere </a:t>
            </a:r>
            <a:r>
              <a:rPr lang="tr-TR" u="sng" dirty="0" smtClean="0">
                <a:solidFill>
                  <a:srgbClr val="FF0000"/>
                </a:solidFill>
              </a:rPr>
              <a:t>GÖRÜŞ</a:t>
            </a:r>
            <a:r>
              <a:rPr lang="tr-TR" dirty="0" smtClean="0"/>
              <a:t> denir.</a:t>
            </a:r>
            <a:endParaRPr lang="tr-TR" dirty="0"/>
          </a:p>
        </p:txBody>
      </p:sp>
      <p:pic>
        <p:nvPicPr>
          <p:cNvPr id="4" name="3 Resim" descr="dnAD87.png"/>
          <p:cNvPicPr>
            <a:picLocks noChangeAspect="1"/>
          </p:cNvPicPr>
          <p:nvPr/>
        </p:nvPicPr>
        <p:blipFill>
          <a:blip r:embed="rId5" cstate="print"/>
          <a:stretch>
            <a:fillRect/>
          </a:stretch>
        </p:blipFill>
        <p:spPr>
          <a:xfrm>
            <a:off x="6300192" y="3068960"/>
            <a:ext cx="2304256" cy="1224620"/>
          </a:xfrm>
          <a:prstGeom prst="rect">
            <a:avLst/>
          </a:prstGeom>
        </p:spPr>
      </p:pic>
    </p:spTree>
  </p:cSld>
  <p:clrMapOvr>
    <a:masterClrMapping/>
  </p:clrMapOvr>
  <p:transition>
    <p:strips dir="rd"/>
    <p:sndAc>
      <p:stSnd>
        <p:snd r:embed="rId2"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wd">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10" fill="hold">
                      <p:stCondLst>
                        <p:cond delay="indefinite"/>
                      </p:stCondLst>
                      <p:childTnLst>
                        <p:par>
                          <p:cTn id="11" fill="hold">
                            <p:stCondLst>
                              <p:cond delay="0"/>
                            </p:stCondLst>
                            <p:childTnLst>
                              <p:par>
                                <p:cTn id="12" presetID="34"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 from="(-#ppt_w/2)" to="(#ppt_x)" calcmode="lin" valueType="num">
                                      <p:cBhvr>
                                        <p:cTn id="14" dur="1200" fill="hold">
                                          <p:stCondLst>
                                            <p:cond delay="0"/>
                                          </p:stCondLst>
                                        </p:cTn>
                                        <p:tgtEl>
                                          <p:spTgt spid="3">
                                            <p:txEl>
                                              <p:pRg st="4" end="4"/>
                                            </p:txEl>
                                          </p:spTgt>
                                        </p:tgtEl>
                                        <p:attrNameLst>
                                          <p:attrName>ppt_x</p:attrName>
                                        </p:attrNameLst>
                                      </p:cBhvr>
                                    </p:anim>
                                    <p:anim from="0" to="-1.0" calcmode="lin" valueType="num">
                                      <p:cBhvr>
                                        <p:cTn id="15" dur="400" decel="50000" autoRev="1" fill="hold">
                                          <p:stCondLst>
                                            <p:cond delay="1200"/>
                                          </p:stCondLst>
                                        </p:cTn>
                                        <p:tgtEl>
                                          <p:spTgt spid="3">
                                            <p:txEl>
                                              <p:pRg st="4" end="4"/>
                                            </p:txEl>
                                          </p:spTgt>
                                        </p:tgtEl>
                                        <p:attrNameLst>
                                          <p:attrName>xshear</p:attrName>
                                        </p:attrNameLst>
                                      </p:cBhvr>
                                    </p:anim>
                                    <p:animScale>
                                      <p:cBhvr>
                                        <p:cTn id="16" dur="400" decel="100000" autoRev="1" fill="hold">
                                          <p:stCondLst>
                                            <p:cond delay="1200"/>
                                          </p:stCondLst>
                                        </p:cTn>
                                        <p:tgtEl>
                                          <p:spTgt spid="3">
                                            <p:txEl>
                                              <p:pRg st="4" end="4"/>
                                            </p:txEl>
                                          </p:spTgt>
                                        </p:tgtEl>
                                      </p:cBhvr>
                                      <p:from x="100000" y="100000"/>
                                      <p:to x="80000" y="100000"/>
                                    </p:animScale>
                                    <p:anim by="(#ppt_h/3+#ppt_w*0.1)" calcmode="lin" valueType="num">
                                      <p:cBhvr additive="sum">
                                        <p:cTn id="17" dur="400" decel="100000" autoRev="1" fill="hold">
                                          <p:stCondLst>
                                            <p:cond delay="1200"/>
                                          </p:stCondLst>
                                        </p:cTn>
                                        <p:tgtEl>
                                          <p:spTgt spid="3">
                                            <p:txEl>
                                              <p:pRg st="4" end="4"/>
                                            </p:txEl>
                                          </p:spTgt>
                                        </p:tgtEl>
                                        <p:attrNameLst>
                                          <p:attrName>ppt_x</p:attrName>
                                        </p:attrNameLst>
                                      </p:cBhvr>
                                    </p:anim>
                                  </p:childTnLst>
                                  <p:subTnLst>
                                    <p:audio>
                                      <p:cMediaNode>
                                        <p:cTn display="0" masterRel="sameClick">
                                          <p:stCondLst>
                                            <p:cond evt="begin" delay="0">
                                              <p:tn val="12"/>
                                            </p:cond>
                                          </p:stCondLst>
                                          <p:endCondLst>
                                            <p:cond evt="onStopAudio" delay="0">
                                              <p:tgtEl>
                                                <p:sldTgt/>
                                              </p:tgtEl>
                                            </p:cond>
                                          </p:endCondLst>
                                        </p:cTn>
                                        <p:tgtEl>
                                          <p:sndTgt r:embed="rId4"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smtClean="0">
                <a:ln w="11430">
                  <a:solidFill>
                    <a:srgbClr val="33CC33"/>
                  </a:solidFill>
                </a:ln>
                <a:solidFill>
                  <a:srgbClr val="33CC33"/>
                </a:solidFill>
                <a:effectLst>
                  <a:outerShdw blurRad="50800" dist="39000" dir="5460000" algn="tl">
                    <a:srgbClr val="000000">
                      <a:alpha val="38000"/>
                    </a:srgbClr>
                  </a:outerShdw>
                </a:effectLst>
              </a:rPr>
              <a:t>Sosyal Bilgilere Yardımcı Olan Bilim                      Dalları</a:t>
            </a:r>
            <a:endParaRPr lang="tr-TR" b="1" dirty="0">
              <a:ln w="11430">
                <a:solidFill>
                  <a:srgbClr val="33CC33"/>
                </a:solidFill>
              </a:ln>
              <a:solidFill>
                <a:srgbClr val="33CC33"/>
              </a:solidFill>
              <a:effectLst>
                <a:outerShdw blurRad="50800" dist="39000" dir="5460000" algn="tl">
                  <a:srgbClr val="000000">
                    <a:alpha val="38000"/>
                  </a:srgbClr>
                </a:outerShdw>
              </a:effectLst>
            </a:endParaRPr>
          </a:p>
        </p:txBody>
      </p:sp>
      <p:sp>
        <p:nvSpPr>
          <p:cNvPr id="3" name="2 İçerik Yer Tutucusu"/>
          <p:cNvSpPr>
            <a:spLocks noGrp="1"/>
          </p:cNvSpPr>
          <p:nvPr>
            <p:ph idx="1"/>
          </p:nvPr>
        </p:nvSpPr>
        <p:spPr>
          <a:xfrm>
            <a:off x="467544" y="2132856"/>
            <a:ext cx="8219256" cy="4725144"/>
          </a:xfrm>
        </p:spPr>
        <p:txBody>
          <a:bodyPr>
            <a:normAutofit/>
          </a:bodyPr>
          <a:lstStyle/>
          <a:p>
            <a:pPr>
              <a:buClr>
                <a:srgbClr val="0070C0"/>
              </a:buClr>
              <a:buFont typeface="Wingdings" pitchFamily="2" charset="2"/>
              <a:buChar char="ü"/>
            </a:pPr>
            <a:r>
              <a:rPr lang="tr-TR" b="1" dirty="0" smtClean="0">
                <a:latin typeface="Arial" pitchFamily="34" charset="0"/>
                <a:cs typeface="Arial" pitchFamily="34" charset="0"/>
              </a:rPr>
              <a:t> </a:t>
            </a:r>
            <a:r>
              <a:rPr lang="tr-TR" sz="2600" b="1" dirty="0" smtClean="0">
                <a:solidFill>
                  <a:srgbClr val="CB0B62"/>
                </a:solidFill>
                <a:latin typeface="Arial" pitchFamily="34" charset="0"/>
                <a:cs typeface="Arial" pitchFamily="34" charset="0"/>
              </a:rPr>
              <a:t>Tarih </a:t>
            </a:r>
            <a:endParaRPr lang="tr-TR" sz="2600" dirty="0" smtClean="0">
              <a:solidFill>
                <a:srgbClr val="CB0B62"/>
              </a:solidFill>
              <a:latin typeface="Arial" pitchFamily="34" charset="0"/>
              <a:cs typeface="Arial" pitchFamily="34" charset="0"/>
            </a:endParaRPr>
          </a:p>
          <a:p>
            <a:pPr>
              <a:buClr>
                <a:srgbClr val="0070C0"/>
              </a:buClr>
              <a:buFont typeface="Wingdings" pitchFamily="2" charset="2"/>
              <a:buChar char="ü"/>
            </a:pPr>
            <a:r>
              <a:rPr lang="tr-TR" sz="2600" b="1" dirty="0" smtClean="0">
                <a:latin typeface="Arial" pitchFamily="34" charset="0"/>
                <a:cs typeface="Arial" pitchFamily="34" charset="0"/>
              </a:rPr>
              <a:t> </a:t>
            </a:r>
            <a:r>
              <a:rPr lang="tr-TR" sz="2600" b="1" dirty="0" smtClean="0">
                <a:solidFill>
                  <a:srgbClr val="008000"/>
                </a:solidFill>
                <a:latin typeface="Arial" pitchFamily="34" charset="0"/>
                <a:cs typeface="Arial" pitchFamily="34" charset="0"/>
              </a:rPr>
              <a:t>Coğrafya</a:t>
            </a:r>
          </a:p>
          <a:p>
            <a:pPr>
              <a:buClr>
                <a:srgbClr val="0070C0"/>
              </a:buClr>
              <a:buFont typeface="Wingdings" pitchFamily="2" charset="2"/>
              <a:buChar char="ü"/>
            </a:pPr>
            <a:r>
              <a:rPr lang="tr-TR" sz="2600" b="1" dirty="0" smtClean="0">
                <a:solidFill>
                  <a:srgbClr val="FF0000"/>
                </a:solidFill>
                <a:latin typeface="Arial" pitchFamily="34" charset="0"/>
                <a:cs typeface="Arial" pitchFamily="34" charset="0"/>
              </a:rPr>
              <a:t> Arkeoloji</a:t>
            </a:r>
            <a:endParaRPr lang="tr-TR" sz="2600" dirty="0" smtClean="0">
              <a:latin typeface="Arial" pitchFamily="34" charset="0"/>
              <a:cs typeface="Arial" pitchFamily="34" charset="0"/>
            </a:endParaRPr>
          </a:p>
          <a:p>
            <a:pPr>
              <a:buClr>
                <a:srgbClr val="0070C0"/>
              </a:buClr>
              <a:buFont typeface="Wingdings" pitchFamily="2" charset="2"/>
              <a:buChar char="ü"/>
            </a:pPr>
            <a:r>
              <a:rPr lang="tr-TR" sz="2600" b="1" dirty="0" smtClean="0">
                <a:solidFill>
                  <a:srgbClr val="7030A0"/>
                </a:solidFill>
                <a:latin typeface="Arial" pitchFamily="34" charset="0"/>
                <a:cs typeface="Arial" pitchFamily="34" charset="0"/>
              </a:rPr>
              <a:t> </a:t>
            </a:r>
            <a:r>
              <a:rPr lang="tr-TR" sz="2600" b="1" dirty="0" err="1" smtClean="0">
                <a:solidFill>
                  <a:srgbClr val="7030A0"/>
                </a:solidFill>
                <a:latin typeface="Arial" pitchFamily="34" charset="0"/>
                <a:cs typeface="Arial" pitchFamily="34" charset="0"/>
              </a:rPr>
              <a:t>Paleografya</a:t>
            </a:r>
            <a:endParaRPr lang="tr-TR" sz="2400" dirty="0" smtClean="0">
              <a:latin typeface="Arial" pitchFamily="34" charset="0"/>
              <a:cs typeface="Arial" pitchFamily="34" charset="0"/>
            </a:endParaRPr>
          </a:p>
          <a:p>
            <a:pPr>
              <a:buClr>
                <a:srgbClr val="0070C0"/>
              </a:buClr>
              <a:buFont typeface="Wingdings" pitchFamily="2" charset="2"/>
              <a:buChar char="ü"/>
            </a:pPr>
            <a:r>
              <a:rPr lang="tr-TR" sz="2600" b="1" dirty="0" smtClean="0">
                <a:solidFill>
                  <a:srgbClr val="FFC000"/>
                </a:solidFill>
                <a:latin typeface="Arial" pitchFamily="34" charset="0"/>
                <a:cs typeface="Arial" pitchFamily="34" charset="0"/>
              </a:rPr>
              <a:t> Sosyoloji</a:t>
            </a:r>
            <a:endParaRPr lang="tr-TR" sz="2600" dirty="0" smtClean="0">
              <a:latin typeface="Arial" pitchFamily="34" charset="0"/>
              <a:cs typeface="Arial" pitchFamily="34" charset="0"/>
            </a:endParaRPr>
          </a:p>
          <a:p>
            <a:pPr>
              <a:buClr>
                <a:srgbClr val="0070C0"/>
              </a:buClr>
              <a:buFont typeface="Wingdings" pitchFamily="2" charset="2"/>
              <a:buChar char="ü"/>
            </a:pPr>
            <a:r>
              <a:rPr lang="tr-TR" sz="2600" b="1" dirty="0" smtClean="0">
                <a:solidFill>
                  <a:schemeClr val="bg1">
                    <a:lumMod val="50000"/>
                  </a:schemeClr>
                </a:solidFill>
                <a:latin typeface="Arial" pitchFamily="34" charset="0"/>
                <a:cs typeface="Arial" pitchFamily="34" charset="0"/>
              </a:rPr>
              <a:t> Filoloji</a:t>
            </a:r>
            <a:endParaRPr lang="tr-TR" sz="2600" dirty="0" smtClean="0">
              <a:latin typeface="Arial" pitchFamily="34" charset="0"/>
              <a:cs typeface="Arial" pitchFamily="34" charset="0"/>
            </a:endParaRPr>
          </a:p>
          <a:p>
            <a:pPr>
              <a:buClr>
                <a:srgbClr val="0070C0"/>
              </a:buClr>
              <a:buFont typeface="Wingdings" pitchFamily="2" charset="2"/>
              <a:buChar char="ü"/>
            </a:pPr>
            <a:r>
              <a:rPr lang="tr-TR" sz="2600" b="1" dirty="0" smtClean="0">
                <a:solidFill>
                  <a:schemeClr val="accent4">
                    <a:lumMod val="75000"/>
                  </a:schemeClr>
                </a:solidFill>
                <a:latin typeface="Arial" pitchFamily="34" charset="0"/>
                <a:cs typeface="Arial" pitchFamily="34" charset="0"/>
              </a:rPr>
              <a:t> Antropoloji</a:t>
            </a:r>
            <a:endParaRPr lang="tr-TR" sz="2500" dirty="0" smtClean="0">
              <a:latin typeface="Arial" pitchFamily="34" charset="0"/>
              <a:cs typeface="Arial" pitchFamily="34" charset="0"/>
            </a:endParaRPr>
          </a:p>
          <a:p>
            <a:pPr>
              <a:buClr>
                <a:srgbClr val="0070C0"/>
              </a:buClr>
              <a:buFont typeface="Wingdings" pitchFamily="2" charset="2"/>
              <a:buChar char="ü"/>
            </a:pPr>
            <a:r>
              <a:rPr lang="tr-TR" sz="2500" dirty="0">
                <a:latin typeface="Arial" pitchFamily="34" charset="0"/>
                <a:cs typeface="Arial" pitchFamily="34" charset="0"/>
              </a:rPr>
              <a:t> </a:t>
            </a:r>
            <a:r>
              <a:rPr lang="tr-TR" sz="2500" b="1" dirty="0" err="1" smtClean="0">
                <a:solidFill>
                  <a:schemeClr val="accent2">
                    <a:lumMod val="75000"/>
                  </a:schemeClr>
                </a:solidFill>
                <a:latin typeface="Arial" pitchFamily="34" charset="0"/>
                <a:cs typeface="Arial" pitchFamily="34" charset="0"/>
              </a:rPr>
              <a:t>Nümizmatik</a:t>
            </a:r>
            <a:endParaRPr lang="tr-TR" sz="2500" dirty="0" smtClean="0">
              <a:latin typeface="Arial" pitchFamily="34" charset="0"/>
              <a:cs typeface="Arial" pitchFamily="34" charset="0"/>
            </a:endParaRPr>
          </a:p>
          <a:p>
            <a:pPr>
              <a:buClr>
                <a:srgbClr val="0070C0"/>
              </a:buClr>
              <a:buFont typeface="Wingdings" pitchFamily="2" charset="2"/>
              <a:buChar char="ü"/>
            </a:pPr>
            <a:r>
              <a:rPr lang="tr-TR" sz="2500" b="1" dirty="0" smtClean="0">
                <a:solidFill>
                  <a:srgbClr val="FF6600"/>
                </a:solidFill>
                <a:latin typeface="Arial" pitchFamily="34" charset="0"/>
                <a:cs typeface="Arial" pitchFamily="34" charset="0"/>
              </a:rPr>
              <a:t> Kronoloji</a:t>
            </a:r>
            <a:endParaRPr lang="tr-TR" sz="2500" dirty="0" smtClean="0">
              <a:latin typeface="Arial" pitchFamily="34" charset="0"/>
              <a:cs typeface="Arial" pitchFamily="34" charset="0"/>
            </a:endParaRPr>
          </a:p>
        </p:txBody>
      </p:sp>
    </p:spTree>
  </p:cSld>
  <p:clrMapOvr>
    <a:masterClrMapping/>
  </p:clrMapOvr>
  <p:transition>
    <p:zoom/>
    <p:sndAc>
      <p:stSnd>
        <p:snd r:embed="rId3" name="wind.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tarih.jpg"/>
          <p:cNvPicPr>
            <a:picLocks noGrp="1" noChangeAspect="1"/>
          </p:cNvPicPr>
          <p:nvPr>
            <p:ph idx="1"/>
          </p:nvPr>
        </p:nvPicPr>
        <p:blipFill>
          <a:blip r:embed="rId2" cstate="print"/>
          <a:stretch>
            <a:fillRect/>
          </a:stretch>
        </p:blipFill>
        <p:spPr>
          <a:xfrm>
            <a:off x="0" y="1484784"/>
            <a:ext cx="9122156" cy="5373216"/>
          </a:xfrm>
        </p:spPr>
      </p:pic>
      <p:sp>
        <p:nvSpPr>
          <p:cNvPr id="6" name="5 Metin kutusu"/>
          <p:cNvSpPr txBox="1"/>
          <p:nvPr/>
        </p:nvSpPr>
        <p:spPr>
          <a:xfrm>
            <a:off x="0" y="188640"/>
            <a:ext cx="9144000" cy="1384995"/>
          </a:xfrm>
          <a:prstGeom prst="rect">
            <a:avLst/>
          </a:prstGeom>
          <a:noFill/>
        </p:spPr>
        <p:txBody>
          <a:bodyPr wrap="square" rtlCol="0">
            <a:spAutoFit/>
          </a:bodyPr>
          <a:lstStyle/>
          <a:p>
            <a:r>
              <a:rPr lang="tr-TR" sz="2800" b="1" dirty="0" smtClean="0">
                <a:latin typeface="Arial" pitchFamily="34" charset="0"/>
                <a:cs typeface="Arial" pitchFamily="34" charset="0"/>
              </a:rPr>
              <a:t> </a:t>
            </a:r>
            <a:r>
              <a:rPr lang="tr-TR" sz="2800" b="1" dirty="0" smtClean="0">
                <a:solidFill>
                  <a:srgbClr val="CB0B62"/>
                </a:solidFill>
                <a:latin typeface="Arial" pitchFamily="34" charset="0"/>
                <a:cs typeface="Arial" pitchFamily="34" charset="0"/>
              </a:rPr>
              <a:t>Tarih:</a:t>
            </a:r>
            <a:r>
              <a:rPr lang="tr-TR" sz="2800" b="1" dirty="0" smtClean="0"/>
              <a:t>Tarih geçmiş zamanlarda yaşayan insan topluluklarının her türlü faaliyetlerini YER VE ZAMAN bildirerek, SEBEP-SONUÇ ilişkisi içinde anlatan bilim dalıdır.</a:t>
            </a:r>
            <a:endParaRPr lang="tr-TR" sz="2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jgdkl.jpg"/>
          <p:cNvPicPr>
            <a:picLocks noGrp="1" noChangeAspect="1"/>
          </p:cNvPicPr>
          <p:nvPr>
            <p:ph idx="1"/>
          </p:nvPr>
        </p:nvPicPr>
        <p:blipFill>
          <a:blip r:embed="rId2" cstate="print"/>
          <a:stretch>
            <a:fillRect/>
          </a:stretch>
        </p:blipFill>
        <p:spPr>
          <a:xfrm>
            <a:off x="-2" y="1196752"/>
            <a:ext cx="9399318" cy="5661249"/>
          </a:xfrm>
        </p:spPr>
      </p:pic>
      <p:sp>
        <p:nvSpPr>
          <p:cNvPr id="8" name="7 Metin kutusu"/>
          <p:cNvSpPr txBox="1"/>
          <p:nvPr/>
        </p:nvSpPr>
        <p:spPr>
          <a:xfrm>
            <a:off x="251520" y="188640"/>
            <a:ext cx="8496944" cy="1077218"/>
          </a:xfrm>
          <a:prstGeom prst="rect">
            <a:avLst/>
          </a:prstGeom>
          <a:noFill/>
        </p:spPr>
        <p:txBody>
          <a:bodyPr wrap="square" rtlCol="0">
            <a:spAutoFit/>
          </a:bodyPr>
          <a:lstStyle/>
          <a:p>
            <a:r>
              <a:rPr lang="tr-TR" sz="3200" b="1" dirty="0" smtClean="0">
                <a:solidFill>
                  <a:srgbClr val="008000"/>
                </a:solidFill>
              </a:rPr>
              <a:t>Coğrafya</a:t>
            </a:r>
            <a:r>
              <a:rPr lang="tr-TR" sz="3200" dirty="0" smtClean="0">
                <a:solidFill>
                  <a:srgbClr val="008000"/>
                </a:solidFill>
              </a:rPr>
              <a:t>; </a:t>
            </a:r>
            <a:r>
              <a:rPr lang="tr-TR" sz="3200" dirty="0" smtClean="0"/>
              <a:t>İnsan ile doğal ortam arasındaki ilişkileri inceleyen bir bilim dalıdır.</a:t>
            </a:r>
            <a:endParaRPr lang="tr-TR" sz="3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gobek2-1.jpg"/>
          <p:cNvPicPr>
            <a:picLocks noGrp="1" noChangeAspect="1"/>
          </p:cNvPicPr>
          <p:nvPr>
            <p:ph idx="1"/>
          </p:nvPr>
        </p:nvPicPr>
        <p:blipFill>
          <a:blip r:embed="rId2" cstate="print"/>
          <a:stretch>
            <a:fillRect/>
          </a:stretch>
        </p:blipFill>
        <p:spPr>
          <a:xfrm>
            <a:off x="0" y="1340768"/>
            <a:ext cx="9144000" cy="5517232"/>
          </a:xfrm>
        </p:spPr>
      </p:pic>
      <p:sp>
        <p:nvSpPr>
          <p:cNvPr id="5" name="4 Metin kutusu"/>
          <p:cNvSpPr txBox="1"/>
          <p:nvPr/>
        </p:nvSpPr>
        <p:spPr>
          <a:xfrm>
            <a:off x="0" y="0"/>
            <a:ext cx="8352928" cy="1200329"/>
          </a:xfrm>
          <a:prstGeom prst="rect">
            <a:avLst/>
          </a:prstGeom>
          <a:noFill/>
        </p:spPr>
        <p:txBody>
          <a:bodyPr wrap="square" rtlCol="0">
            <a:spAutoFit/>
          </a:bodyPr>
          <a:lstStyle/>
          <a:p>
            <a:r>
              <a:rPr lang="tr-TR" sz="2400" b="1" dirty="0" smtClean="0">
                <a:solidFill>
                  <a:srgbClr val="FF0000"/>
                </a:solidFill>
              </a:rPr>
              <a:t>ARKEOLOJİ: </a:t>
            </a:r>
            <a:r>
              <a:rPr lang="tr-TR" sz="2400" dirty="0" smtClean="0"/>
              <a:t>Eski kültür ve uygarlıklardan geriye kalan her türlü alet, malzeme, ev eşyaları ve sanat yapıtları gibi maddi kalıntıları inceleyen eskinin bilimidir.</a:t>
            </a:r>
            <a:endParaRPr lang="tr-TR"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orhun-yazitlari-neler-yaziyor.jpg"/>
          <p:cNvPicPr>
            <a:picLocks noGrp="1" noChangeAspect="1"/>
          </p:cNvPicPr>
          <p:nvPr>
            <p:ph idx="1"/>
          </p:nvPr>
        </p:nvPicPr>
        <p:blipFill>
          <a:blip r:embed="rId2" cstate="print"/>
          <a:stretch>
            <a:fillRect/>
          </a:stretch>
        </p:blipFill>
        <p:spPr>
          <a:xfrm>
            <a:off x="0" y="836713"/>
            <a:ext cx="9144000" cy="6021288"/>
          </a:xfrm>
        </p:spPr>
      </p:pic>
      <p:sp>
        <p:nvSpPr>
          <p:cNvPr id="4" name="3 Metin kutusu"/>
          <p:cNvSpPr txBox="1"/>
          <p:nvPr/>
        </p:nvSpPr>
        <p:spPr>
          <a:xfrm>
            <a:off x="0" y="0"/>
            <a:ext cx="8496944" cy="954107"/>
          </a:xfrm>
          <a:prstGeom prst="rect">
            <a:avLst/>
          </a:prstGeom>
          <a:noFill/>
        </p:spPr>
        <p:txBody>
          <a:bodyPr wrap="square" rtlCol="0">
            <a:spAutoFit/>
          </a:bodyPr>
          <a:lstStyle/>
          <a:p>
            <a:r>
              <a:rPr lang="tr-TR" sz="2800" b="1" dirty="0" err="1" smtClean="0">
                <a:solidFill>
                  <a:srgbClr val="7030A0"/>
                </a:solidFill>
              </a:rPr>
              <a:t>Paleoğrafya</a:t>
            </a:r>
            <a:r>
              <a:rPr lang="tr-TR" sz="2800" b="1" dirty="0" smtClean="0">
                <a:solidFill>
                  <a:srgbClr val="7030A0"/>
                </a:solidFill>
              </a:rPr>
              <a:t>: </a:t>
            </a:r>
            <a:r>
              <a:rPr lang="tr-TR" sz="2800" dirty="0" smtClean="0"/>
              <a:t>Toplumların eskiden kullandıkları yazıları inceler. </a:t>
            </a:r>
            <a:endParaRPr lang="tr-TR"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toplumsal-düzen-max-weber-köse-yazilari-sosyoloji.jpg"/>
          <p:cNvPicPr>
            <a:picLocks noGrp="1" noChangeAspect="1"/>
          </p:cNvPicPr>
          <p:nvPr>
            <p:ph idx="1"/>
          </p:nvPr>
        </p:nvPicPr>
        <p:blipFill>
          <a:blip r:embed="rId2" cstate="print"/>
          <a:stretch>
            <a:fillRect/>
          </a:stretch>
        </p:blipFill>
        <p:spPr>
          <a:xfrm>
            <a:off x="0" y="1340768"/>
            <a:ext cx="9144000" cy="5517232"/>
          </a:xfrm>
        </p:spPr>
      </p:pic>
      <p:sp>
        <p:nvSpPr>
          <p:cNvPr id="4" name="3 Metin kutusu"/>
          <p:cNvSpPr txBox="1"/>
          <p:nvPr/>
        </p:nvSpPr>
        <p:spPr>
          <a:xfrm>
            <a:off x="0" y="188640"/>
            <a:ext cx="9144000" cy="1200329"/>
          </a:xfrm>
          <a:prstGeom prst="rect">
            <a:avLst/>
          </a:prstGeom>
          <a:noFill/>
        </p:spPr>
        <p:txBody>
          <a:bodyPr wrap="square" rtlCol="0">
            <a:spAutoFit/>
          </a:bodyPr>
          <a:lstStyle/>
          <a:p>
            <a:r>
              <a:rPr lang="tr-TR" sz="2400" dirty="0" smtClean="0">
                <a:solidFill>
                  <a:srgbClr val="FFCC00"/>
                </a:solidFill>
              </a:rPr>
              <a:t>Sosyoloji:</a:t>
            </a:r>
            <a:r>
              <a:rPr lang="tr-TR" sz="2400" dirty="0" smtClean="0"/>
              <a:t>(Latince: </a:t>
            </a:r>
            <a:r>
              <a:rPr lang="tr-TR" sz="2400" dirty="0" err="1" smtClean="0"/>
              <a:t>Socio</a:t>
            </a:r>
            <a:r>
              <a:rPr lang="tr-TR" sz="2400" dirty="0" smtClean="0"/>
              <a:t>+logos)  </a:t>
            </a:r>
            <a:r>
              <a:rPr lang="tr-TR" sz="2400" b="1" dirty="0" smtClean="0"/>
              <a:t>Toplum Bilimi</a:t>
            </a:r>
            <a:r>
              <a:rPr lang="tr-TR" sz="2400" dirty="0" smtClean="0"/>
              <a:t> veya “sosyal olayların bilimi” ya da “sosyal örgütlenme ve sosyal değişimler bilimi” olarak da bilinmektedir.</a:t>
            </a:r>
            <a:endParaRPr lang="tr-TR"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tolkien-dil.png"/>
          <p:cNvPicPr>
            <a:picLocks noGrp="1" noChangeAspect="1"/>
          </p:cNvPicPr>
          <p:nvPr>
            <p:ph idx="1"/>
          </p:nvPr>
        </p:nvPicPr>
        <p:blipFill>
          <a:blip r:embed="rId2" cstate="print"/>
          <a:stretch>
            <a:fillRect/>
          </a:stretch>
        </p:blipFill>
        <p:spPr>
          <a:xfrm>
            <a:off x="0" y="836712"/>
            <a:ext cx="9144000" cy="6021288"/>
          </a:xfrm>
        </p:spPr>
      </p:pic>
      <p:sp>
        <p:nvSpPr>
          <p:cNvPr id="4" name="3 Metin kutusu"/>
          <p:cNvSpPr txBox="1"/>
          <p:nvPr/>
        </p:nvSpPr>
        <p:spPr>
          <a:xfrm>
            <a:off x="251520" y="0"/>
            <a:ext cx="8496944" cy="954107"/>
          </a:xfrm>
          <a:prstGeom prst="rect">
            <a:avLst/>
          </a:prstGeom>
          <a:noFill/>
        </p:spPr>
        <p:txBody>
          <a:bodyPr wrap="square" rtlCol="0">
            <a:spAutoFit/>
          </a:bodyPr>
          <a:lstStyle/>
          <a:p>
            <a:r>
              <a:rPr lang="tr-TR" sz="2800" b="1" dirty="0" smtClean="0">
                <a:solidFill>
                  <a:srgbClr val="0070C0"/>
                </a:solidFill>
              </a:rPr>
              <a:t>Filoloji</a:t>
            </a:r>
            <a:r>
              <a:rPr lang="tr-TR" sz="2800" dirty="0" smtClean="0">
                <a:solidFill>
                  <a:srgbClr val="0070C0"/>
                </a:solidFill>
              </a:rPr>
              <a:t>; </a:t>
            </a:r>
            <a:r>
              <a:rPr lang="tr-TR" sz="2800" dirty="0" smtClean="0"/>
              <a:t>dillerin yapısını, tarihsel gelişimini ve birbirleri ile ilişkilerini inceleyen bilim dalı.(Yunanca Sevgi+ Kelime)</a:t>
            </a:r>
            <a:endParaRPr lang="tr-TR" sz="28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antropoloji-nedir.jpg"/>
          <p:cNvPicPr>
            <a:picLocks noGrp="1" noChangeAspect="1"/>
          </p:cNvPicPr>
          <p:nvPr>
            <p:ph idx="1"/>
          </p:nvPr>
        </p:nvPicPr>
        <p:blipFill>
          <a:blip r:embed="rId2" cstate="print"/>
          <a:stretch>
            <a:fillRect/>
          </a:stretch>
        </p:blipFill>
        <p:spPr>
          <a:xfrm>
            <a:off x="0" y="1268760"/>
            <a:ext cx="9144000" cy="5589240"/>
          </a:xfrm>
        </p:spPr>
      </p:pic>
      <p:sp>
        <p:nvSpPr>
          <p:cNvPr id="4" name="3 Metin kutusu"/>
          <p:cNvSpPr txBox="1"/>
          <p:nvPr/>
        </p:nvSpPr>
        <p:spPr>
          <a:xfrm>
            <a:off x="323528" y="0"/>
            <a:ext cx="8352928" cy="1384995"/>
          </a:xfrm>
          <a:prstGeom prst="rect">
            <a:avLst/>
          </a:prstGeom>
          <a:noFill/>
        </p:spPr>
        <p:txBody>
          <a:bodyPr wrap="square" rtlCol="0">
            <a:spAutoFit/>
          </a:bodyPr>
          <a:lstStyle/>
          <a:p>
            <a:r>
              <a:rPr lang="tr-TR" sz="2800" b="1" dirty="0" smtClean="0">
                <a:solidFill>
                  <a:srgbClr val="FF6600"/>
                </a:solidFill>
              </a:rPr>
              <a:t>Antropoloji</a:t>
            </a:r>
            <a:r>
              <a:rPr lang="tr-TR" sz="2800" dirty="0" smtClean="0">
                <a:solidFill>
                  <a:srgbClr val="FF6600"/>
                </a:solidFill>
              </a:rPr>
              <a:t>,</a:t>
            </a:r>
            <a:r>
              <a:rPr lang="tr-TR" sz="2800" dirty="0" smtClean="0"/>
              <a:t>insanın biyolojik ve kültürel evrim süreçlerini geniş bir bakış açısı içinde ele alan tek bilim dalıdır.</a:t>
            </a:r>
            <a:endParaRPr lang="tr-TR" sz="28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nümismatik.jpg"/>
          <p:cNvPicPr>
            <a:picLocks noGrp="1" noChangeAspect="1"/>
          </p:cNvPicPr>
          <p:nvPr>
            <p:ph idx="1"/>
          </p:nvPr>
        </p:nvPicPr>
        <p:blipFill>
          <a:blip r:embed="rId2" cstate="print"/>
          <a:stretch>
            <a:fillRect/>
          </a:stretch>
        </p:blipFill>
        <p:spPr>
          <a:xfrm>
            <a:off x="0" y="836711"/>
            <a:ext cx="9144000" cy="6021289"/>
          </a:xfrm>
        </p:spPr>
      </p:pic>
      <p:sp>
        <p:nvSpPr>
          <p:cNvPr id="4" name="3 Metin kutusu"/>
          <p:cNvSpPr txBox="1"/>
          <p:nvPr/>
        </p:nvSpPr>
        <p:spPr>
          <a:xfrm>
            <a:off x="467544" y="0"/>
            <a:ext cx="8064896" cy="954107"/>
          </a:xfrm>
          <a:prstGeom prst="rect">
            <a:avLst/>
          </a:prstGeom>
          <a:noFill/>
        </p:spPr>
        <p:txBody>
          <a:bodyPr wrap="square" rtlCol="0">
            <a:spAutoFit/>
          </a:bodyPr>
          <a:lstStyle/>
          <a:p>
            <a:r>
              <a:rPr lang="tr-TR" sz="2800" b="1" dirty="0" err="1" smtClean="0"/>
              <a:t>Nümizmatik</a:t>
            </a:r>
            <a:r>
              <a:rPr lang="tr-TR" sz="2800" b="1" dirty="0" smtClean="0"/>
              <a:t>: </a:t>
            </a:r>
            <a:r>
              <a:rPr lang="tr-TR" sz="2800" dirty="0" smtClean="0"/>
              <a:t>Para bilimi; Madalyon ,  nişan , kağıt ve demir paralar.  </a:t>
            </a:r>
            <a:endParaRPr lang="tr-TR" sz="2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158437,kronoloji1.png"/>
          <p:cNvPicPr>
            <a:picLocks noGrp="1" noChangeAspect="1"/>
          </p:cNvPicPr>
          <p:nvPr>
            <p:ph idx="1"/>
          </p:nvPr>
        </p:nvPicPr>
        <p:blipFill>
          <a:blip r:embed="rId2" cstate="print"/>
          <a:stretch>
            <a:fillRect/>
          </a:stretch>
        </p:blipFill>
        <p:spPr>
          <a:xfrm>
            <a:off x="0" y="908720"/>
            <a:ext cx="9188108" cy="5949280"/>
          </a:xfrm>
        </p:spPr>
      </p:pic>
      <p:sp>
        <p:nvSpPr>
          <p:cNvPr id="4" name="3 Metin kutusu"/>
          <p:cNvSpPr txBox="1"/>
          <p:nvPr/>
        </p:nvSpPr>
        <p:spPr>
          <a:xfrm>
            <a:off x="0" y="0"/>
            <a:ext cx="8280920" cy="954107"/>
          </a:xfrm>
          <a:prstGeom prst="rect">
            <a:avLst/>
          </a:prstGeom>
          <a:noFill/>
        </p:spPr>
        <p:txBody>
          <a:bodyPr wrap="square" rtlCol="0">
            <a:spAutoFit/>
          </a:bodyPr>
          <a:lstStyle/>
          <a:p>
            <a:r>
              <a:rPr lang="tr-TR" sz="2800" b="1" dirty="0" smtClean="0">
                <a:solidFill>
                  <a:srgbClr val="FF0000"/>
                </a:solidFill>
              </a:rPr>
              <a:t>KRONOLOJİ: </a:t>
            </a:r>
            <a:r>
              <a:rPr lang="tr-TR" sz="2800" dirty="0" smtClean="0"/>
              <a:t>Olayların tarihsel sıralanması ile ilgili bilim dalı.</a:t>
            </a:r>
            <a:endParaRPr lang="tr-TR"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0"/>
            <a:ext cx="8229600" cy="1143000"/>
          </a:xfrm>
        </p:spPr>
        <p:txBody>
          <a:bodyPr/>
          <a:lstStyle/>
          <a:p>
            <a:r>
              <a:rPr lang="tr-TR" dirty="0" smtClean="0"/>
              <a:t>Olgu                      Görüş</a:t>
            </a:r>
            <a:endParaRPr lang="tr-TR" dirty="0"/>
          </a:p>
        </p:txBody>
      </p:sp>
      <p:graphicFrame>
        <p:nvGraphicFramePr>
          <p:cNvPr id="7" name="6 Tablo"/>
          <p:cNvGraphicFramePr>
            <a:graphicFrameLocks noGrp="1"/>
          </p:cNvGraphicFramePr>
          <p:nvPr/>
        </p:nvGraphicFramePr>
        <p:xfrm>
          <a:off x="251520" y="1052736"/>
          <a:ext cx="8208912" cy="6042571"/>
        </p:xfrm>
        <a:graphic>
          <a:graphicData uri="http://schemas.openxmlformats.org/drawingml/2006/table">
            <a:tbl>
              <a:tblPr firstRow="1" bandRow="1">
                <a:tableStyleId>{5C22544A-7EE6-4342-B048-85BDC9FD1C3A}</a:tableStyleId>
              </a:tblPr>
              <a:tblGrid>
                <a:gridCol w="4104456"/>
                <a:gridCol w="4104456"/>
              </a:tblGrid>
              <a:tr h="1133266">
                <a:tc>
                  <a:txBody>
                    <a:bodyPr/>
                    <a:lstStyle/>
                    <a:p>
                      <a:r>
                        <a:rPr lang="tr-TR" sz="2000" b="1" kern="1200" dirty="0" smtClean="0">
                          <a:solidFill>
                            <a:schemeClr val="lt1"/>
                          </a:solidFill>
                          <a:latin typeface="+mn-lt"/>
                          <a:ea typeface="+mn-ea"/>
                          <a:cs typeface="+mn-cs"/>
                        </a:rPr>
                        <a:t>Yüz ölçümü bakımından Türkiye'nin   en   büyük bölgesi  Doğu  Anadolu Bölgesi'dir</a:t>
                      </a:r>
                      <a:endParaRPr lang="tr-TR" sz="2000" dirty="0"/>
                    </a:p>
                  </a:txBody>
                  <a:tcPr/>
                </a:tc>
                <a:tc>
                  <a:txBody>
                    <a:bodyPr/>
                    <a:lstStyle/>
                    <a:p>
                      <a:r>
                        <a:rPr lang="tr-TR" sz="2000" b="1" kern="1200" dirty="0" smtClean="0">
                          <a:solidFill>
                            <a:schemeClr val="lt1"/>
                          </a:solidFill>
                          <a:latin typeface="+mn-lt"/>
                          <a:ea typeface="+mn-ea"/>
                          <a:cs typeface="+mn-cs"/>
                        </a:rPr>
                        <a:t>Doğu Anadolu Bölgesi Türkiye'nin en güzel bölgesidir.</a:t>
                      </a:r>
                      <a:endParaRPr lang="tr-TR" sz="2000" dirty="0"/>
                    </a:p>
                  </a:txBody>
                  <a:tcPr/>
                </a:tc>
              </a:tr>
              <a:tr h="784569">
                <a:tc>
                  <a:txBody>
                    <a:bodyPr/>
                    <a:lstStyle/>
                    <a:p>
                      <a:r>
                        <a:rPr lang="tr-TR" sz="2000" kern="1200" dirty="0" smtClean="0">
                          <a:solidFill>
                            <a:schemeClr val="dk1"/>
                          </a:solidFill>
                          <a:latin typeface="+mn-lt"/>
                          <a:ea typeface="+mn-ea"/>
                          <a:cs typeface="+mn-cs"/>
                        </a:rPr>
                        <a:t>Bir futbol takımı sahada on bir kişi ile mücadele eder.</a:t>
                      </a:r>
                      <a:endParaRPr lang="tr-TR" sz="2000" dirty="0"/>
                    </a:p>
                  </a:txBody>
                  <a:tcPr/>
                </a:tc>
                <a:tc>
                  <a:txBody>
                    <a:bodyPr/>
                    <a:lstStyle/>
                    <a:p>
                      <a:r>
                        <a:rPr lang="tr-TR" sz="2000" kern="1200" dirty="0" smtClean="0">
                          <a:solidFill>
                            <a:schemeClr val="dk1"/>
                          </a:solidFill>
                          <a:latin typeface="+mn-lt"/>
                          <a:ea typeface="+mn-ea"/>
                          <a:cs typeface="+mn-cs"/>
                        </a:rPr>
                        <a:t>Dünyanın en iyi futbol takımı İtalya'dadır.</a:t>
                      </a:r>
                      <a:endParaRPr lang="tr-TR" sz="2000" dirty="0"/>
                    </a:p>
                  </a:txBody>
                  <a:tcPr/>
                </a:tc>
              </a:tr>
              <a:tr h="996102">
                <a:tc>
                  <a:txBody>
                    <a:bodyPr/>
                    <a:lstStyle/>
                    <a:p>
                      <a:r>
                        <a:rPr lang="tr-TR" sz="2000" kern="1200" dirty="0" smtClean="0">
                          <a:solidFill>
                            <a:schemeClr val="dk1"/>
                          </a:solidFill>
                          <a:latin typeface="+mn-lt"/>
                          <a:ea typeface="+mn-ea"/>
                          <a:cs typeface="+mn-cs"/>
                        </a:rPr>
                        <a:t>Türkiye'nin güney kıyılarında deniz suyu sıcaklığı   kuzeye  göre  daha fazladır.</a:t>
                      </a:r>
                      <a:endParaRPr lang="tr-TR" sz="2000" dirty="0"/>
                    </a:p>
                  </a:txBody>
                  <a:tcPr/>
                </a:tc>
                <a:tc>
                  <a:txBody>
                    <a:bodyPr/>
                    <a:lstStyle/>
                    <a:p>
                      <a:r>
                        <a:rPr lang="tr-TR" sz="1800" kern="1200" dirty="0" smtClean="0">
                          <a:solidFill>
                            <a:schemeClr val="dk1"/>
                          </a:solidFill>
                          <a:latin typeface="+mn-lt"/>
                          <a:ea typeface="+mn-ea"/>
                          <a:cs typeface="+mn-cs"/>
                        </a:rPr>
                        <a:t>Türkiye'de tatil yapılabilecek en güzel kıyılar güneyde yer almaktadır</a:t>
                      </a:r>
                      <a:endParaRPr lang="tr-TR" sz="2000" dirty="0"/>
                    </a:p>
                  </a:txBody>
                  <a:tcPr/>
                </a:tc>
              </a:tr>
              <a:tr h="604464">
                <a:tc>
                  <a:txBody>
                    <a:bodyPr/>
                    <a:lstStyle/>
                    <a:p>
                      <a:r>
                        <a:rPr lang="tr-TR" sz="2000" kern="1200" dirty="0" smtClean="0">
                          <a:solidFill>
                            <a:schemeClr val="dk1"/>
                          </a:solidFill>
                          <a:latin typeface="+mn-lt"/>
                          <a:ea typeface="+mn-ea"/>
                          <a:cs typeface="+mn-cs"/>
                        </a:rPr>
                        <a:t>Uludağ'ın yükseltisi 2543 metredir.</a:t>
                      </a:r>
                      <a:endParaRPr lang="tr-TR" sz="2000" dirty="0"/>
                    </a:p>
                  </a:txBody>
                  <a:tcPr/>
                </a:tc>
                <a:tc>
                  <a:txBody>
                    <a:bodyPr/>
                    <a:lstStyle/>
                    <a:p>
                      <a:r>
                        <a:rPr lang="tr-TR" sz="2000" kern="1200" smtClean="0">
                          <a:solidFill>
                            <a:schemeClr val="dk1"/>
                          </a:solidFill>
                          <a:latin typeface="+mn-lt"/>
                          <a:ea typeface="+mn-ea"/>
                          <a:cs typeface="+mn-cs"/>
                        </a:rPr>
                        <a:t>Dünyadaki en ilgi çekici kayak merkezi Uludağ'dır.</a:t>
                      </a:r>
                      <a:endParaRPr lang="tr-TR" sz="2000" dirty="0"/>
                    </a:p>
                  </a:txBody>
                  <a:tcPr/>
                </a:tc>
              </a:tr>
              <a:tr h="604464">
                <a:tc>
                  <a:txBody>
                    <a:bodyPr/>
                    <a:lstStyle/>
                    <a:p>
                      <a:endParaRPr lang="tr-TR"/>
                    </a:p>
                  </a:txBody>
                  <a:tcPr/>
                </a:tc>
                <a:tc>
                  <a:txBody>
                    <a:bodyPr/>
                    <a:lstStyle/>
                    <a:p>
                      <a:endParaRPr lang="tr-TR" dirty="0"/>
                    </a:p>
                  </a:txBody>
                  <a:tcPr/>
                </a:tc>
              </a:tr>
              <a:tr h="604464">
                <a:tc>
                  <a:txBody>
                    <a:bodyPr/>
                    <a:lstStyle/>
                    <a:p>
                      <a:endParaRPr lang="tr-TR" dirty="0"/>
                    </a:p>
                  </a:txBody>
                  <a:tcPr/>
                </a:tc>
                <a:tc>
                  <a:txBody>
                    <a:bodyPr/>
                    <a:lstStyle/>
                    <a:p>
                      <a:endParaRPr lang="tr-TR" dirty="0"/>
                    </a:p>
                  </a:txBody>
                  <a:tcPr/>
                </a:tc>
              </a:tr>
              <a:tr h="604464">
                <a:tc>
                  <a:txBody>
                    <a:bodyPr/>
                    <a:lstStyle/>
                    <a:p>
                      <a:endParaRPr lang="tr-TR" dirty="0"/>
                    </a:p>
                  </a:txBody>
                  <a:tcPr/>
                </a:tc>
                <a:tc>
                  <a:txBody>
                    <a:bodyPr/>
                    <a:lstStyle/>
                    <a:p>
                      <a:endParaRPr lang="tr-TR"/>
                    </a:p>
                  </a:txBody>
                  <a:tcPr/>
                </a:tc>
              </a:tr>
              <a:tr h="604464">
                <a:tc>
                  <a:txBody>
                    <a:bodyPr/>
                    <a:lstStyle/>
                    <a:p>
                      <a:endParaRPr lang="tr-TR"/>
                    </a:p>
                  </a:txBody>
                  <a:tcPr/>
                </a:tc>
                <a:tc>
                  <a:txBody>
                    <a:bodyPr/>
                    <a:lstStyle/>
                    <a:p>
                      <a:endParaRPr lang="tr-TR" dirty="0"/>
                    </a:p>
                  </a:txBody>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Atatürk ve Sosyal Bilimler</a:t>
            </a:r>
            <a:endParaRPr lang="tr-TR" b="1" dirty="0"/>
          </a:p>
        </p:txBody>
      </p:sp>
      <p:sp>
        <p:nvSpPr>
          <p:cNvPr id="3" name="2 İçerik Yer Tutucusu"/>
          <p:cNvSpPr>
            <a:spLocks noGrp="1"/>
          </p:cNvSpPr>
          <p:nvPr>
            <p:ph idx="1"/>
          </p:nvPr>
        </p:nvSpPr>
        <p:spPr/>
        <p:txBody>
          <a:bodyPr/>
          <a:lstStyle/>
          <a:p>
            <a:r>
              <a:rPr lang="tr-TR" dirty="0" smtClean="0"/>
              <a:t>Türkiye Cumhuriyeti'nin kurucusu Mustafa Kemal Atatürk'ün bilime ve bilimsel araştırmalara büyük önem verdiği herkesçe bilinmektedir. Atatürk'ün en büyük amaçlarından biri de Türkiye'yi çağdaş bir ülke hâline getirmek ve Avrupalı devletler seviyesine çıkarmaktır. Bunu yaparken en büyük yol gösterici olarak bilimi kabul etmiştir.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0" y="1600200"/>
            <a:ext cx="8686800" cy="5257800"/>
          </a:xfrm>
        </p:spPr>
        <p:txBody>
          <a:bodyPr>
            <a:normAutofit/>
          </a:bodyPr>
          <a:lstStyle/>
          <a:p>
            <a:r>
              <a:rPr lang="tr-TR" dirty="0" smtClean="0"/>
              <a:t>Bir ülkenin hızla gelişebilmesi için öncelikle halkın eğitim seviyesinin yükseltilmesi gereklidir. Şüphesiz Atatürk de bu durumun farkına varmış ve eğitim alanındaki inkılâplara önem vermiş­tir. Bu nedenle Atatürk bütçeden ödenek ayırarak yurt dışına öğrenci gönderilmesine karar vermiştir. Fen bilimleri, sosyal bilimler, görsel sanatlar ve arkeoloji gibi birçok alanda 1925 ile 1947 yılla­rı arasında Avrupa'ya 40 öğrenci gönderilmiştir.</a:t>
            </a:r>
          </a:p>
          <a:p>
            <a:endParaRPr lang="tr-T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Türk Tarih Kurumu</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92500"/>
          </a:bodyPr>
          <a:lstStyle/>
          <a:p>
            <a:r>
              <a:rPr lang="tr-TR" dirty="0" smtClean="0"/>
              <a:t>Tarih boyunca çok sayıda devlet kuran, binlerce yıllık geçmişi olan, dünya kültür, sanat ve siyasi hayatına etki eden Türklerin tarihi, İslam tarihi ve Osmanlı tarihi ile sınırlandırılmıştı.</a:t>
            </a:r>
          </a:p>
          <a:p>
            <a:r>
              <a:rPr lang="tr-TR" i="1" dirty="0" smtClean="0"/>
              <a:t> </a:t>
            </a:r>
            <a:r>
              <a:rPr lang="tr-TR" dirty="0" smtClean="0"/>
              <a:t>Atatürk 1930 yılından itibaren Türk tarihinin araştırılması konusuna önem verdi. Araştırmaları bilimsel hâle getirmek için </a:t>
            </a:r>
            <a:r>
              <a:rPr lang="tr-TR" b="1" dirty="0" smtClean="0"/>
              <a:t>1931 </a:t>
            </a:r>
            <a:r>
              <a:rPr lang="tr-TR" dirty="0" smtClean="0"/>
              <a:t>yılında   T</a:t>
            </a:r>
            <a:r>
              <a:rPr lang="tr-TR" b="1" dirty="0" smtClean="0"/>
              <a:t>ürk Tarihi Tetkik Cemiyetini </a:t>
            </a:r>
            <a:r>
              <a:rPr lang="tr-TR" dirty="0" smtClean="0"/>
              <a:t>(Türk Tarih Kurumu) kurdurdu.</a:t>
            </a:r>
          </a:p>
          <a:p>
            <a:endParaRPr lang="tr-T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tQ9EGVoQ.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Yeni Türk Harfleri</a:t>
            </a:r>
            <a:r>
              <a:rPr lang="tr-TR" dirty="0" smtClean="0"/>
              <a:t/>
            </a:r>
            <a:br>
              <a:rPr lang="tr-TR" dirty="0" smtClean="0"/>
            </a:br>
            <a:endParaRPr lang="tr-TR" dirty="0"/>
          </a:p>
        </p:txBody>
      </p:sp>
      <p:sp>
        <p:nvSpPr>
          <p:cNvPr id="3" name="2 İçerik Yer Tutucusu"/>
          <p:cNvSpPr>
            <a:spLocks noGrp="1"/>
          </p:cNvSpPr>
          <p:nvPr>
            <p:ph idx="1"/>
          </p:nvPr>
        </p:nvSpPr>
        <p:spPr/>
        <p:txBody>
          <a:bodyPr>
            <a:normAutofit lnSpcReduction="10000"/>
          </a:bodyPr>
          <a:lstStyle/>
          <a:p>
            <a:r>
              <a:rPr lang="tr-TR" dirty="0" smtClean="0"/>
              <a:t>Arap alfabesi ses uyumu bakımından Türkçeye uygun olmadığından okuma ve yazma güçlüğü ortaya çıkarıyordu. Bu nedenle ülkemiz­de okuma ve yazma bilenlerin sayısı da oldukça azdı. </a:t>
            </a:r>
          </a:p>
          <a:p>
            <a:r>
              <a:rPr lang="tr-TR" dirty="0" smtClean="0"/>
              <a:t>Latin alfabesinden yararlanılarak, Türk di­linin yapısına uygun Türk alfabesi hazırlandı. Ye­ni Türk harfleri, TBMM tarafından 1 Kasım</a:t>
            </a:r>
            <a:r>
              <a:rPr lang="tr-TR" b="1" dirty="0" smtClean="0"/>
              <a:t> 1928 </a:t>
            </a:r>
            <a:r>
              <a:rPr lang="tr-TR" dirty="0" smtClean="0"/>
              <a:t>tarihinde kabul edildi.</a:t>
            </a:r>
            <a:endParaRPr lang="tr-T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Resim_1418389067.jpg"/>
          <p:cNvPicPr>
            <a:picLocks noGrp="1" noChangeAspect="1"/>
          </p:cNvPicPr>
          <p:nvPr>
            <p:ph idx="1"/>
          </p:nvPr>
        </p:nvPicPr>
        <p:blipFill>
          <a:blip r:embed="rId2" cstate="print"/>
          <a:stretch>
            <a:fillRect/>
          </a:stretch>
        </p:blipFill>
        <p:spPr>
          <a:xfrm>
            <a:off x="0" y="2839"/>
            <a:ext cx="9144000" cy="6855162"/>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Türk Dil Kurumu</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Osmanlı Devleti zamanında iki çeşit dil vardı. Biri Arapça, Farsça ve Türkçenin karışımıyla oluşmuş Osmanlıca, diğeri ise halkın konuştuğu Türkçe idi.</a:t>
            </a:r>
          </a:p>
          <a:p>
            <a:r>
              <a:rPr lang="tr-TR" dirty="0" smtClean="0"/>
              <a:t>Ülkede farklı dillerin konuşulması dil birliğinin oluşmasını engelliyordu. Bu nedenle Atatürk, Türk dilinin geliştirilmesi konusu üzerinde önemle durdu.</a:t>
            </a:r>
          </a:p>
          <a:p>
            <a:r>
              <a:rPr lang="tr-TR" dirty="0" smtClean="0"/>
              <a:t>Türkçenin yabancı dillerin etkisinden kurtarılması ve sadeleştirilmesi amacıyla 1932 yılında Türk Dil Kurumu açıldı. Ayrıca Dil Kurultayları düzenlendi</a:t>
            </a:r>
            <a:endParaRPr lang="tr-T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Türk_Dil_Kurumu.jpg"/>
          <p:cNvPicPr>
            <a:picLocks noGrp="1" noChangeAspect="1"/>
          </p:cNvPicPr>
          <p:nvPr>
            <p:ph idx="1"/>
          </p:nvPr>
        </p:nvPicPr>
        <p:blipFill>
          <a:blip r:embed="rId2" cstate="print"/>
          <a:stretch>
            <a:fillRect/>
          </a:stretch>
        </p:blipFill>
        <p:spPr>
          <a:xfrm>
            <a:off x="0" y="0"/>
            <a:ext cx="9178307" cy="6858000"/>
          </a:xfr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Ankara Dil ve Tarih - Coğrafya Fakültesi­nin kurulmasına Atatürk bizzat öncülük etmiştir.</a:t>
            </a:r>
          </a:p>
          <a:p>
            <a:r>
              <a:rPr lang="tr-TR" dirty="0" smtClean="0"/>
              <a:t>Türkiye'nin gelişebilmesi için öncelikle bi­limin önderliğini esas alan gençlerin yetiştirilmesi, millet olarak bilinç seviyesinin yükseltilmesi, Türk diline ve Türk tarihine sahip çıkılması gerekiyor­du. Dil ve Tarih - Coğrafya Fakültesi </a:t>
            </a:r>
            <a:r>
              <a:rPr lang="tr-TR" b="1" dirty="0" smtClean="0"/>
              <a:t>14 Haziran 1935 tarihinde</a:t>
            </a:r>
            <a:r>
              <a:rPr lang="tr-TR" dirty="0" smtClean="0"/>
              <a:t> kuruldu ..</a:t>
            </a:r>
          </a:p>
          <a:p>
            <a:endParaRPr lang="tr-TR" dirty="0"/>
          </a:p>
        </p:txBody>
      </p:sp>
      <p:sp>
        <p:nvSpPr>
          <p:cNvPr id="6" name="5 Metin kutusu"/>
          <p:cNvSpPr txBox="1"/>
          <p:nvPr/>
        </p:nvSpPr>
        <p:spPr>
          <a:xfrm>
            <a:off x="683568" y="188640"/>
            <a:ext cx="7632848" cy="1323439"/>
          </a:xfrm>
          <a:prstGeom prst="rect">
            <a:avLst/>
          </a:prstGeom>
          <a:noFill/>
        </p:spPr>
        <p:txBody>
          <a:bodyPr wrap="square" rtlCol="0">
            <a:spAutoFit/>
          </a:bodyPr>
          <a:lstStyle/>
          <a:p>
            <a:r>
              <a:rPr lang="tr-TR" sz="4000" b="1" dirty="0" smtClean="0"/>
              <a:t>Ankara Üniversitesi Dil ve Tarih Coğrafya Fakültesi</a:t>
            </a:r>
            <a:endParaRPr lang="tr-TR" sz="40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14625020.jpg"/>
          <p:cNvPicPr>
            <a:picLocks noGrp="1" noChangeAspect="1"/>
          </p:cNvPicPr>
          <p:nvPr>
            <p:ph idx="1"/>
          </p:nvPr>
        </p:nvPicPr>
        <p:blipFill>
          <a:blip r:embed="rId2" cstate="print"/>
          <a:stretch>
            <a:fillRect/>
          </a:stretch>
        </p:blipFill>
        <p:spPr>
          <a:xfrm>
            <a:off x="-1" y="0"/>
            <a:ext cx="9144001" cy="6858001"/>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buNone/>
            </a:pPr>
            <a:endParaRPr lang="tr-TR" sz="3200" dirty="0" smtClean="0"/>
          </a:p>
          <a:p>
            <a:pPr>
              <a:buFont typeface="Wingdings" pitchFamily="2" charset="2"/>
              <a:buChar char="Ø"/>
            </a:pPr>
            <a:r>
              <a:rPr lang="tr-TR" sz="3200" dirty="0" smtClean="0"/>
              <a:t>Türkiye’nin başkenti, Ankara’dır</a:t>
            </a:r>
          </a:p>
          <a:p>
            <a:pPr>
              <a:buNone/>
            </a:pPr>
            <a:endParaRPr lang="tr-TR" sz="3200" dirty="0" smtClean="0"/>
          </a:p>
          <a:p>
            <a:pPr>
              <a:buFont typeface="Wingdings" pitchFamily="2" charset="2"/>
              <a:buChar char="Ø"/>
            </a:pPr>
            <a:r>
              <a:rPr lang="tr-TR" dirty="0" smtClean="0"/>
              <a:t>Türkiye’nin en kalabalık şehri İstanbul’dur. </a:t>
            </a:r>
          </a:p>
          <a:p>
            <a:pPr>
              <a:buFont typeface="Wingdings" pitchFamily="2" charset="2"/>
              <a:buChar char="Ø"/>
            </a:pPr>
            <a:endParaRPr lang="tr-TR" dirty="0" smtClean="0"/>
          </a:p>
          <a:p>
            <a:pPr>
              <a:buFont typeface="Wingdings" pitchFamily="2" charset="2"/>
              <a:buChar char="Ø"/>
            </a:pPr>
            <a:r>
              <a:rPr lang="tr-TR" dirty="0" smtClean="0"/>
              <a:t>12. Cumhurbaşkanımız, Recep Tayyip Erdoğan’dır.</a:t>
            </a:r>
          </a:p>
          <a:p>
            <a:pPr>
              <a:buNone/>
            </a:pPr>
            <a:endParaRPr lang="tr-TR" sz="3200" dirty="0">
              <a:solidFill>
                <a:srgbClr val="FF0000"/>
              </a:solidFill>
            </a:endParaRPr>
          </a:p>
        </p:txBody>
      </p:sp>
    </p:spTree>
  </p:cSld>
  <p:clrMapOvr>
    <a:masterClrMapping/>
  </p:clrMapOvr>
  <p:transition>
    <p:comb/>
    <p:sndAc>
      <p:stSnd>
        <p:snd r:embed="rId3" name="push.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lide(fromBottom)">
                                      <p:cBhvr>
                                        <p:cTn id="7" dur="500"/>
                                        <p:tgtEl>
                                          <p:spTgt spid="3">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laser.wav"/>
                                        </p:tgtEl>
                                      </p:cMediaNode>
                                    </p:audio>
                                  </p:sub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3">
                                            <p:txEl>
                                              <p:pRg st="3" end="3"/>
                                            </p:txEl>
                                          </p:spTgt>
                                        </p:tgtEl>
                                        <p:attrNameLst>
                                          <p:attrName>style.visibility</p:attrName>
                                        </p:attrNameLst>
                                      </p:cBhvr>
                                      <p:to>
                                        <p:strVal val="visible"/>
                                      </p:to>
                                    </p:set>
                                    <p:anim by="(-#ppt_w*2)" calcmode="lin" valueType="num">
                                      <p:cBhvr rctx="PPT">
                                        <p:cTn id="12" dur="500" autoRev="1" fill="hold">
                                          <p:stCondLst>
                                            <p:cond delay="0"/>
                                          </p:stCondLst>
                                        </p:cTn>
                                        <p:tgtEl>
                                          <p:spTgt spid="3">
                                            <p:txEl>
                                              <p:pRg st="3" end="3"/>
                                            </p:txEl>
                                          </p:spTgt>
                                        </p:tgtEl>
                                        <p:attrNameLst>
                                          <p:attrName>ppt_w</p:attrName>
                                        </p:attrNameLst>
                                      </p:cBhvr>
                                    </p:anim>
                                    <p:anim by="(#ppt_w*0.50)" calcmode="lin" valueType="num">
                                      <p:cBhvr>
                                        <p:cTn id="13" dur="500" decel="50000" autoRev="1" fill="hold">
                                          <p:stCondLst>
                                            <p:cond delay="0"/>
                                          </p:stCondLst>
                                        </p:cTn>
                                        <p:tgtEl>
                                          <p:spTgt spid="3">
                                            <p:txEl>
                                              <p:pRg st="3" end="3"/>
                                            </p:txEl>
                                          </p:spTgt>
                                        </p:tgtEl>
                                        <p:attrNameLst>
                                          <p:attrName>ppt_x</p:attrName>
                                        </p:attrNameLst>
                                      </p:cBhvr>
                                    </p:anim>
                                    <p:anim from="(-#ppt_h/2)" to="(#ppt_y)" calcmode="lin" valueType="num">
                                      <p:cBhvr>
                                        <p:cTn id="14" dur="1000" fill="hold">
                                          <p:stCondLst>
                                            <p:cond delay="0"/>
                                          </p:stCondLst>
                                        </p:cTn>
                                        <p:tgtEl>
                                          <p:spTgt spid="3">
                                            <p:txEl>
                                              <p:pRg st="3" end="3"/>
                                            </p:txEl>
                                          </p:spTgt>
                                        </p:tgtEl>
                                        <p:attrNameLst>
                                          <p:attrName>ppt_y</p:attrName>
                                        </p:attrNameLst>
                                      </p:cBhvr>
                                    </p:anim>
                                    <p:animRot by="21600000">
                                      <p:cBhvr>
                                        <p:cTn id="15" dur="1000" fill="hold">
                                          <p:stCondLst>
                                            <p:cond delay="0"/>
                                          </p:stCondLst>
                                        </p:cTn>
                                        <p:tgtEl>
                                          <p:spTgt spid="3">
                                            <p:txEl>
                                              <p:pRg st="3" end="3"/>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2000"/>
                                        <p:tgtEl>
                                          <p:spTgt spid="3">
                                            <p:txEl>
                                              <p:pRg st="5" end="5"/>
                                            </p:txEl>
                                          </p:spTgt>
                                        </p:tgtEl>
                                      </p:cBhvr>
                                    </p:animEffect>
                                    <p:anim calcmode="lin" valueType="num">
                                      <p:cBhvr>
                                        <p:cTn id="21"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22"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23" dur="2000" fill="hold"/>
                                        <p:tgtEl>
                                          <p:spTgt spid="3">
                                            <p:txEl>
                                              <p:pRg st="5" end="5"/>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600200"/>
            <a:ext cx="8291264" cy="4781128"/>
          </a:xfrm>
        </p:spPr>
        <p:txBody>
          <a:bodyPr>
            <a:normAutofit fontScale="77500" lnSpcReduction="20000"/>
          </a:bodyPr>
          <a:lstStyle/>
          <a:p>
            <a:r>
              <a:rPr lang="tr-TR" dirty="0" smtClean="0"/>
              <a:t>Cumhuriyetin ilanından sonra yapılan inkılapların halka mal edilmesi ve halkın eğitilmesi için herkesin rahatlıkla çalışmalarına katılabileceği yaygın bir teşkilata ihtiyaç vardı.</a:t>
            </a:r>
          </a:p>
          <a:p>
            <a:r>
              <a:rPr lang="tr-TR" dirty="0" smtClean="0"/>
              <a:t>Atatürk'ün önderliğinde tarihinde resmen açılan halkevlerinin amaçları; halk arasında kültür ve düşünce birliğini gerçekleştirmek, Atatürk inkılaplarının benimsenmesini sağlamak, cumhuriyetin kültür atılımını yapmak, Türk milletini yeni amaçlar etrafında toplamak, kır -kent ile köylü - aydın ikiliğini ortadan kaldırmaktır,</a:t>
            </a:r>
          </a:p>
          <a:p>
            <a:r>
              <a:rPr lang="tr-TR" dirty="0" smtClean="0"/>
              <a:t>Halkevleri kısa zamanda Türkiye'nin dört bir yanına yayıldı. 1931 ile 1952 yılları arasında 478 halkevi, 4322 halk odası açıldı.</a:t>
            </a:r>
          </a:p>
          <a:p>
            <a:endParaRPr lang="tr-TR" dirty="0"/>
          </a:p>
        </p:txBody>
      </p:sp>
      <p:sp>
        <p:nvSpPr>
          <p:cNvPr id="5" name="4 Metin kutusu"/>
          <p:cNvSpPr txBox="1"/>
          <p:nvPr/>
        </p:nvSpPr>
        <p:spPr>
          <a:xfrm>
            <a:off x="755576" y="188640"/>
            <a:ext cx="7776864" cy="769441"/>
          </a:xfrm>
          <a:prstGeom prst="rect">
            <a:avLst/>
          </a:prstGeom>
          <a:noFill/>
        </p:spPr>
        <p:txBody>
          <a:bodyPr wrap="square" rtlCol="0">
            <a:spAutoFit/>
          </a:bodyPr>
          <a:lstStyle/>
          <a:p>
            <a:pPr algn="ctr"/>
            <a:r>
              <a:rPr lang="tr-TR" sz="4400" b="1" dirty="0" smtClean="0"/>
              <a:t>Halkevleri</a:t>
            </a:r>
            <a:endParaRPr lang="tr-TR" sz="4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alkevleri.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lvl="0"/>
            <a:r>
              <a:rPr lang="tr-TR" dirty="0" smtClean="0"/>
              <a:t>Dilin Türkçeleşmesi,</a:t>
            </a:r>
          </a:p>
          <a:p>
            <a:pPr lvl="0"/>
            <a:r>
              <a:rPr lang="tr-TR" dirty="0" smtClean="0"/>
              <a:t>Tarih bilincinin yerleştirilmesi,</a:t>
            </a:r>
          </a:p>
          <a:p>
            <a:pPr lvl="0"/>
            <a:r>
              <a:rPr lang="tr-TR" dirty="0" smtClean="0"/>
              <a:t>Geniş halk topluluklarına okuma ve yazma öğretilmesi,</a:t>
            </a:r>
          </a:p>
          <a:p>
            <a:pPr lvl="0"/>
            <a:r>
              <a:rPr lang="tr-TR" dirty="0" smtClean="0"/>
              <a:t>Millî ve manevi değerlerin topluma kazandırılması konularında etkili oldu. </a:t>
            </a:r>
            <a:endParaRPr lang="tr-TR" dirty="0"/>
          </a:p>
        </p:txBody>
      </p:sp>
      <p:sp>
        <p:nvSpPr>
          <p:cNvPr id="6" name="5 Metin kutusu"/>
          <p:cNvSpPr txBox="1"/>
          <p:nvPr/>
        </p:nvSpPr>
        <p:spPr>
          <a:xfrm>
            <a:off x="539552" y="188640"/>
            <a:ext cx="8064896" cy="1200329"/>
          </a:xfrm>
          <a:prstGeom prst="rect">
            <a:avLst/>
          </a:prstGeom>
          <a:noFill/>
        </p:spPr>
        <p:txBody>
          <a:bodyPr wrap="square" rtlCol="0">
            <a:spAutoFit/>
          </a:bodyPr>
          <a:lstStyle/>
          <a:p>
            <a:r>
              <a:rPr lang="tr-TR" sz="3600" b="1" dirty="0" smtClean="0"/>
              <a:t>Halkevleri Atatürk inkılaplarının benimsenmesinde özellikle;</a:t>
            </a:r>
            <a:endParaRPr lang="tr-TR" sz="36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lstStyle/>
          <a:p>
            <a:r>
              <a:rPr lang="tr-TR" dirty="0" smtClean="0"/>
              <a:t>‘’ Küçük hanımlar küçük beyler! Sizler hepiniz geleceğin bir gülü, yıldızı ve ikbal ışığısınız.Memleketi asıl ışığa boğacak olan sizsiniz. Kendinizin ne kadar önemli, değerli olduğunuzu düşünerek ona göre çalışınız. Sizlerden çok şey bekliyoruz.’’</a:t>
            </a:r>
          </a:p>
          <a:p>
            <a:pPr>
              <a:buNone/>
            </a:pPr>
            <a:r>
              <a:rPr lang="tr-TR" dirty="0" smtClean="0"/>
              <a:t>      </a:t>
            </a:r>
          </a:p>
          <a:p>
            <a:pPr>
              <a:buNone/>
            </a:pPr>
            <a:r>
              <a:rPr lang="tr-TR" b="1" dirty="0" smtClean="0"/>
              <a:t>         Mustafa Kemal Atatürk</a:t>
            </a:r>
            <a:endParaRPr lang="tr-TR" b="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284984"/>
            <a:ext cx="8229600" cy="1066800"/>
          </a:xfrm>
        </p:spPr>
        <p:txBody>
          <a:bodyPr>
            <a:noAutofit/>
          </a:bodyPr>
          <a:lstStyle/>
          <a:p>
            <a:r>
              <a:rPr lang="tr-TR" sz="44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rPr>
              <a:t>         Sorular Ve Etkinlikler    </a:t>
            </a:r>
            <a:endParaRPr lang="tr-TR" sz="4400" b="1" dirty="0">
              <a:ln w="18000">
                <a:solidFill>
                  <a:srgbClr val="FF0000"/>
                </a:solidFill>
                <a:prstDash val="solid"/>
                <a:miter lim="800000"/>
              </a:ln>
              <a:solidFill>
                <a:srgbClr val="FF0000"/>
              </a:solidFill>
              <a:effectLst>
                <a:outerShdw blurRad="25500" dist="23000" dir="7020000" algn="tl">
                  <a:srgbClr val="000000">
                    <a:alpha val="50000"/>
                  </a:srgbClr>
                </a:outerShdw>
              </a:effectLst>
            </a:endParaRPr>
          </a:p>
        </p:txBody>
      </p:sp>
      <p:sp>
        <p:nvSpPr>
          <p:cNvPr id="3" name="2 İçerik Yer Tutucusu"/>
          <p:cNvSpPr>
            <a:spLocks noGrp="1"/>
          </p:cNvSpPr>
          <p:nvPr>
            <p:ph idx="1"/>
          </p:nvPr>
        </p:nvSpPr>
        <p:spPr/>
        <p:txBody>
          <a:bodyPr/>
          <a:lstStyle/>
          <a:p>
            <a:endParaRPr lang="tr-TR" dirty="0"/>
          </a:p>
        </p:txBody>
      </p:sp>
    </p:spTree>
  </p:cSld>
  <p:clrMapOvr>
    <a:masterClrMapping/>
  </p:clrMapOvr>
  <p:transition>
    <p:circle/>
    <p:sndAc>
      <p:stSnd>
        <p:snd r:embed="rId2" name="explode.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764704"/>
            <a:ext cx="8229600" cy="1066800"/>
          </a:xfrm>
        </p:spPr>
        <p:txBody>
          <a:bodyPr>
            <a:normAutofit/>
          </a:bodyPr>
          <a:lstStyle/>
          <a:p>
            <a:r>
              <a:rPr lang="tr-TR" sz="5000" b="1" dirty="0" smtClean="0">
                <a:ln w="18000">
                  <a:solidFill>
                    <a:srgbClr val="CC0000"/>
                  </a:solidFill>
                  <a:prstDash val="solid"/>
                  <a:miter lim="800000"/>
                </a:ln>
                <a:solidFill>
                  <a:srgbClr val="FF0000"/>
                </a:solidFill>
                <a:effectLst>
                  <a:outerShdw blurRad="25500" dist="23000" dir="7020000" algn="tl">
                    <a:srgbClr val="000000">
                      <a:alpha val="50000"/>
                    </a:srgbClr>
                  </a:outerShdw>
                </a:effectLst>
              </a:rPr>
              <a:t>Soru 1</a:t>
            </a:r>
            <a:endParaRPr lang="tr-TR" sz="5000" b="1" dirty="0">
              <a:ln w="18000">
                <a:solidFill>
                  <a:srgbClr val="CC0000"/>
                </a:solidFill>
                <a:prstDash val="solid"/>
                <a:miter lim="800000"/>
              </a:ln>
              <a:solidFill>
                <a:srgbClr val="FF0000"/>
              </a:solidFill>
              <a:effectLst>
                <a:outerShdw blurRad="25500" dist="23000" dir="7020000" algn="tl">
                  <a:srgbClr val="000000">
                    <a:alpha val="50000"/>
                  </a:srgbClr>
                </a:outerShdw>
              </a:effectLst>
            </a:endParaRPr>
          </a:p>
        </p:txBody>
      </p:sp>
      <p:sp>
        <p:nvSpPr>
          <p:cNvPr id="4" name="3 Oval"/>
          <p:cNvSpPr/>
          <p:nvPr/>
        </p:nvSpPr>
        <p:spPr>
          <a:xfrm>
            <a:off x="1115616" y="2204864"/>
            <a:ext cx="648072" cy="648072"/>
          </a:xfrm>
          <a:prstGeom prst="ellipse">
            <a:avLst/>
          </a:prstGeom>
          <a:solidFill>
            <a:srgbClr val="0080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a:t>
            </a:r>
            <a:endParaRPr lang="tr-TR" dirty="0"/>
          </a:p>
        </p:txBody>
      </p:sp>
      <p:sp>
        <p:nvSpPr>
          <p:cNvPr id="6" name="5 Oval"/>
          <p:cNvSpPr/>
          <p:nvPr/>
        </p:nvSpPr>
        <p:spPr>
          <a:xfrm>
            <a:off x="3995936" y="2204864"/>
            <a:ext cx="648072" cy="64807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II</a:t>
            </a:r>
            <a:endParaRPr lang="tr-TR" dirty="0"/>
          </a:p>
        </p:txBody>
      </p:sp>
      <p:sp>
        <p:nvSpPr>
          <p:cNvPr id="7" name="6 Oval"/>
          <p:cNvSpPr/>
          <p:nvPr/>
        </p:nvSpPr>
        <p:spPr>
          <a:xfrm>
            <a:off x="6732240" y="2204864"/>
            <a:ext cx="648072" cy="64807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dirty="0" smtClean="0"/>
              <a:t>III</a:t>
            </a:r>
            <a:endParaRPr lang="tr-TR" sz="1600" dirty="0"/>
          </a:p>
        </p:txBody>
      </p:sp>
      <p:sp>
        <p:nvSpPr>
          <p:cNvPr id="8" name="7 Yuvarlatılmış Dikdörtgen"/>
          <p:cNvSpPr/>
          <p:nvPr/>
        </p:nvSpPr>
        <p:spPr>
          <a:xfrm>
            <a:off x="683568" y="2924944"/>
            <a:ext cx="1728192" cy="648072"/>
          </a:xfrm>
          <a:prstGeom prst="roundRect">
            <a:avLst/>
          </a:prstGeom>
          <a:solidFill>
            <a:srgbClr val="008000"/>
          </a:solidFill>
          <a:ln>
            <a:solidFill>
              <a:srgbClr val="008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Kanıtlanabilir.</a:t>
            </a:r>
            <a:endParaRPr lang="tr-TR" dirty="0"/>
          </a:p>
        </p:txBody>
      </p:sp>
      <p:sp>
        <p:nvSpPr>
          <p:cNvPr id="10" name="9 Yuvarlatılmış Dikdörtgen"/>
          <p:cNvSpPr/>
          <p:nvPr/>
        </p:nvSpPr>
        <p:spPr>
          <a:xfrm>
            <a:off x="3563888" y="2924944"/>
            <a:ext cx="1728192" cy="648072"/>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İspatlanabilir.</a:t>
            </a:r>
            <a:endParaRPr lang="tr-TR" dirty="0"/>
          </a:p>
        </p:txBody>
      </p:sp>
      <p:sp>
        <p:nvSpPr>
          <p:cNvPr id="11" name="10 Yuvarlatılmış Dikdörtgen"/>
          <p:cNvSpPr/>
          <p:nvPr/>
        </p:nvSpPr>
        <p:spPr>
          <a:xfrm>
            <a:off x="6300192" y="2924944"/>
            <a:ext cx="1728192" cy="648072"/>
          </a:xfrm>
          <a:prstGeom prst="roundRect">
            <a:avLst/>
          </a:prstGeom>
          <a:solidFill>
            <a:srgbClr val="0070C0"/>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Duygusallık</a:t>
            </a:r>
          </a:p>
          <a:p>
            <a:pPr algn="ctr"/>
            <a:r>
              <a:rPr lang="tr-TR" dirty="0" smtClean="0"/>
              <a:t>Vardır.</a:t>
            </a:r>
            <a:endParaRPr lang="tr-TR" dirty="0"/>
          </a:p>
        </p:txBody>
      </p:sp>
      <p:sp>
        <p:nvSpPr>
          <p:cNvPr id="9" name="8 Metin kutusu"/>
          <p:cNvSpPr txBox="1"/>
          <p:nvPr/>
        </p:nvSpPr>
        <p:spPr>
          <a:xfrm>
            <a:off x="395536" y="4077072"/>
            <a:ext cx="8748464" cy="369332"/>
          </a:xfrm>
          <a:prstGeom prst="rect">
            <a:avLst/>
          </a:prstGeom>
          <a:noFill/>
        </p:spPr>
        <p:txBody>
          <a:bodyPr wrap="square" rtlCol="0">
            <a:spAutoFit/>
          </a:bodyPr>
          <a:lstStyle/>
          <a:p>
            <a:endParaRPr lang="tr-TR" dirty="0"/>
          </a:p>
        </p:txBody>
      </p:sp>
      <p:sp>
        <p:nvSpPr>
          <p:cNvPr id="23" name="22 Metin kutusu"/>
          <p:cNvSpPr txBox="1"/>
          <p:nvPr/>
        </p:nvSpPr>
        <p:spPr>
          <a:xfrm>
            <a:off x="0" y="3687901"/>
            <a:ext cx="9144000" cy="317009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tr-TR" sz="2000" dirty="0" smtClean="0"/>
              <a:t>Yukarıda verilen öncülerden  hangisi ya da hangileri ‘’Olgu’’ ile ilgili cümlelerin özelliğidir?</a:t>
            </a:r>
          </a:p>
          <a:p>
            <a:endParaRPr lang="tr-TR" sz="2000" dirty="0" smtClean="0"/>
          </a:p>
          <a:p>
            <a:pPr marL="457200" indent="-457200">
              <a:buAutoNum type="alphaUcParenR"/>
            </a:pPr>
            <a:r>
              <a:rPr lang="tr-TR" sz="2000" dirty="0" smtClean="0">
                <a:solidFill>
                  <a:schemeClr val="tx1"/>
                </a:solidFill>
              </a:rPr>
              <a:t> Yalnız I</a:t>
            </a:r>
          </a:p>
          <a:p>
            <a:pPr marL="457200" indent="-457200">
              <a:buAutoNum type="alphaUcParenR"/>
            </a:pPr>
            <a:endParaRPr lang="tr-TR" sz="2000" dirty="0" smtClean="0">
              <a:solidFill>
                <a:schemeClr val="tx1"/>
              </a:solidFill>
            </a:endParaRPr>
          </a:p>
          <a:p>
            <a:pPr marL="457200" indent="-457200">
              <a:buAutoNum type="alphaUcParenR"/>
            </a:pPr>
            <a:r>
              <a:rPr lang="tr-TR" sz="2000" dirty="0" smtClean="0">
                <a:solidFill>
                  <a:schemeClr val="tx1"/>
                </a:solidFill>
              </a:rPr>
              <a:t> I ve II</a:t>
            </a:r>
          </a:p>
          <a:p>
            <a:pPr marL="457200" indent="-457200">
              <a:buAutoNum type="alphaUcParenR"/>
            </a:pPr>
            <a:endParaRPr lang="tr-TR" sz="2000" dirty="0" smtClean="0">
              <a:solidFill>
                <a:schemeClr val="tx1"/>
              </a:solidFill>
            </a:endParaRPr>
          </a:p>
          <a:p>
            <a:pPr marL="457200" indent="-457200">
              <a:buAutoNum type="alphaUcParenR"/>
            </a:pPr>
            <a:r>
              <a:rPr lang="tr-TR" sz="2000" dirty="0" smtClean="0">
                <a:solidFill>
                  <a:schemeClr val="tx1"/>
                </a:solidFill>
              </a:rPr>
              <a:t> I ve III</a:t>
            </a:r>
          </a:p>
          <a:p>
            <a:pPr marL="457200" indent="-457200">
              <a:buAutoNum type="alphaUcParenR"/>
            </a:pPr>
            <a:endParaRPr lang="tr-TR" sz="2000" dirty="0" smtClean="0">
              <a:solidFill>
                <a:schemeClr val="tx1"/>
              </a:solidFill>
            </a:endParaRPr>
          </a:p>
          <a:p>
            <a:pPr marL="457200" indent="-457200">
              <a:buAutoNum type="alphaUcParenR"/>
            </a:pPr>
            <a:r>
              <a:rPr lang="tr-TR" sz="2000" dirty="0" smtClean="0">
                <a:solidFill>
                  <a:schemeClr val="tx1"/>
                </a:solidFill>
              </a:rPr>
              <a:t> I –II -III</a:t>
            </a:r>
          </a:p>
        </p:txBody>
      </p:sp>
      <p:sp>
        <p:nvSpPr>
          <p:cNvPr id="12" name="11 Gülen Yüz"/>
          <p:cNvSpPr/>
          <p:nvPr/>
        </p:nvSpPr>
        <p:spPr>
          <a:xfrm>
            <a:off x="0" y="5157192"/>
            <a:ext cx="539552" cy="576064"/>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split orient="vert"/>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4"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4"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836712"/>
            <a:ext cx="8229600" cy="1066800"/>
          </a:xfrm>
        </p:spPr>
        <p:txBody>
          <a:bodyPr>
            <a:normAutofit/>
          </a:bodyPr>
          <a:lstStyle/>
          <a:p>
            <a:r>
              <a:rPr lang="tr-TR" sz="5000" b="1" dirty="0" smtClean="0">
                <a:ln w="18000">
                  <a:solidFill>
                    <a:srgbClr val="CC0000"/>
                  </a:solidFill>
                  <a:prstDash val="solid"/>
                  <a:miter lim="800000"/>
                </a:ln>
                <a:solidFill>
                  <a:srgbClr val="FF0000"/>
                </a:solidFill>
                <a:effectLst>
                  <a:outerShdw blurRad="25500" dist="23000" dir="7020000" algn="tl">
                    <a:srgbClr val="000000">
                      <a:alpha val="50000"/>
                    </a:srgbClr>
                  </a:outerShdw>
                </a:effectLst>
              </a:rPr>
              <a:t>Soru 2</a:t>
            </a:r>
            <a:endParaRPr lang="tr-TR" sz="5000" dirty="0"/>
          </a:p>
        </p:txBody>
      </p:sp>
      <p:sp>
        <p:nvSpPr>
          <p:cNvPr id="3" name="2 İçerik Yer Tutucusu"/>
          <p:cNvSpPr>
            <a:spLocks noGrp="1"/>
          </p:cNvSpPr>
          <p:nvPr>
            <p:ph idx="1"/>
          </p:nvPr>
        </p:nvSpPr>
        <p:spPr>
          <a:xfrm>
            <a:off x="0" y="2348880"/>
            <a:ext cx="9144000" cy="4509120"/>
          </a:xfrm>
        </p:spPr>
        <p:txBody>
          <a:bodyPr/>
          <a:lstStyle/>
          <a:p>
            <a:pPr>
              <a:buNone/>
            </a:pPr>
            <a:r>
              <a:rPr lang="tr-TR" dirty="0" smtClean="0"/>
              <a:t>Aşağıdakilerden hangisi görüşe örnek değildir?</a:t>
            </a:r>
            <a:endParaRPr lang="tr-TR" dirty="0"/>
          </a:p>
        </p:txBody>
      </p:sp>
      <p:sp>
        <p:nvSpPr>
          <p:cNvPr id="4" name="2 İçerik Yer Tutucusu"/>
          <p:cNvSpPr txBox="1">
            <a:spLocks/>
          </p:cNvSpPr>
          <p:nvPr/>
        </p:nvSpPr>
        <p:spPr>
          <a:xfrm>
            <a:off x="0" y="3429000"/>
            <a:ext cx="9144000" cy="3429000"/>
          </a:xfrm>
          <a:prstGeom prst="rect">
            <a:avLst/>
          </a:prstGeom>
        </p:spPr>
        <p:style>
          <a:lnRef idx="1">
            <a:schemeClr val="accent4"/>
          </a:lnRef>
          <a:fillRef idx="2">
            <a:schemeClr val="accent4"/>
          </a:fillRef>
          <a:effectRef idx="1">
            <a:schemeClr val="accent4"/>
          </a:effectRef>
          <a:fontRef idx="minor">
            <a:schemeClr val="dk1"/>
          </a:fontRef>
        </p:style>
        <p:txBody>
          <a:bodyPr vert="horz">
            <a:normAutofit fontScale="47500" lnSpcReduction="20000"/>
          </a:bodyPr>
          <a:lstStyle/>
          <a:p>
            <a:pPr marL="624078" marR="0" lvl="0" indent="-514350" algn="l" defTabSz="914400" rtl="0" eaLnBrk="1" fontAlgn="auto" latinLnBrk="0" hangingPunct="1">
              <a:lnSpc>
                <a:spcPct val="100000"/>
              </a:lnSpc>
              <a:spcBef>
                <a:spcPts val="300"/>
              </a:spcBef>
              <a:spcAft>
                <a:spcPts val="0"/>
              </a:spcAft>
              <a:buClr>
                <a:schemeClr val="accent3"/>
              </a:buClr>
              <a:buSzTx/>
              <a:tabLst/>
              <a:defRPr/>
            </a:pPr>
            <a:r>
              <a:rPr lang="tr-TR" sz="5800" dirty="0" smtClean="0"/>
              <a:t>A)Dünyanın en güzel çiçeği papatya’dır.</a:t>
            </a:r>
          </a:p>
          <a:p>
            <a:pPr marL="624078" marR="0" lvl="0" indent="-514350" algn="l" defTabSz="914400" rtl="0" eaLnBrk="1" fontAlgn="auto" latinLnBrk="0" hangingPunct="1">
              <a:lnSpc>
                <a:spcPct val="100000"/>
              </a:lnSpc>
              <a:spcBef>
                <a:spcPts val="300"/>
              </a:spcBef>
              <a:spcAft>
                <a:spcPts val="0"/>
              </a:spcAft>
              <a:buClr>
                <a:schemeClr val="accent3"/>
              </a:buClr>
              <a:buSzTx/>
              <a:buFont typeface="Georgia"/>
              <a:buAutoNum type="alphaUcParenR"/>
              <a:tabLst/>
              <a:defRPr/>
            </a:pPr>
            <a:endParaRPr lang="tr-TR" sz="5800" dirty="0" smtClean="0"/>
          </a:p>
          <a:p>
            <a:pPr marL="624078" marR="0" lvl="0" indent="-514350" algn="l" defTabSz="914400" rtl="0" eaLnBrk="1" fontAlgn="auto" latinLnBrk="0" hangingPunct="1">
              <a:lnSpc>
                <a:spcPct val="100000"/>
              </a:lnSpc>
              <a:spcBef>
                <a:spcPts val="300"/>
              </a:spcBef>
              <a:spcAft>
                <a:spcPts val="0"/>
              </a:spcAft>
              <a:buClr>
                <a:schemeClr val="accent3"/>
              </a:buClr>
              <a:buSzTx/>
              <a:tabLst/>
              <a:defRPr/>
            </a:pPr>
            <a:r>
              <a:rPr kumimoji="0" lang="tr-TR" sz="5800" b="0" i="0" u="none" strike="noStrike" kern="1200" cap="none" spc="0" normalizeH="0" baseline="0" noProof="0" dirty="0" smtClean="0">
                <a:ln>
                  <a:noFill/>
                </a:ln>
                <a:solidFill>
                  <a:schemeClr val="dk1"/>
                </a:solidFill>
                <a:effectLst/>
                <a:uLnTx/>
                <a:uFillTx/>
                <a:latin typeface="+mn-lt"/>
                <a:ea typeface="+mn-ea"/>
                <a:cs typeface="+mn-cs"/>
              </a:rPr>
              <a:t>B)Sosyal Bilgiler dersi çok güzel bir derstir.</a:t>
            </a:r>
          </a:p>
          <a:p>
            <a:pPr marL="624078" marR="0" lvl="0" indent="-514350" algn="l" defTabSz="914400" rtl="0" eaLnBrk="1" fontAlgn="auto" latinLnBrk="0" hangingPunct="1">
              <a:lnSpc>
                <a:spcPct val="100000"/>
              </a:lnSpc>
              <a:spcBef>
                <a:spcPts val="300"/>
              </a:spcBef>
              <a:spcAft>
                <a:spcPts val="0"/>
              </a:spcAft>
              <a:buClr>
                <a:schemeClr val="accent3"/>
              </a:buClr>
              <a:buSzTx/>
              <a:buFont typeface="Georgia"/>
              <a:buAutoNum type="alphaUcParenR"/>
              <a:tabLst/>
              <a:defRPr/>
            </a:pPr>
            <a:endParaRPr kumimoji="0" lang="tr-TR" sz="5800" b="0" i="0" u="none" strike="noStrike" kern="1200" cap="none" spc="0" normalizeH="0" baseline="0" noProof="0" dirty="0" smtClean="0">
              <a:ln>
                <a:noFill/>
              </a:ln>
              <a:solidFill>
                <a:schemeClr val="dk1"/>
              </a:solidFill>
              <a:effectLst/>
              <a:uLnTx/>
              <a:uFillTx/>
              <a:latin typeface="+mn-lt"/>
              <a:ea typeface="+mn-ea"/>
              <a:cs typeface="+mn-cs"/>
            </a:endParaRPr>
          </a:p>
          <a:p>
            <a:pPr marL="624078" marR="0" lvl="0" indent="-514350" algn="l" defTabSz="914400" rtl="0" eaLnBrk="1" fontAlgn="auto" latinLnBrk="0" hangingPunct="1">
              <a:lnSpc>
                <a:spcPct val="100000"/>
              </a:lnSpc>
              <a:spcBef>
                <a:spcPts val="300"/>
              </a:spcBef>
              <a:spcAft>
                <a:spcPts val="0"/>
              </a:spcAft>
              <a:buClr>
                <a:schemeClr val="accent3"/>
              </a:buClr>
              <a:buSzTx/>
              <a:tabLst/>
              <a:defRPr/>
            </a:pPr>
            <a:r>
              <a:rPr lang="tr-TR" sz="5800" noProof="0" dirty="0" smtClean="0"/>
              <a:t>C)En  güzel takım Beşiktaş’ dır.</a:t>
            </a:r>
          </a:p>
          <a:p>
            <a:pPr marL="624078" marR="0" lvl="0" indent="-514350" algn="l" defTabSz="914400" rtl="0" eaLnBrk="1" fontAlgn="auto" latinLnBrk="0" hangingPunct="1">
              <a:lnSpc>
                <a:spcPct val="100000"/>
              </a:lnSpc>
              <a:spcBef>
                <a:spcPts val="300"/>
              </a:spcBef>
              <a:spcAft>
                <a:spcPts val="0"/>
              </a:spcAft>
              <a:buClr>
                <a:schemeClr val="accent3"/>
              </a:buClr>
              <a:buSzTx/>
              <a:tabLst/>
              <a:defRPr/>
            </a:pPr>
            <a:endParaRPr lang="tr-TR" sz="5800" noProof="0" dirty="0" smtClean="0"/>
          </a:p>
          <a:p>
            <a:pPr marL="624078" marR="0" lvl="0" indent="-514350" algn="l" defTabSz="914400" rtl="0" eaLnBrk="1" fontAlgn="auto" latinLnBrk="0" hangingPunct="1">
              <a:lnSpc>
                <a:spcPct val="100000"/>
              </a:lnSpc>
              <a:spcBef>
                <a:spcPts val="300"/>
              </a:spcBef>
              <a:spcAft>
                <a:spcPts val="0"/>
              </a:spcAft>
              <a:buClr>
                <a:schemeClr val="accent3"/>
              </a:buClr>
              <a:buSzTx/>
              <a:tabLst/>
              <a:defRPr/>
            </a:pPr>
            <a:r>
              <a:rPr lang="tr-TR" sz="5800" dirty="0" smtClean="0"/>
              <a:t>D) </a:t>
            </a:r>
            <a:r>
              <a:rPr kumimoji="0" lang="tr-TR" sz="5800" b="0" i="0" u="none" strike="noStrike" kern="1200" cap="none" spc="0" normalizeH="0" baseline="0" dirty="0" smtClean="0">
                <a:ln>
                  <a:noFill/>
                </a:ln>
                <a:solidFill>
                  <a:schemeClr val="dk1"/>
                </a:solidFill>
                <a:effectLst/>
                <a:uLnTx/>
                <a:uFillTx/>
                <a:latin typeface="+mn-lt"/>
                <a:ea typeface="+mn-ea"/>
                <a:cs typeface="+mn-cs"/>
              </a:rPr>
              <a:t>Türkiye’nin başkenti Ankara’ dır.</a:t>
            </a:r>
            <a:endParaRPr kumimoji="0" lang="tr-TR" sz="5800" b="0" i="0" u="none" strike="noStrike" kern="1200" cap="none" spc="0" normalizeH="0" baseline="0" noProof="0" dirty="0" smtClean="0">
              <a:ln>
                <a:noFill/>
              </a:ln>
              <a:solidFill>
                <a:schemeClr val="dk1"/>
              </a:solidFill>
              <a:effectLst/>
              <a:uLnTx/>
              <a:uFillTx/>
              <a:latin typeface="+mn-lt"/>
              <a:ea typeface="+mn-ea"/>
              <a:cs typeface="+mn-cs"/>
            </a:endParaRPr>
          </a:p>
          <a:p>
            <a:pPr marL="624078" marR="0" lvl="0" indent="-514350" algn="l" defTabSz="914400" rtl="0" eaLnBrk="1" fontAlgn="auto" latinLnBrk="0" hangingPunct="1">
              <a:lnSpc>
                <a:spcPct val="100000"/>
              </a:lnSpc>
              <a:spcBef>
                <a:spcPts val="300"/>
              </a:spcBef>
              <a:spcAft>
                <a:spcPts val="0"/>
              </a:spcAft>
              <a:buClr>
                <a:schemeClr val="accent3"/>
              </a:buClr>
              <a:buSzTx/>
              <a:buFont typeface="Georgia"/>
              <a:buAutoNum type="alphaUcParenR"/>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r>
              <a:rPr lang="tr-TR" sz="2800" dirty="0" smtClean="0"/>
              <a:t>                                          </a:t>
            </a:r>
            <a:endParaRPr kumimoji="0" lang="tr-TR" sz="28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a:ln>
                <a:noFill/>
              </a:ln>
              <a:solidFill>
                <a:schemeClr val="dk1"/>
              </a:solidFill>
              <a:effectLst/>
              <a:uLnTx/>
              <a:uFillTx/>
              <a:latin typeface="+mn-lt"/>
              <a:ea typeface="+mn-ea"/>
              <a:cs typeface="+mn-cs"/>
            </a:endParaRPr>
          </a:p>
        </p:txBody>
      </p:sp>
      <p:sp>
        <p:nvSpPr>
          <p:cNvPr id="5" name="4 Gülen Yüz"/>
          <p:cNvSpPr/>
          <p:nvPr/>
        </p:nvSpPr>
        <p:spPr>
          <a:xfrm>
            <a:off x="0" y="5589240"/>
            <a:ext cx="611560" cy="648072"/>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FFFF00"/>
              </a:solidFill>
            </a:endParaRPr>
          </a:p>
        </p:txBody>
      </p:sp>
    </p:spTree>
  </p:cSld>
  <p:clrMapOvr>
    <a:masterClrMapping/>
  </p:clrMapOvr>
  <p:transition>
    <p:wheel spokes="1"/>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000" b="1" dirty="0" smtClean="0">
                <a:ln w="18000">
                  <a:solidFill>
                    <a:srgbClr val="CC0000"/>
                  </a:solidFill>
                  <a:prstDash val="solid"/>
                  <a:miter lim="800000"/>
                </a:ln>
                <a:solidFill>
                  <a:srgbClr val="FF0000"/>
                </a:solidFill>
                <a:effectLst>
                  <a:outerShdw blurRad="25500" dist="23000" dir="7020000" algn="tl">
                    <a:srgbClr val="000000">
                      <a:alpha val="50000"/>
                    </a:srgbClr>
                  </a:outerShdw>
                </a:effectLst>
              </a:rPr>
              <a:t>Soru 3</a:t>
            </a:r>
            <a:endParaRPr lang="tr-TR" sz="5000" dirty="0"/>
          </a:p>
        </p:txBody>
      </p:sp>
      <p:sp>
        <p:nvSpPr>
          <p:cNvPr id="4" name="2 İçerik Yer Tutucusu"/>
          <p:cNvSpPr txBox="1">
            <a:spLocks noGrp="1"/>
          </p:cNvSpPr>
          <p:nvPr>
            <p:ph idx="1"/>
          </p:nvPr>
        </p:nvSpPr>
        <p:spPr>
          <a:xfrm>
            <a:off x="0" y="3573016"/>
            <a:ext cx="9144000" cy="3284984"/>
          </a:xfrm>
          <a:prstGeom prst="rect">
            <a:avLst/>
          </a:prstGeom>
        </p:spPr>
        <p:style>
          <a:lnRef idx="1">
            <a:schemeClr val="accent4"/>
          </a:lnRef>
          <a:fillRef idx="2">
            <a:schemeClr val="accent4"/>
          </a:fillRef>
          <a:effectRef idx="1">
            <a:schemeClr val="accent4"/>
          </a:effectRef>
          <a:fontRef idx="minor">
            <a:schemeClr val="dk1"/>
          </a:fontRef>
        </p:style>
        <p:txBody>
          <a:bodyPr vert="horz">
            <a:normAutofit fontScale="70000" lnSpcReduction="20000"/>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624078" lvl="0" indent="-514350">
              <a:buNone/>
              <a:defRPr/>
            </a:pPr>
            <a:r>
              <a:rPr lang="tr-TR" dirty="0" smtClean="0"/>
              <a:t>A)Türkiye’nin en kalabalık ili </a:t>
            </a:r>
          </a:p>
          <a:p>
            <a:pPr marL="624078" lvl="0" indent="-514350">
              <a:buAutoNum type="alphaUcParenR"/>
              <a:defRPr/>
            </a:pPr>
            <a:endParaRPr lang="tr-TR" dirty="0" smtClean="0"/>
          </a:p>
          <a:p>
            <a:pPr marL="624078" lvl="0" indent="-514350">
              <a:buNone/>
              <a:defRPr/>
            </a:pPr>
            <a:r>
              <a:rPr lang="tr-TR" dirty="0" smtClean="0"/>
              <a:t>B) Marmara bölgesinin en gelişmiş ili </a:t>
            </a:r>
          </a:p>
          <a:p>
            <a:pPr marL="624078" lvl="0" indent="-514350">
              <a:buAutoNum type="alphaUcParenR"/>
              <a:defRPr/>
            </a:pPr>
            <a:endParaRPr lang="tr-TR" dirty="0" smtClean="0"/>
          </a:p>
          <a:p>
            <a:pPr marL="624078" lvl="0" indent="-514350">
              <a:buNone/>
              <a:defRPr/>
            </a:pPr>
            <a:r>
              <a:rPr lang="tr-TR" dirty="0" smtClean="0"/>
              <a:t>C) Türkiye’de en çok göç alan il </a:t>
            </a:r>
          </a:p>
          <a:p>
            <a:pPr marL="624078" lvl="0" indent="-514350">
              <a:buNone/>
              <a:defRPr/>
            </a:pPr>
            <a:endParaRPr lang="tr-TR" dirty="0" smtClean="0"/>
          </a:p>
          <a:p>
            <a:pPr marL="624078" lvl="0" indent="-514350">
              <a:buNone/>
              <a:defRPr/>
            </a:pPr>
            <a:r>
              <a:rPr lang="tr-TR" dirty="0" smtClean="0"/>
              <a:t>D) Türkiye’nin en güzel ili</a:t>
            </a: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r>
              <a:rPr lang="tr-TR" sz="2800" dirty="0" smtClean="0"/>
              <a:t>                                          </a:t>
            </a:r>
            <a:endParaRPr kumimoji="0" lang="tr-TR" sz="28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a:ln>
                <a:noFill/>
              </a:ln>
              <a:solidFill>
                <a:schemeClr val="dk1"/>
              </a:solidFill>
              <a:effectLst/>
              <a:uLnTx/>
              <a:uFillTx/>
              <a:latin typeface="+mn-lt"/>
              <a:ea typeface="+mn-ea"/>
              <a:cs typeface="+mn-cs"/>
            </a:endParaRPr>
          </a:p>
        </p:txBody>
      </p:sp>
      <p:sp>
        <p:nvSpPr>
          <p:cNvPr id="5" name="2 İçerik Yer Tutucusu"/>
          <p:cNvSpPr txBox="1">
            <a:spLocks/>
          </p:cNvSpPr>
          <p:nvPr/>
        </p:nvSpPr>
        <p:spPr>
          <a:xfrm>
            <a:off x="0" y="1988840"/>
            <a:ext cx="9144000" cy="1584176"/>
          </a:xfrm>
          <a:prstGeom prst="rect">
            <a:avLst/>
          </a:prstGeom>
        </p:spPr>
        <p:style>
          <a:lnRef idx="2">
            <a:schemeClr val="dk1"/>
          </a:lnRef>
          <a:fillRef idx="1">
            <a:schemeClr val="lt1"/>
          </a:fillRef>
          <a:effectRef idx="0">
            <a:schemeClr val="dk1"/>
          </a:effectRef>
          <a:fontRef idx="minor">
            <a:schemeClr val="dk1"/>
          </a:fontRef>
        </p:style>
        <p:txBody>
          <a:bodyPr vert="horz">
            <a:normAutofit/>
          </a:bodyPr>
          <a:lstStyle/>
          <a:p>
            <a:pPr marL="365760" lvl="0" indent="-256032">
              <a:spcBef>
                <a:spcPts val="300"/>
              </a:spcBef>
              <a:buClr>
                <a:schemeClr val="accent3"/>
              </a:buClr>
              <a:defRPr/>
            </a:pPr>
            <a:r>
              <a:rPr lang="tr-TR" sz="2600" dirty="0" smtClean="0">
                <a:latin typeface="Arial" pitchFamily="34" charset="0"/>
                <a:cs typeface="Arial" pitchFamily="34" charset="0"/>
              </a:rPr>
              <a:t>    ………………….. İstanbul’dur. Yukarıdaki boş olan yere aşağıdakilerden hangisi getirilirse bir görüş belirtilmiş olur. </a:t>
            </a:r>
            <a:r>
              <a:rPr lang="tr-TR" sz="2800" dirty="0" smtClean="0"/>
              <a:t/>
            </a:r>
            <a:br>
              <a:rPr lang="tr-TR" sz="2800" dirty="0" smtClean="0"/>
            </a:br>
            <a:endParaRPr kumimoji="0" lang="tr-TR" sz="2800" b="0" i="0" u="none" strike="noStrike" kern="1200" cap="none" spc="0" normalizeH="0" baseline="0" noProof="0" dirty="0">
              <a:ln>
                <a:noFill/>
              </a:ln>
              <a:solidFill>
                <a:schemeClr val="dk1"/>
              </a:solidFill>
              <a:effectLst/>
              <a:uLnTx/>
              <a:uFillTx/>
              <a:latin typeface="+mn-lt"/>
              <a:ea typeface="+mn-ea"/>
              <a:cs typeface="+mn-cs"/>
            </a:endParaRPr>
          </a:p>
        </p:txBody>
      </p:sp>
      <p:sp>
        <p:nvSpPr>
          <p:cNvPr id="7" name="6 Gülen Yüz"/>
          <p:cNvSpPr/>
          <p:nvPr/>
        </p:nvSpPr>
        <p:spPr>
          <a:xfrm>
            <a:off x="0" y="5949280"/>
            <a:ext cx="611560" cy="576064"/>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diamon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8000">
                  <a:solidFill>
                    <a:srgbClr val="CC0000"/>
                  </a:solidFill>
                  <a:prstDash val="solid"/>
                  <a:miter lim="800000"/>
                </a:ln>
                <a:solidFill>
                  <a:srgbClr val="FF0000"/>
                </a:solidFill>
                <a:effectLst>
                  <a:outerShdw blurRad="25500" dist="23000" dir="7020000" algn="tl">
                    <a:srgbClr val="000000">
                      <a:alpha val="50000"/>
                    </a:srgbClr>
                  </a:outerShdw>
                </a:effectLst>
              </a:rPr>
              <a:t>Soru 4</a:t>
            </a:r>
            <a:endParaRPr lang="tr-TR" dirty="0"/>
          </a:p>
        </p:txBody>
      </p:sp>
      <p:sp>
        <p:nvSpPr>
          <p:cNvPr id="3" name="2 İçerik Yer Tutucusu"/>
          <p:cNvSpPr>
            <a:spLocks noGrp="1"/>
          </p:cNvSpPr>
          <p:nvPr>
            <p:ph idx="1"/>
          </p:nvPr>
        </p:nvSpPr>
        <p:spPr>
          <a:xfrm>
            <a:off x="0" y="1988840"/>
            <a:ext cx="9144000" cy="4869160"/>
          </a:xfrm>
        </p:spPr>
        <p:txBody>
          <a:bodyPr/>
          <a:lstStyle/>
          <a:p>
            <a:pPr>
              <a:buNone/>
            </a:pPr>
            <a:endParaRPr lang="tr-TR" dirty="0" smtClean="0"/>
          </a:p>
          <a:p>
            <a:pPr>
              <a:buNone/>
            </a:pPr>
            <a:endParaRPr lang="tr-TR" dirty="0"/>
          </a:p>
        </p:txBody>
      </p:sp>
      <p:sp>
        <p:nvSpPr>
          <p:cNvPr id="4" name="3 Dikdörtgen"/>
          <p:cNvSpPr/>
          <p:nvPr/>
        </p:nvSpPr>
        <p:spPr>
          <a:xfrm>
            <a:off x="0" y="4005064"/>
            <a:ext cx="9144000" cy="285293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marL="514350" indent="-514350">
              <a:buAutoNum type="alphaUcParenR"/>
            </a:pPr>
            <a:r>
              <a:rPr lang="tr-TR" sz="2800" dirty="0" smtClean="0"/>
              <a:t>I-II </a:t>
            </a:r>
          </a:p>
          <a:p>
            <a:pPr marL="514350" indent="-514350">
              <a:buAutoNum type="alphaUcParenR"/>
            </a:pPr>
            <a:r>
              <a:rPr lang="tr-TR" sz="2800" dirty="0" smtClean="0"/>
              <a:t>II-III </a:t>
            </a:r>
          </a:p>
          <a:p>
            <a:pPr marL="514350" indent="-514350">
              <a:buAutoNum type="alphaUcParenR"/>
            </a:pPr>
            <a:r>
              <a:rPr lang="tr-TR" sz="2800" dirty="0" smtClean="0"/>
              <a:t> I-IV </a:t>
            </a:r>
          </a:p>
          <a:p>
            <a:pPr marL="514350" indent="-514350">
              <a:buAutoNum type="alphaUcParenR"/>
            </a:pPr>
            <a:r>
              <a:rPr lang="tr-TR" sz="2800" dirty="0" smtClean="0"/>
              <a:t> I-III</a:t>
            </a:r>
            <a:endParaRPr lang="tr-TR" sz="2800" dirty="0">
              <a:solidFill>
                <a:schemeClr val="tx1"/>
              </a:solidFill>
            </a:endParaRPr>
          </a:p>
        </p:txBody>
      </p:sp>
      <p:sp>
        <p:nvSpPr>
          <p:cNvPr id="6" name="5 Dikdörtgen"/>
          <p:cNvSpPr/>
          <p:nvPr/>
        </p:nvSpPr>
        <p:spPr>
          <a:xfrm>
            <a:off x="0" y="1916832"/>
            <a:ext cx="9144000" cy="3323987"/>
          </a:xfrm>
          <a:prstGeom prst="rect">
            <a:avLst/>
          </a:prstGeom>
        </p:spPr>
        <p:txBody>
          <a:bodyPr wrap="square">
            <a:spAutoFit/>
          </a:bodyPr>
          <a:lstStyle/>
          <a:p>
            <a:r>
              <a:rPr lang="tr-TR" sz="2400" dirty="0" smtClean="0">
                <a:latin typeface="Arial" pitchFamily="34" charset="0"/>
                <a:cs typeface="Arial" pitchFamily="34" charset="0"/>
              </a:rPr>
              <a:t>I.  Güneş batarken yürümek çok güzeldir </a:t>
            </a:r>
            <a:br>
              <a:rPr lang="tr-TR" sz="2400" dirty="0" smtClean="0">
                <a:latin typeface="Arial" pitchFamily="34" charset="0"/>
                <a:cs typeface="Arial" pitchFamily="34" charset="0"/>
              </a:rPr>
            </a:br>
            <a:r>
              <a:rPr lang="tr-TR" sz="2400" dirty="0" smtClean="0">
                <a:latin typeface="Arial" pitchFamily="34" charset="0"/>
                <a:cs typeface="Arial" pitchFamily="34" charset="0"/>
              </a:rPr>
              <a:t>II. Türkiye’nin en kalabalık kenti İstanbul’dur. </a:t>
            </a:r>
            <a:br>
              <a:rPr lang="tr-TR" sz="2400" dirty="0" smtClean="0">
                <a:latin typeface="Arial" pitchFamily="34" charset="0"/>
                <a:cs typeface="Arial" pitchFamily="34" charset="0"/>
              </a:rPr>
            </a:br>
            <a:r>
              <a:rPr lang="tr-TR" sz="2400" dirty="0" smtClean="0">
                <a:latin typeface="Arial" pitchFamily="34" charset="0"/>
                <a:cs typeface="Arial" pitchFamily="34" charset="0"/>
              </a:rPr>
              <a:t>III. Manisa Ege bölgesinde yer alır. </a:t>
            </a:r>
            <a:br>
              <a:rPr lang="tr-TR" sz="2400" dirty="0" smtClean="0">
                <a:latin typeface="Arial" pitchFamily="34" charset="0"/>
                <a:cs typeface="Arial" pitchFamily="34" charset="0"/>
              </a:rPr>
            </a:br>
            <a:r>
              <a:rPr lang="tr-TR" sz="2400" dirty="0" smtClean="0">
                <a:latin typeface="Arial" pitchFamily="34" charset="0"/>
                <a:cs typeface="Arial" pitchFamily="34" charset="0"/>
              </a:rPr>
              <a:t>IV. Türkiye dünyanın en güzel ülkesidir.</a:t>
            </a:r>
          </a:p>
          <a:p>
            <a:endParaRPr lang="tr-TR" dirty="0" smtClean="0">
              <a:latin typeface="Arial" pitchFamily="34" charset="0"/>
              <a:cs typeface="Arial" pitchFamily="34" charset="0"/>
            </a:endParaRPr>
          </a:p>
          <a:p>
            <a:r>
              <a:rPr lang="tr-TR" dirty="0" smtClean="0">
                <a:latin typeface="Arial" pitchFamily="34" charset="0"/>
                <a:cs typeface="Arial" pitchFamily="34" charset="0"/>
              </a:rPr>
              <a:t> </a:t>
            </a:r>
            <a:br>
              <a:rPr lang="tr-TR" dirty="0" smtClean="0">
                <a:latin typeface="Arial" pitchFamily="34" charset="0"/>
                <a:cs typeface="Arial" pitchFamily="34" charset="0"/>
              </a:rPr>
            </a:br>
            <a:r>
              <a:rPr lang="tr-TR" sz="2400" b="1" dirty="0" smtClean="0">
                <a:latin typeface="Arial" pitchFamily="34" charset="0"/>
                <a:cs typeface="Arial" pitchFamily="34" charset="0"/>
              </a:rPr>
              <a:t>Yukarıdakilerden hangileri olgudur? </a:t>
            </a:r>
            <a:r>
              <a:rPr lang="tr-TR" dirty="0" smtClean="0"/>
              <a:t/>
            </a:r>
            <a:br>
              <a:rPr lang="tr-TR" dirty="0" smtClean="0"/>
            </a:br>
            <a:endParaRPr lang="tr-TR" dirty="0" smtClean="0"/>
          </a:p>
          <a:p>
            <a:r>
              <a:rPr lang="tr-TR" dirty="0" smtClean="0"/>
              <a:t/>
            </a:r>
            <a:br>
              <a:rPr lang="tr-TR" dirty="0" smtClean="0"/>
            </a:br>
            <a:endParaRPr lang="tr-TR" dirty="0"/>
          </a:p>
        </p:txBody>
      </p:sp>
      <p:sp>
        <p:nvSpPr>
          <p:cNvPr id="7" name="6 Gülen Yüz"/>
          <p:cNvSpPr/>
          <p:nvPr/>
        </p:nvSpPr>
        <p:spPr>
          <a:xfrm>
            <a:off x="0" y="4941168"/>
            <a:ext cx="539552" cy="504056"/>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comb/>
    <p:sndAc>
      <p:stSnd>
        <p:snd r:embed="rId2" name="push.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908720"/>
            <a:ext cx="8229600" cy="1066800"/>
          </a:xfrm>
        </p:spPr>
        <p:txBody>
          <a:bodyPr/>
          <a:lstStyle/>
          <a:p>
            <a:r>
              <a:rPr lang="tr-TR" b="1" dirty="0" smtClean="0">
                <a:ln w="18000">
                  <a:solidFill>
                    <a:srgbClr val="CC0000"/>
                  </a:solidFill>
                  <a:prstDash val="solid"/>
                  <a:miter lim="800000"/>
                </a:ln>
                <a:solidFill>
                  <a:srgbClr val="FF0000"/>
                </a:solidFill>
                <a:effectLst>
                  <a:outerShdw blurRad="25500" dist="23000" dir="7020000" algn="tl">
                    <a:srgbClr val="000000">
                      <a:alpha val="50000"/>
                    </a:srgbClr>
                  </a:outerShdw>
                </a:effectLst>
              </a:rPr>
              <a:t>Etkinlik 1</a:t>
            </a:r>
            <a:endParaRPr lang="tr-TR" dirty="0"/>
          </a:p>
        </p:txBody>
      </p:sp>
      <p:sp>
        <p:nvSpPr>
          <p:cNvPr id="3" name="2 İçerik Yer Tutucusu"/>
          <p:cNvSpPr>
            <a:spLocks noGrp="1"/>
          </p:cNvSpPr>
          <p:nvPr>
            <p:ph idx="1"/>
          </p:nvPr>
        </p:nvSpPr>
        <p:spPr/>
        <p:txBody>
          <a:bodyPr/>
          <a:lstStyle/>
          <a:p>
            <a:pPr>
              <a:buNone/>
            </a:pPr>
            <a:endParaRPr lang="tr-TR" dirty="0"/>
          </a:p>
        </p:txBody>
      </p:sp>
      <p:sp>
        <p:nvSpPr>
          <p:cNvPr id="5" name="4 Metin kutusu"/>
          <p:cNvSpPr txBox="1"/>
          <p:nvPr/>
        </p:nvSpPr>
        <p:spPr>
          <a:xfrm>
            <a:off x="0" y="2276872"/>
            <a:ext cx="9144000" cy="172354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endParaRPr lang="tr-TR" sz="2800" dirty="0" smtClean="0"/>
          </a:p>
          <a:p>
            <a:pPr algn="ctr"/>
            <a:r>
              <a:rPr lang="tr-TR" sz="2800" dirty="0" smtClean="0"/>
              <a:t>Herkes  tarafından aynı kabul edilen bilgilere ne denir?</a:t>
            </a:r>
          </a:p>
          <a:p>
            <a:endParaRPr lang="tr-TR" sz="3200" dirty="0" smtClean="0"/>
          </a:p>
          <a:p>
            <a:endParaRPr lang="tr-TR" dirty="0"/>
          </a:p>
        </p:txBody>
      </p:sp>
      <p:sp>
        <p:nvSpPr>
          <p:cNvPr id="7" name="6 Dikdörtgen"/>
          <p:cNvSpPr/>
          <p:nvPr/>
        </p:nvSpPr>
        <p:spPr>
          <a:xfrm>
            <a:off x="0" y="4005064"/>
            <a:ext cx="9144000" cy="285293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tr-TR" sz="3600" dirty="0" smtClean="0">
                <a:solidFill>
                  <a:schemeClr val="tx1"/>
                </a:solidFill>
              </a:rPr>
              <a:t>Olgu</a:t>
            </a:r>
            <a:endParaRPr lang="tr-TR" sz="3600" dirty="0">
              <a:solidFill>
                <a:schemeClr val="tx1"/>
              </a:solidFill>
            </a:endParaRPr>
          </a:p>
        </p:txBody>
      </p:sp>
    </p:spTree>
  </p:cSld>
  <p:clrMapOvr>
    <a:masterClrMapping/>
  </p:clrMapOvr>
  <p:transition>
    <p:newsflash/>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5">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7">
                                            <p:txEl>
                                              <p:pRg st="0" end="0"/>
                                            </p:txEl>
                                          </p:spTgt>
                                        </p:tgtEl>
                                        <p:attrNameLst>
                                          <p:attrName>style.visibility</p:attrName>
                                        </p:attrNameLst>
                                      </p:cBhvr>
                                      <p:to>
                                        <p:strVal val="visible"/>
                                      </p:to>
                                    </p:set>
                                    <p:anim calcmode="discrete" valueType="clr">
                                      <p:cBhvr override="childStyle">
                                        <p:cTn id="13" dur="80"/>
                                        <p:tgtEl>
                                          <p:spTgt spid="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7">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buFont typeface="Wingdings" pitchFamily="2" charset="2"/>
              <a:buChar char="Ø"/>
            </a:pPr>
            <a:endParaRPr lang="tr-TR" sz="3200" dirty="0" smtClean="0"/>
          </a:p>
          <a:p>
            <a:pPr>
              <a:buClr>
                <a:srgbClr val="FF0000"/>
              </a:buClr>
              <a:buFont typeface="Wingdings" pitchFamily="2" charset="2"/>
              <a:buChar char="Ø"/>
            </a:pPr>
            <a:r>
              <a:rPr lang="tr-TR" sz="3200" dirty="0" smtClean="0"/>
              <a:t>En güzel renk, yeşildir.</a:t>
            </a:r>
          </a:p>
          <a:p>
            <a:pPr>
              <a:buFont typeface="Wingdings" pitchFamily="2" charset="2"/>
              <a:buChar char="Ø"/>
            </a:pPr>
            <a:endParaRPr lang="tr-TR" sz="3200" dirty="0" smtClean="0"/>
          </a:p>
          <a:p>
            <a:pPr>
              <a:buClr>
                <a:srgbClr val="FF0000"/>
              </a:buClr>
              <a:buFont typeface="Wingdings" pitchFamily="2" charset="2"/>
              <a:buChar char="Ø"/>
            </a:pPr>
            <a:r>
              <a:rPr lang="tr-TR" dirty="0" smtClean="0"/>
              <a:t>Türkiye’nin en güzel takımı, Galatasaray’ dır.</a:t>
            </a:r>
          </a:p>
          <a:p>
            <a:pPr>
              <a:buFont typeface="Wingdings" pitchFamily="2" charset="2"/>
              <a:buChar char="Ø"/>
            </a:pPr>
            <a:endParaRPr lang="tr-TR" dirty="0" smtClean="0"/>
          </a:p>
          <a:p>
            <a:pPr>
              <a:buClr>
                <a:srgbClr val="FF0000"/>
              </a:buClr>
              <a:buFont typeface="Wingdings" pitchFamily="2" charset="2"/>
              <a:buChar char="Ø"/>
            </a:pPr>
            <a:r>
              <a:rPr lang="tr-TR" dirty="0" smtClean="0"/>
              <a:t>Dünyanın en güzel annesi, benim annemdir.</a:t>
            </a:r>
          </a:p>
          <a:p>
            <a:pPr>
              <a:buFont typeface="Wingdings" pitchFamily="2" charset="2"/>
              <a:buChar char="Ø"/>
            </a:pPr>
            <a:endParaRPr lang="tr-TR" dirty="0" smtClean="0"/>
          </a:p>
          <a:p>
            <a:pPr>
              <a:buFont typeface="Wingdings" pitchFamily="2" charset="2"/>
              <a:buChar char="Ø"/>
            </a:pPr>
            <a:endParaRPr lang="tr-TR" dirty="0" smtClean="0"/>
          </a:p>
          <a:p>
            <a:pPr>
              <a:buFont typeface="Wingdings" pitchFamily="2" charset="2"/>
              <a:buChar char="Ø"/>
            </a:pPr>
            <a:endParaRPr lang="tr-TR" dirty="0" smtClean="0"/>
          </a:p>
          <a:p>
            <a:pPr>
              <a:buFont typeface="Wingdings" pitchFamily="2" charset="2"/>
              <a:buChar char="Ø"/>
            </a:pPr>
            <a:endParaRPr lang="tr-TR" dirty="0"/>
          </a:p>
        </p:txBody>
      </p:sp>
    </p:spTree>
  </p:cSld>
  <p:clrMapOvr>
    <a:masterClrMapping/>
  </p:clrMapOvr>
  <p:transition>
    <p:blinds/>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16"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17" dur="500"/>
                                        <p:tgtEl>
                                          <p:spTgt spid="3">
                                            <p:txEl>
                                              <p:pRg st="3" end="3"/>
                                            </p:txEl>
                                          </p:spTgt>
                                        </p:tgtEl>
                                      </p:cBhvr>
                                    </p:animEffect>
                                  </p:childTnLst>
                                  <p:subTnLst>
                                    <p:audio>
                                      <p:cMediaNode>
                                        <p:cTn display="0" masterRel="sameClick">
                                          <p:stCondLst>
                                            <p:cond evt="begin" delay="0">
                                              <p:tn val="12"/>
                                            </p:cond>
                                          </p:stCondLst>
                                          <p:endCondLst>
                                            <p:cond evt="onStopAudio" delay="0">
                                              <p:tgtEl>
                                                <p:sldTgt/>
                                              </p:tgtEl>
                                            </p:cond>
                                          </p:endCondLst>
                                        </p:cTn>
                                        <p:tgtEl>
                                          <p:sndTgt r:embed="rId3" name="wind.wav"/>
                                        </p:tgtEl>
                                      </p:cMediaNode>
                                    </p:audio>
                                  </p:subTnLst>
                                </p:cTn>
                              </p:par>
                            </p:childTnLst>
                          </p:cTn>
                        </p:par>
                      </p:childTnLst>
                    </p:cTn>
                  </p:par>
                  <p:par>
                    <p:cTn id="18" fill="hold">
                      <p:stCondLst>
                        <p:cond delay="indefinite"/>
                      </p:stCondLst>
                      <p:childTnLst>
                        <p:par>
                          <p:cTn id="19" fill="hold">
                            <p:stCondLst>
                              <p:cond delay="0"/>
                            </p:stCondLst>
                            <p:childTnLst>
                              <p:par>
                                <p:cTn id="20" presetID="15"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p:cTn id="22"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3"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24"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0"/>
                                            </p:cond>
                                          </p:stCondLst>
                                          <p:endCondLst>
                                            <p:cond evt="onStopAudio" delay="0">
                                              <p:tgtEl>
                                                <p:sldTgt/>
                                              </p:tgtEl>
                                            </p:cond>
                                          </p:endCondLst>
                                        </p:cTn>
                                        <p:tgtEl>
                                          <p:sndTgt r:embed="rId4"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908720"/>
            <a:ext cx="8229600" cy="1066800"/>
          </a:xfrm>
        </p:spPr>
        <p:txBody>
          <a:bodyPr/>
          <a:lstStyle/>
          <a:p>
            <a:r>
              <a:rPr lang="tr-TR" b="1" dirty="0" smtClean="0">
                <a:ln w="18000">
                  <a:solidFill>
                    <a:srgbClr val="CC0000"/>
                  </a:solidFill>
                  <a:prstDash val="solid"/>
                  <a:miter lim="800000"/>
                </a:ln>
                <a:solidFill>
                  <a:srgbClr val="FF0000"/>
                </a:solidFill>
                <a:effectLst>
                  <a:outerShdw blurRad="25500" dist="23000" dir="7020000" algn="tl">
                    <a:srgbClr val="000000">
                      <a:alpha val="50000"/>
                    </a:srgbClr>
                  </a:outerShdw>
                </a:effectLst>
              </a:rPr>
              <a:t>Etkinlik 2</a:t>
            </a:r>
            <a:endParaRPr lang="tr-TR" dirty="0"/>
          </a:p>
        </p:txBody>
      </p:sp>
      <p:sp>
        <p:nvSpPr>
          <p:cNvPr id="3" name="2 İçerik Yer Tutucusu"/>
          <p:cNvSpPr>
            <a:spLocks noGrp="1"/>
          </p:cNvSpPr>
          <p:nvPr>
            <p:ph idx="1"/>
          </p:nvPr>
        </p:nvSpPr>
        <p:spPr>
          <a:xfrm>
            <a:off x="0" y="1988840"/>
            <a:ext cx="9144000" cy="1872208"/>
          </a:xfrm>
        </p:spPr>
        <p:style>
          <a:lnRef idx="1">
            <a:schemeClr val="accent1"/>
          </a:lnRef>
          <a:fillRef idx="2">
            <a:schemeClr val="accent1"/>
          </a:fillRef>
          <a:effectRef idx="1">
            <a:schemeClr val="accent1"/>
          </a:effectRef>
          <a:fontRef idx="minor">
            <a:schemeClr val="dk1"/>
          </a:fontRef>
        </p:style>
        <p:txBody>
          <a:bodyPr/>
          <a:lstStyle/>
          <a:p>
            <a:pPr>
              <a:buNone/>
            </a:pPr>
            <a:endParaRPr lang="tr-TR" dirty="0" smtClean="0"/>
          </a:p>
          <a:p>
            <a:pPr algn="ctr">
              <a:buNone/>
            </a:pPr>
            <a:r>
              <a:rPr lang="tr-TR" dirty="0" smtClean="0"/>
              <a:t>       Kişiden kişiye değişen bilgiye ne denir ?</a:t>
            </a:r>
          </a:p>
          <a:p>
            <a:pPr algn="ctr">
              <a:buNone/>
            </a:pPr>
            <a:endParaRPr lang="tr-TR" dirty="0" smtClean="0"/>
          </a:p>
          <a:p>
            <a:pPr>
              <a:buNone/>
            </a:pPr>
            <a:endParaRPr lang="tr-TR" dirty="0" smtClean="0"/>
          </a:p>
          <a:p>
            <a:pPr>
              <a:buNone/>
            </a:pPr>
            <a:endParaRPr lang="tr-TR" dirty="0" smtClean="0"/>
          </a:p>
          <a:p>
            <a:pPr>
              <a:buNone/>
            </a:pPr>
            <a:endParaRPr lang="tr-TR" dirty="0"/>
          </a:p>
        </p:txBody>
      </p:sp>
      <p:sp>
        <p:nvSpPr>
          <p:cNvPr id="5" name="2 İçerik Yer Tutucusu"/>
          <p:cNvSpPr txBox="1">
            <a:spLocks/>
          </p:cNvSpPr>
          <p:nvPr/>
        </p:nvSpPr>
        <p:spPr>
          <a:xfrm flipH="1">
            <a:off x="0" y="3861048"/>
            <a:ext cx="9144000" cy="2996952"/>
          </a:xfrm>
          <a:prstGeom prst="rect">
            <a:avLst/>
          </a:prstGeom>
        </p:spPr>
        <p:txBody>
          <a:bodyPr vert="horz">
            <a:normAutofit/>
          </a:bodyPr>
          <a:lstStyle/>
          <a:p>
            <a:pPr marL="365760" marR="0" lvl="0" indent="-256032" algn="ctr"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noProof="0" dirty="0" smtClean="0">
              <a:ln>
                <a:noFill/>
              </a:ln>
              <a:solidFill>
                <a:schemeClr val="tx1"/>
              </a:solidFill>
              <a:effectLst/>
              <a:uLnTx/>
              <a:uFillTx/>
              <a:latin typeface="+mn-lt"/>
              <a:ea typeface="+mn-ea"/>
              <a:cs typeface="+mn-cs"/>
            </a:endParaRPr>
          </a:p>
          <a:p>
            <a:pPr marL="365760" marR="0" lvl="0" indent="-256032" algn="ctr" defTabSz="914400" rtl="0" eaLnBrk="1" fontAlgn="auto" latinLnBrk="0" hangingPunct="1">
              <a:lnSpc>
                <a:spcPct val="100000"/>
              </a:lnSpc>
              <a:spcBef>
                <a:spcPts val="300"/>
              </a:spcBef>
              <a:spcAft>
                <a:spcPts val="0"/>
              </a:spcAft>
              <a:buClr>
                <a:schemeClr val="accent3"/>
              </a:buClr>
              <a:buSzTx/>
              <a:buFont typeface="Georgia"/>
              <a:buNone/>
              <a:tabLst/>
              <a:defRPr/>
            </a:pPr>
            <a:r>
              <a:rPr kumimoji="0" lang="tr-TR" sz="2800" b="0" i="0" u="none" strike="noStrike" kern="1200" cap="none" spc="0" normalizeH="0" noProof="0" dirty="0" smtClean="0">
                <a:ln>
                  <a:noFill/>
                </a:ln>
                <a:solidFill>
                  <a:schemeClr val="tx1"/>
                </a:solidFill>
                <a:effectLst/>
                <a:uLnTx/>
                <a:uFillTx/>
                <a:latin typeface="+mn-lt"/>
                <a:ea typeface="+mn-ea"/>
                <a:cs typeface="+mn-cs"/>
              </a:rPr>
              <a:t> </a:t>
            </a:r>
            <a:endParaRPr kumimoji="0" lang="tr-TR"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2 İçerik Yer Tutucusu"/>
          <p:cNvSpPr txBox="1">
            <a:spLocks/>
          </p:cNvSpPr>
          <p:nvPr/>
        </p:nvSpPr>
        <p:spPr>
          <a:xfrm>
            <a:off x="0" y="3861048"/>
            <a:ext cx="9144000" cy="2996952"/>
          </a:xfrm>
          <a:prstGeom prst="rect">
            <a:avLst/>
          </a:prstGeom>
        </p:spPr>
        <p:style>
          <a:lnRef idx="1">
            <a:schemeClr val="accent1"/>
          </a:lnRef>
          <a:fillRef idx="3">
            <a:schemeClr val="accent1"/>
          </a:fillRef>
          <a:effectRef idx="2">
            <a:schemeClr val="accent1"/>
          </a:effectRef>
          <a:fontRef idx="minor">
            <a:schemeClr val="lt1"/>
          </a:fontRef>
        </p:style>
        <p:txBody>
          <a:bodyPr vert="horz">
            <a:normAutofit/>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r>
              <a:rPr lang="tr-TR" sz="2800" dirty="0" smtClean="0"/>
              <a:t>                                          </a:t>
            </a:r>
            <a:r>
              <a:rPr lang="tr-TR" sz="2800" dirty="0" smtClean="0">
                <a:solidFill>
                  <a:schemeClr val="tx1"/>
                </a:solidFill>
              </a:rPr>
              <a:t>Görüş</a:t>
            </a:r>
            <a:endParaRPr kumimoji="0" lang="tr-TR" sz="28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transition>
    <p:circle/>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
                                            <p:txEl>
                                              <p:pRg st="2" end="2"/>
                                            </p:txEl>
                                          </p:spTgt>
                                        </p:tgtEl>
                                        <p:attrNameLst>
                                          <p:attrName>style.visibility</p:attrName>
                                        </p:attrNameLst>
                                      </p:cBhvr>
                                      <p:to>
                                        <p:strVal val="visible"/>
                                      </p:to>
                                    </p:set>
                                    <p:anim calcmode="discrete" valueType="clr">
                                      <p:cBhvr override="childStyle">
                                        <p:cTn id="7" dur="80"/>
                                        <p:tgtEl>
                                          <p:spTgt spid="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7">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8000">
                  <a:solidFill>
                    <a:srgbClr val="CC0000"/>
                  </a:solidFill>
                  <a:prstDash val="solid"/>
                  <a:miter lim="800000"/>
                </a:ln>
                <a:solidFill>
                  <a:srgbClr val="FF0000"/>
                </a:solidFill>
                <a:effectLst>
                  <a:outerShdw blurRad="25500" dist="23000" dir="7020000" algn="tl">
                    <a:srgbClr val="000000">
                      <a:alpha val="50000"/>
                    </a:srgbClr>
                  </a:outerShdw>
                </a:effectLst>
              </a:rPr>
              <a:t>Etkinlik 3</a:t>
            </a:r>
            <a:endParaRPr lang="tr-TR" dirty="0"/>
          </a:p>
        </p:txBody>
      </p:sp>
      <p:sp>
        <p:nvSpPr>
          <p:cNvPr id="3" name="2 İçerik Yer Tutucusu"/>
          <p:cNvSpPr>
            <a:spLocks noGrp="1"/>
          </p:cNvSpPr>
          <p:nvPr>
            <p:ph idx="1"/>
          </p:nvPr>
        </p:nvSpPr>
        <p:spPr>
          <a:xfrm>
            <a:off x="0" y="2060848"/>
            <a:ext cx="9144000" cy="2088232"/>
          </a:xfrm>
        </p:spPr>
        <p:style>
          <a:lnRef idx="1">
            <a:schemeClr val="accent5"/>
          </a:lnRef>
          <a:fillRef idx="2">
            <a:schemeClr val="accent5"/>
          </a:fillRef>
          <a:effectRef idx="1">
            <a:schemeClr val="accent5"/>
          </a:effectRef>
          <a:fontRef idx="minor">
            <a:schemeClr val="dk1"/>
          </a:fontRef>
        </p:style>
        <p:txBody>
          <a:bodyPr/>
          <a:lstStyle/>
          <a:p>
            <a:pPr algn="ctr">
              <a:buNone/>
            </a:pPr>
            <a:endParaRPr lang="tr-TR" dirty="0" smtClean="0"/>
          </a:p>
          <a:p>
            <a:pPr algn="ctr">
              <a:buNone/>
            </a:pPr>
            <a:r>
              <a:rPr lang="tr-TR" dirty="0" smtClean="0"/>
              <a:t>   Bir kişinin duygusal olarak, başkasının yerine    koymak ne demektir?            </a:t>
            </a:r>
            <a:endParaRPr lang="tr-TR" dirty="0"/>
          </a:p>
        </p:txBody>
      </p:sp>
      <p:sp>
        <p:nvSpPr>
          <p:cNvPr id="4" name="2 İçerik Yer Tutucusu"/>
          <p:cNvSpPr txBox="1">
            <a:spLocks/>
          </p:cNvSpPr>
          <p:nvPr/>
        </p:nvSpPr>
        <p:spPr>
          <a:xfrm>
            <a:off x="0" y="4149080"/>
            <a:ext cx="9144000" cy="2708920"/>
          </a:xfrm>
          <a:prstGeom prst="rect">
            <a:avLst/>
          </a:prstGeom>
        </p:spPr>
        <p:style>
          <a:lnRef idx="1">
            <a:schemeClr val="accent5"/>
          </a:lnRef>
          <a:fillRef idx="3">
            <a:schemeClr val="accent5"/>
          </a:fillRef>
          <a:effectRef idx="2">
            <a:schemeClr val="accent5"/>
          </a:effectRef>
          <a:fontRef idx="minor">
            <a:schemeClr val="lt1"/>
          </a:fontRef>
        </p:style>
        <p:txBody>
          <a:bodyPr vert="horz">
            <a:normAutofit/>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defTabSz="914400" rtl="0" eaLnBrk="1" fontAlgn="auto" latinLnBrk="0" hangingPunct="1">
              <a:lnSpc>
                <a:spcPct val="100000"/>
              </a:lnSpc>
              <a:spcBef>
                <a:spcPts val="300"/>
              </a:spcBef>
              <a:spcAft>
                <a:spcPts val="0"/>
              </a:spcAft>
              <a:buClr>
                <a:schemeClr val="accent3"/>
              </a:buClr>
              <a:buSzTx/>
              <a:buFont typeface="Georgia"/>
              <a:buNone/>
              <a:tabLst/>
              <a:defRPr/>
            </a:pPr>
            <a:r>
              <a:rPr lang="tr-TR" sz="2800" dirty="0" smtClean="0">
                <a:solidFill>
                  <a:schemeClr val="tx1"/>
                </a:solidFill>
              </a:rPr>
              <a:t>                                             Empati                                          </a:t>
            </a:r>
            <a:endParaRPr kumimoji="0" lang="tr-TR" sz="28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smtClean="0">
              <a:ln>
                <a:noFill/>
              </a:ln>
              <a:solidFill>
                <a:schemeClr val="dk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tr-TR" sz="28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transition>
    <p:zoom dir="in"/>
    <p:sndAc>
      <p:stSnd>
        <p:snd r:embed="rId2" name="push.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p:cTn id="7"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692696"/>
            <a:ext cx="8229600" cy="1066800"/>
          </a:xfrm>
        </p:spPr>
        <p:txBody>
          <a:bodyPr>
            <a:normAutofit/>
          </a:bodyPr>
          <a:lstStyle/>
          <a:p>
            <a:r>
              <a:rPr lang="tr-TR" b="1" dirty="0" smtClean="0">
                <a:ln w="18000">
                  <a:solidFill>
                    <a:srgbClr val="CC0000"/>
                  </a:solidFill>
                  <a:prstDash val="solid"/>
                  <a:miter lim="800000"/>
                </a:ln>
                <a:solidFill>
                  <a:srgbClr val="FF0000"/>
                </a:solidFill>
                <a:effectLst>
                  <a:outerShdw blurRad="25500" dist="23000" dir="7020000" algn="tl">
                    <a:srgbClr val="000000">
                      <a:alpha val="50000"/>
                    </a:srgbClr>
                  </a:outerShdw>
                </a:effectLst>
              </a:rPr>
              <a:t>Etkinlik 4</a:t>
            </a:r>
            <a:endParaRPr lang="tr-TR" dirty="0"/>
          </a:p>
        </p:txBody>
      </p:sp>
      <p:sp>
        <p:nvSpPr>
          <p:cNvPr id="6" name="5 İçerik Yer Tutucusu"/>
          <p:cNvSpPr>
            <a:spLocks noGrp="1"/>
          </p:cNvSpPr>
          <p:nvPr>
            <p:ph idx="1"/>
          </p:nvPr>
        </p:nvSpPr>
        <p:spPr>
          <a:xfrm>
            <a:off x="0" y="1628800"/>
            <a:ext cx="9144000" cy="5229200"/>
          </a:xfrm>
          <a:solidFill>
            <a:schemeClr val="bg1"/>
          </a:solidFill>
          <a:ln>
            <a:solidFill>
              <a:schemeClr val="bg1"/>
            </a:solidFill>
          </a:ln>
        </p:spPr>
        <p:txBody>
          <a:bodyPr>
            <a:normAutofit lnSpcReduction="10000"/>
          </a:bodyPr>
          <a:lstStyle/>
          <a:p>
            <a:pPr>
              <a:buNone/>
            </a:pPr>
            <a:r>
              <a:rPr lang="tr-TR" dirty="0" smtClean="0"/>
              <a:t>             </a:t>
            </a:r>
            <a:r>
              <a:rPr lang="tr-TR" dirty="0" smtClean="0">
                <a:solidFill>
                  <a:srgbClr val="FF0000"/>
                </a:solidFill>
              </a:rPr>
              <a:t>Cümleler </a:t>
            </a:r>
            <a:r>
              <a:rPr lang="tr-TR" dirty="0" smtClean="0"/>
              <a:t>                           </a:t>
            </a:r>
            <a:r>
              <a:rPr lang="tr-TR" dirty="0" smtClean="0">
                <a:solidFill>
                  <a:srgbClr val="FF0000"/>
                </a:solidFill>
              </a:rPr>
              <a:t>Doğru </a:t>
            </a:r>
            <a:r>
              <a:rPr lang="tr-TR" dirty="0" smtClean="0"/>
              <a:t>            </a:t>
            </a:r>
            <a:r>
              <a:rPr lang="tr-TR" dirty="0" smtClean="0">
                <a:solidFill>
                  <a:srgbClr val="FF0000"/>
                </a:solidFill>
              </a:rPr>
              <a:t>Yanlış</a:t>
            </a:r>
          </a:p>
          <a:p>
            <a:pPr>
              <a:buNone/>
            </a:pPr>
            <a:endParaRPr lang="tr-TR" sz="1700" dirty="0" smtClean="0">
              <a:latin typeface="Arial" pitchFamily="34" charset="0"/>
              <a:cs typeface="Arial" pitchFamily="34" charset="0"/>
            </a:endParaRPr>
          </a:p>
          <a:p>
            <a:pPr>
              <a:buNone/>
            </a:pPr>
            <a:r>
              <a:rPr lang="tr-TR" sz="1700" dirty="0" smtClean="0">
                <a:latin typeface="Arial" pitchFamily="34" charset="0"/>
                <a:cs typeface="Arial" pitchFamily="34" charset="0"/>
              </a:rPr>
              <a:t>Fişi veya faturası ile alınan bir ürünü 10 gün</a:t>
            </a:r>
            <a:endParaRPr lang="tr-TR" sz="1700" u="sng" dirty="0" smtClean="0">
              <a:latin typeface="Arial" pitchFamily="34" charset="0"/>
              <a:cs typeface="Arial" pitchFamily="34" charset="0"/>
            </a:endParaRPr>
          </a:p>
          <a:p>
            <a:pPr>
              <a:buNone/>
            </a:pPr>
            <a:r>
              <a:rPr lang="tr-TR" sz="1700" dirty="0" smtClean="0">
                <a:latin typeface="Arial" pitchFamily="34" charset="0"/>
                <a:cs typeface="Arial" pitchFamily="34" charset="0"/>
              </a:rPr>
              <a:t>içinde  iade edebiliriz.</a:t>
            </a:r>
          </a:p>
          <a:p>
            <a:pPr>
              <a:buNone/>
            </a:pPr>
            <a:endParaRPr lang="tr-TR" sz="1700" dirty="0" smtClean="0">
              <a:latin typeface="Arial" pitchFamily="34" charset="0"/>
              <a:cs typeface="Arial" pitchFamily="34" charset="0"/>
            </a:endParaRPr>
          </a:p>
          <a:p>
            <a:pPr>
              <a:buNone/>
            </a:pPr>
            <a:r>
              <a:rPr lang="tr-TR" sz="1700" dirty="0" smtClean="0">
                <a:latin typeface="Arial" pitchFamily="34" charset="0"/>
                <a:cs typeface="Arial" pitchFamily="34" charset="0"/>
              </a:rPr>
              <a:t>İntihal bir tür emek hırsızlığıdır.</a:t>
            </a:r>
          </a:p>
          <a:p>
            <a:pPr>
              <a:buNone/>
            </a:pPr>
            <a:endParaRPr lang="tr-TR" sz="1700" dirty="0" smtClean="0">
              <a:latin typeface="Arial" pitchFamily="34" charset="0"/>
              <a:cs typeface="Arial" pitchFamily="34" charset="0"/>
            </a:endParaRPr>
          </a:p>
          <a:p>
            <a:pPr>
              <a:buNone/>
            </a:pPr>
            <a:endParaRPr lang="tr-TR" sz="1700" dirty="0" smtClean="0">
              <a:latin typeface="Arial" pitchFamily="34" charset="0"/>
              <a:cs typeface="Arial" pitchFamily="34" charset="0"/>
            </a:endParaRPr>
          </a:p>
          <a:p>
            <a:pPr>
              <a:buNone/>
            </a:pPr>
            <a:r>
              <a:rPr lang="tr-TR" sz="1700" dirty="0" smtClean="0">
                <a:latin typeface="Arial" pitchFamily="34" charset="0"/>
                <a:cs typeface="Arial" pitchFamily="34" charset="0"/>
              </a:rPr>
              <a:t>Ödevimizi yapmak bir sorumluluktur.</a:t>
            </a:r>
          </a:p>
          <a:p>
            <a:pPr>
              <a:buNone/>
            </a:pPr>
            <a:endParaRPr lang="tr-TR" sz="1700" dirty="0" smtClean="0">
              <a:latin typeface="Arial" pitchFamily="34" charset="0"/>
              <a:cs typeface="Arial" pitchFamily="34" charset="0"/>
            </a:endParaRPr>
          </a:p>
          <a:p>
            <a:pPr>
              <a:buNone/>
            </a:pPr>
            <a:r>
              <a:rPr lang="tr-TR" sz="1600" dirty="0" smtClean="0">
                <a:latin typeface="Arial" pitchFamily="34" charset="0"/>
                <a:cs typeface="Arial" pitchFamily="34" charset="0"/>
              </a:rPr>
              <a:t>.</a:t>
            </a:r>
            <a:endParaRPr lang="tr-TR" sz="1700" dirty="0" smtClean="0">
              <a:latin typeface="Arial" pitchFamily="34" charset="0"/>
              <a:cs typeface="Arial" pitchFamily="34" charset="0"/>
            </a:endParaRPr>
          </a:p>
          <a:p>
            <a:pPr>
              <a:buNone/>
            </a:pPr>
            <a:r>
              <a:rPr lang="tr-TR" sz="1600" dirty="0" smtClean="0">
                <a:latin typeface="Arial" pitchFamily="34" charset="0"/>
                <a:cs typeface="Arial" pitchFamily="34" charset="0"/>
              </a:rPr>
              <a:t>Bilgi edinme dilekçe hakları, 2005 yılından </a:t>
            </a:r>
          </a:p>
          <a:p>
            <a:pPr>
              <a:buNone/>
            </a:pPr>
            <a:r>
              <a:rPr lang="tr-TR" sz="1600" dirty="0" smtClean="0">
                <a:latin typeface="Arial" pitchFamily="34" charset="0"/>
                <a:cs typeface="Arial" pitchFamily="34" charset="0"/>
              </a:rPr>
              <a:t>itibaren kullanılmaktadır</a:t>
            </a:r>
            <a:endParaRPr lang="tr-TR" sz="1600" dirty="0" smtClean="0">
              <a:solidFill>
                <a:srgbClr val="FF0000"/>
              </a:solidFill>
            </a:endParaRPr>
          </a:p>
          <a:p>
            <a:pPr>
              <a:buNone/>
            </a:pPr>
            <a:endParaRPr lang="tr-TR" dirty="0" smtClean="0">
              <a:solidFill>
                <a:srgbClr val="FF0000"/>
              </a:solidFill>
            </a:endParaRPr>
          </a:p>
          <a:p>
            <a:pPr>
              <a:buNone/>
            </a:pPr>
            <a:r>
              <a:rPr lang="tr-TR" dirty="0" smtClean="0">
                <a:solidFill>
                  <a:srgbClr val="FF0000"/>
                </a:solidFill>
              </a:rPr>
              <a:t>   </a:t>
            </a:r>
            <a:endParaRPr lang="tr-TR" dirty="0">
              <a:solidFill>
                <a:srgbClr val="FF0000"/>
              </a:solidFill>
            </a:endParaRPr>
          </a:p>
        </p:txBody>
      </p:sp>
      <p:cxnSp>
        <p:nvCxnSpPr>
          <p:cNvPr id="8" name="7 Düz Bağlayıcı"/>
          <p:cNvCxnSpPr/>
          <p:nvPr/>
        </p:nvCxnSpPr>
        <p:spPr>
          <a:xfrm>
            <a:off x="4572000" y="1601416"/>
            <a:ext cx="0" cy="3843808"/>
          </a:xfrm>
          <a:prstGeom prst="line">
            <a:avLst/>
          </a:prstGeom>
        </p:spPr>
        <p:style>
          <a:lnRef idx="3">
            <a:schemeClr val="dk1"/>
          </a:lnRef>
          <a:fillRef idx="0">
            <a:schemeClr val="dk1"/>
          </a:fillRef>
          <a:effectRef idx="2">
            <a:schemeClr val="dk1"/>
          </a:effectRef>
          <a:fontRef idx="minor">
            <a:schemeClr val="tx1"/>
          </a:fontRef>
        </p:style>
      </p:cxnSp>
      <p:cxnSp>
        <p:nvCxnSpPr>
          <p:cNvPr id="9" name="8 Düz Bağlayıcı"/>
          <p:cNvCxnSpPr/>
          <p:nvPr/>
        </p:nvCxnSpPr>
        <p:spPr>
          <a:xfrm>
            <a:off x="8892480" y="1556792"/>
            <a:ext cx="0" cy="3888432"/>
          </a:xfrm>
          <a:prstGeom prst="line">
            <a:avLst/>
          </a:prstGeom>
        </p:spPr>
        <p:style>
          <a:lnRef idx="3">
            <a:schemeClr val="dk1"/>
          </a:lnRef>
          <a:fillRef idx="0">
            <a:schemeClr val="dk1"/>
          </a:fillRef>
          <a:effectRef idx="2">
            <a:schemeClr val="dk1"/>
          </a:effectRef>
          <a:fontRef idx="minor">
            <a:schemeClr val="tx1"/>
          </a:fontRef>
        </p:style>
      </p:cxnSp>
      <p:cxnSp>
        <p:nvCxnSpPr>
          <p:cNvPr id="10" name="9 Düz Bağlayıcı"/>
          <p:cNvCxnSpPr/>
          <p:nvPr/>
        </p:nvCxnSpPr>
        <p:spPr>
          <a:xfrm>
            <a:off x="6732240" y="1601416"/>
            <a:ext cx="0" cy="3771800"/>
          </a:xfrm>
          <a:prstGeom prst="line">
            <a:avLst/>
          </a:prstGeom>
        </p:spPr>
        <p:style>
          <a:lnRef idx="3">
            <a:schemeClr val="dk1"/>
          </a:lnRef>
          <a:fillRef idx="0">
            <a:schemeClr val="dk1"/>
          </a:fillRef>
          <a:effectRef idx="2">
            <a:schemeClr val="dk1"/>
          </a:effectRef>
          <a:fontRef idx="minor">
            <a:schemeClr val="tx1"/>
          </a:fontRef>
        </p:style>
      </p:cxnSp>
      <p:cxnSp>
        <p:nvCxnSpPr>
          <p:cNvPr id="12" name="11 Düz Bağlayıcı"/>
          <p:cNvCxnSpPr/>
          <p:nvPr/>
        </p:nvCxnSpPr>
        <p:spPr>
          <a:xfrm>
            <a:off x="0" y="2276872"/>
            <a:ext cx="8892480" cy="0"/>
          </a:xfrm>
          <a:prstGeom prst="line">
            <a:avLst/>
          </a:prstGeom>
        </p:spPr>
        <p:style>
          <a:lnRef idx="3">
            <a:schemeClr val="dk1"/>
          </a:lnRef>
          <a:fillRef idx="0">
            <a:schemeClr val="dk1"/>
          </a:fillRef>
          <a:effectRef idx="2">
            <a:schemeClr val="dk1"/>
          </a:effectRef>
          <a:fontRef idx="minor">
            <a:schemeClr val="tx1"/>
          </a:fontRef>
        </p:style>
      </p:cxnSp>
      <p:cxnSp>
        <p:nvCxnSpPr>
          <p:cNvPr id="18" name="17 Düz Bağlayıcı"/>
          <p:cNvCxnSpPr/>
          <p:nvPr/>
        </p:nvCxnSpPr>
        <p:spPr>
          <a:xfrm>
            <a:off x="0" y="1556792"/>
            <a:ext cx="8892480" cy="0"/>
          </a:xfrm>
          <a:prstGeom prst="line">
            <a:avLst/>
          </a:prstGeom>
        </p:spPr>
        <p:style>
          <a:lnRef idx="3">
            <a:schemeClr val="dk1"/>
          </a:lnRef>
          <a:fillRef idx="0">
            <a:schemeClr val="dk1"/>
          </a:fillRef>
          <a:effectRef idx="2">
            <a:schemeClr val="dk1"/>
          </a:effectRef>
          <a:fontRef idx="minor">
            <a:schemeClr val="tx1"/>
          </a:fontRef>
        </p:style>
      </p:cxnSp>
      <p:cxnSp>
        <p:nvCxnSpPr>
          <p:cNvPr id="29" name="28 Düz Bağlayıcı"/>
          <p:cNvCxnSpPr/>
          <p:nvPr/>
        </p:nvCxnSpPr>
        <p:spPr>
          <a:xfrm flipH="1">
            <a:off x="0" y="5445224"/>
            <a:ext cx="8892480" cy="0"/>
          </a:xfrm>
          <a:prstGeom prst="line">
            <a:avLst/>
          </a:prstGeom>
        </p:spPr>
        <p:style>
          <a:lnRef idx="3">
            <a:schemeClr val="dk1"/>
          </a:lnRef>
          <a:fillRef idx="0">
            <a:schemeClr val="dk1"/>
          </a:fillRef>
          <a:effectRef idx="2">
            <a:schemeClr val="dk1"/>
          </a:effectRef>
          <a:fontRef idx="minor">
            <a:schemeClr val="tx1"/>
          </a:fontRef>
        </p:style>
      </p:cxnSp>
      <p:cxnSp>
        <p:nvCxnSpPr>
          <p:cNvPr id="30" name="29 Düz Bağlayıcı"/>
          <p:cNvCxnSpPr/>
          <p:nvPr/>
        </p:nvCxnSpPr>
        <p:spPr>
          <a:xfrm>
            <a:off x="0" y="3068960"/>
            <a:ext cx="8892480" cy="0"/>
          </a:xfrm>
          <a:prstGeom prst="line">
            <a:avLst/>
          </a:prstGeom>
        </p:spPr>
        <p:style>
          <a:lnRef idx="3">
            <a:schemeClr val="dk1"/>
          </a:lnRef>
          <a:fillRef idx="0">
            <a:schemeClr val="dk1"/>
          </a:fillRef>
          <a:effectRef idx="2">
            <a:schemeClr val="dk1"/>
          </a:effectRef>
          <a:fontRef idx="minor">
            <a:schemeClr val="tx1"/>
          </a:fontRef>
        </p:style>
      </p:cxnSp>
      <p:cxnSp>
        <p:nvCxnSpPr>
          <p:cNvPr id="33" name="32 Düz Bağlayıcı"/>
          <p:cNvCxnSpPr/>
          <p:nvPr/>
        </p:nvCxnSpPr>
        <p:spPr>
          <a:xfrm>
            <a:off x="0" y="3861048"/>
            <a:ext cx="8892480" cy="0"/>
          </a:xfrm>
          <a:prstGeom prst="line">
            <a:avLst/>
          </a:prstGeom>
        </p:spPr>
        <p:style>
          <a:lnRef idx="3">
            <a:schemeClr val="dk1"/>
          </a:lnRef>
          <a:fillRef idx="0">
            <a:schemeClr val="dk1"/>
          </a:fillRef>
          <a:effectRef idx="2">
            <a:schemeClr val="dk1"/>
          </a:effectRef>
          <a:fontRef idx="minor">
            <a:schemeClr val="tx1"/>
          </a:fontRef>
        </p:style>
      </p:cxnSp>
      <p:sp>
        <p:nvSpPr>
          <p:cNvPr id="38" name="37 Gülen Yüz"/>
          <p:cNvSpPr/>
          <p:nvPr/>
        </p:nvSpPr>
        <p:spPr>
          <a:xfrm>
            <a:off x="7308304" y="2348880"/>
            <a:ext cx="720080" cy="648072"/>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39 Gülen Yüz"/>
          <p:cNvSpPr/>
          <p:nvPr/>
        </p:nvSpPr>
        <p:spPr>
          <a:xfrm>
            <a:off x="5148064" y="3140968"/>
            <a:ext cx="720080" cy="648072"/>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1" name="40 Düz Bağlayıcı"/>
          <p:cNvCxnSpPr/>
          <p:nvPr/>
        </p:nvCxnSpPr>
        <p:spPr>
          <a:xfrm>
            <a:off x="0" y="4653136"/>
            <a:ext cx="8892480" cy="0"/>
          </a:xfrm>
          <a:prstGeom prst="line">
            <a:avLst/>
          </a:prstGeom>
        </p:spPr>
        <p:style>
          <a:lnRef idx="3">
            <a:schemeClr val="dk1"/>
          </a:lnRef>
          <a:fillRef idx="0">
            <a:schemeClr val="dk1"/>
          </a:fillRef>
          <a:effectRef idx="2">
            <a:schemeClr val="dk1"/>
          </a:effectRef>
          <a:fontRef idx="minor">
            <a:schemeClr val="tx1"/>
          </a:fontRef>
        </p:style>
      </p:cxnSp>
      <p:sp>
        <p:nvSpPr>
          <p:cNvPr id="49" name="48 Gülen Yüz"/>
          <p:cNvSpPr/>
          <p:nvPr/>
        </p:nvSpPr>
        <p:spPr>
          <a:xfrm>
            <a:off x="5148064" y="3933056"/>
            <a:ext cx="720080" cy="648072"/>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1" name="60 Gülen Yüz"/>
          <p:cNvSpPr/>
          <p:nvPr/>
        </p:nvSpPr>
        <p:spPr>
          <a:xfrm>
            <a:off x="7380312" y="4725144"/>
            <a:ext cx="720080" cy="648072"/>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diamond/>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800" decel="100000"/>
                                        <p:tgtEl>
                                          <p:spTgt spid="38"/>
                                        </p:tgtEl>
                                      </p:cBhvr>
                                    </p:animEffect>
                                    <p:anim calcmode="lin" valueType="num">
                                      <p:cBhvr>
                                        <p:cTn id="8" dur="800" decel="100000" fill="hold"/>
                                        <p:tgtEl>
                                          <p:spTgt spid="38"/>
                                        </p:tgtEl>
                                        <p:attrNameLst>
                                          <p:attrName>style.rotation</p:attrName>
                                        </p:attrNameLst>
                                      </p:cBhvr>
                                      <p:tavLst>
                                        <p:tav tm="0">
                                          <p:val>
                                            <p:fltVal val="-90"/>
                                          </p:val>
                                        </p:tav>
                                        <p:tav tm="100000">
                                          <p:val>
                                            <p:fltVal val="0"/>
                                          </p:val>
                                        </p:tav>
                                      </p:tavLst>
                                    </p:anim>
                                    <p:anim calcmode="lin" valueType="num">
                                      <p:cBhvr>
                                        <p:cTn id="9" dur="800" decel="100000" fill="hold"/>
                                        <p:tgtEl>
                                          <p:spTgt spid="38"/>
                                        </p:tgtEl>
                                        <p:attrNameLst>
                                          <p:attrName>ppt_x</p:attrName>
                                        </p:attrNameLst>
                                      </p:cBhvr>
                                      <p:tavLst>
                                        <p:tav tm="0">
                                          <p:val>
                                            <p:strVal val="#ppt_x+0.4"/>
                                          </p:val>
                                        </p:tav>
                                        <p:tav tm="100000">
                                          <p:val>
                                            <p:strVal val="#ppt_x-0.05"/>
                                          </p:val>
                                        </p:tav>
                                      </p:tavLst>
                                    </p:anim>
                                    <p:anim calcmode="lin" valueType="num">
                                      <p:cBhvr>
                                        <p:cTn id="10" dur="800" decel="100000" fill="hold"/>
                                        <p:tgtEl>
                                          <p:spTgt spid="3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4"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 from="(-#ppt_w/2)" to="(#ppt_x)" calcmode="lin" valueType="num">
                                      <p:cBhvr>
                                        <p:cTn id="17" dur="600" fill="hold">
                                          <p:stCondLst>
                                            <p:cond delay="0"/>
                                          </p:stCondLst>
                                        </p:cTn>
                                        <p:tgtEl>
                                          <p:spTgt spid="6">
                                            <p:txEl>
                                              <p:pRg st="5" end="5"/>
                                            </p:txEl>
                                          </p:spTgt>
                                        </p:tgtEl>
                                        <p:attrNameLst>
                                          <p:attrName>ppt_x</p:attrName>
                                        </p:attrNameLst>
                                      </p:cBhvr>
                                    </p:anim>
                                    <p:anim from="0" to="-1.0" calcmode="lin" valueType="num">
                                      <p:cBhvr>
                                        <p:cTn id="18" dur="200" decel="50000" autoRev="1" fill="hold">
                                          <p:stCondLst>
                                            <p:cond delay="600"/>
                                          </p:stCondLst>
                                        </p:cTn>
                                        <p:tgtEl>
                                          <p:spTgt spid="6">
                                            <p:txEl>
                                              <p:pRg st="5" end="5"/>
                                            </p:txEl>
                                          </p:spTgt>
                                        </p:tgtEl>
                                        <p:attrNameLst>
                                          <p:attrName>xshear</p:attrName>
                                        </p:attrNameLst>
                                      </p:cBhvr>
                                    </p:anim>
                                    <p:animScale>
                                      <p:cBhvr>
                                        <p:cTn id="19" dur="200" decel="100000" autoRev="1" fill="hold">
                                          <p:stCondLst>
                                            <p:cond delay="600"/>
                                          </p:stCondLst>
                                        </p:cTn>
                                        <p:tgtEl>
                                          <p:spTgt spid="6">
                                            <p:txEl>
                                              <p:pRg st="5" end="5"/>
                                            </p:txEl>
                                          </p:spTgt>
                                        </p:tgtEl>
                                      </p:cBhvr>
                                      <p:from x="100000" y="100000"/>
                                      <p:to x="80000" y="100000"/>
                                    </p:animScale>
                                    <p:anim by="(#ppt_h/3+#ppt_w*0.1)" calcmode="lin" valueType="num">
                                      <p:cBhvr additive="sum">
                                        <p:cTn id="20" dur="200" decel="100000" autoRev="1" fill="hold">
                                          <p:stCondLst>
                                            <p:cond delay="600"/>
                                          </p:stCondLst>
                                        </p:cTn>
                                        <p:tgtEl>
                                          <p:spTgt spid="6">
                                            <p:txEl>
                                              <p:pRg st="5" end="5"/>
                                            </p:txEl>
                                          </p:spTgt>
                                        </p:tgtEl>
                                        <p:attrNameLst>
                                          <p:attrName>ppt_x</p:attrName>
                                        </p:attrNameLst>
                                      </p:cBhvr>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800" decel="100000"/>
                                        <p:tgtEl>
                                          <p:spTgt spid="40"/>
                                        </p:tgtEl>
                                      </p:cBhvr>
                                    </p:animEffect>
                                    <p:anim calcmode="lin" valueType="num">
                                      <p:cBhvr>
                                        <p:cTn id="26" dur="800" decel="100000" fill="hold"/>
                                        <p:tgtEl>
                                          <p:spTgt spid="40"/>
                                        </p:tgtEl>
                                        <p:attrNameLst>
                                          <p:attrName>style.rotation</p:attrName>
                                        </p:attrNameLst>
                                      </p:cBhvr>
                                      <p:tavLst>
                                        <p:tav tm="0">
                                          <p:val>
                                            <p:fltVal val="-90"/>
                                          </p:val>
                                        </p:tav>
                                        <p:tav tm="100000">
                                          <p:val>
                                            <p:fltVal val="0"/>
                                          </p:val>
                                        </p:tav>
                                      </p:tavLst>
                                    </p:anim>
                                    <p:anim calcmode="lin" valueType="num">
                                      <p:cBhvr>
                                        <p:cTn id="27" dur="800" decel="100000" fill="hold"/>
                                        <p:tgtEl>
                                          <p:spTgt spid="40"/>
                                        </p:tgtEl>
                                        <p:attrNameLst>
                                          <p:attrName>ppt_x</p:attrName>
                                        </p:attrNameLst>
                                      </p:cBhvr>
                                      <p:tavLst>
                                        <p:tav tm="0">
                                          <p:val>
                                            <p:strVal val="#ppt_x+0.4"/>
                                          </p:val>
                                        </p:tav>
                                        <p:tav tm="100000">
                                          <p:val>
                                            <p:strVal val="#ppt_x-0.05"/>
                                          </p:val>
                                        </p:tav>
                                      </p:tavLst>
                                    </p:anim>
                                    <p:anim calcmode="lin" valueType="num">
                                      <p:cBhvr>
                                        <p:cTn id="28" dur="800" decel="100000" fill="hold"/>
                                        <p:tgtEl>
                                          <p:spTgt spid="40"/>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anim calcmode="lin" valueType="num">
                                      <p:cBhvr>
                                        <p:cTn id="35" dur="500" fill="hold"/>
                                        <p:tgtEl>
                                          <p:spTgt spid="6">
                                            <p:txEl>
                                              <p:pRg st="8" end="8"/>
                                            </p:txEl>
                                          </p:spTgt>
                                        </p:tgtEl>
                                        <p:attrNameLst>
                                          <p:attrName>ppt_w</p:attrName>
                                        </p:attrNameLst>
                                      </p:cBhvr>
                                      <p:tavLst>
                                        <p:tav tm="0">
                                          <p:val>
                                            <p:fltVal val="0"/>
                                          </p:val>
                                        </p:tav>
                                        <p:tav tm="100000">
                                          <p:val>
                                            <p:strVal val="#ppt_w"/>
                                          </p:val>
                                        </p:tav>
                                      </p:tavLst>
                                    </p:anim>
                                    <p:anim calcmode="lin" valueType="num">
                                      <p:cBhvr>
                                        <p:cTn id="36" dur="500" fill="hold"/>
                                        <p:tgtEl>
                                          <p:spTgt spid="6">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30" presetClass="entr" presetSubtype="0" fill="hold" grpId="0" nodeType="click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800" decel="100000"/>
                                        <p:tgtEl>
                                          <p:spTgt spid="49"/>
                                        </p:tgtEl>
                                      </p:cBhvr>
                                    </p:animEffect>
                                    <p:anim calcmode="lin" valueType="num">
                                      <p:cBhvr>
                                        <p:cTn id="42" dur="800" decel="100000" fill="hold"/>
                                        <p:tgtEl>
                                          <p:spTgt spid="49"/>
                                        </p:tgtEl>
                                        <p:attrNameLst>
                                          <p:attrName>style.rotation</p:attrName>
                                        </p:attrNameLst>
                                      </p:cBhvr>
                                      <p:tavLst>
                                        <p:tav tm="0">
                                          <p:val>
                                            <p:fltVal val="-90"/>
                                          </p:val>
                                        </p:tav>
                                        <p:tav tm="100000">
                                          <p:val>
                                            <p:fltVal val="0"/>
                                          </p:val>
                                        </p:tav>
                                      </p:tavLst>
                                    </p:anim>
                                    <p:anim calcmode="lin" valueType="num">
                                      <p:cBhvr>
                                        <p:cTn id="43" dur="800" decel="100000" fill="hold"/>
                                        <p:tgtEl>
                                          <p:spTgt spid="49"/>
                                        </p:tgtEl>
                                        <p:attrNameLst>
                                          <p:attrName>ppt_x</p:attrName>
                                        </p:attrNameLst>
                                      </p:cBhvr>
                                      <p:tavLst>
                                        <p:tav tm="0">
                                          <p:val>
                                            <p:strVal val="#ppt_x+0.4"/>
                                          </p:val>
                                        </p:tav>
                                        <p:tav tm="100000">
                                          <p:val>
                                            <p:strVal val="#ppt_x-0.05"/>
                                          </p:val>
                                        </p:tav>
                                      </p:tavLst>
                                    </p:anim>
                                    <p:anim calcmode="lin" valueType="num">
                                      <p:cBhvr>
                                        <p:cTn id="44" dur="800" decel="100000" fill="hold"/>
                                        <p:tgtEl>
                                          <p:spTgt spid="49"/>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49"/>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49"/>
                                        </p:tgtEl>
                                        <p:attrNameLst>
                                          <p:attrName>ppt_y</p:attrName>
                                        </p:attrNameLst>
                                      </p:cBhvr>
                                      <p:tavLst>
                                        <p:tav tm="0">
                                          <p:val>
                                            <p:strVal val="#ppt_y+0.1"/>
                                          </p:val>
                                        </p:tav>
                                        <p:tav tm="100000">
                                          <p:val>
                                            <p:strVal val="#ppt_y"/>
                                          </p:val>
                                        </p:tav>
                                      </p:tavLst>
                                    </p:anim>
                                  </p:childTnLst>
                                </p:cTn>
                              </p:par>
                              <p:par>
                                <p:cTn id="47" presetID="52" presetClass="entr" presetSubtype="0" fill="hold" nodeType="withEffect">
                                  <p:stCondLst>
                                    <p:cond delay="0"/>
                                  </p:stCondLst>
                                  <p:childTnLst>
                                    <p:set>
                                      <p:cBhvr>
                                        <p:cTn id="48" dur="1" fill="hold">
                                          <p:stCondLst>
                                            <p:cond delay="0"/>
                                          </p:stCondLst>
                                        </p:cTn>
                                        <p:tgtEl>
                                          <p:spTgt spid="6">
                                            <p:txEl>
                                              <p:pRg st="10" end="10"/>
                                            </p:txEl>
                                          </p:spTgt>
                                        </p:tgtEl>
                                        <p:attrNameLst>
                                          <p:attrName>style.visibility</p:attrName>
                                        </p:attrNameLst>
                                      </p:cBhvr>
                                      <p:to>
                                        <p:strVal val="visible"/>
                                      </p:to>
                                    </p:set>
                                    <p:animScale>
                                      <p:cBhvr>
                                        <p:cTn id="49" dur="1000" decel="50000" fill="hold">
                                          <p:stCondLst>
                                            <p:cond delay="0"/>
                                          </p:stCondLst>
                                        </p:cTn>
                                        <p:tgtEl>
                                          <p:spTgt spid="6">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6">
                                            <p:txEl>
                                              <p:pRg st="10" end="10"/>
                                            </p:txEl>
                                          </p:spTgt>
                                        </p:tgtEl>
                                        <p:attrNameLst>
                                          <p:attrName>ppt_x</p:attrName>
                                          <p:attrName>ppt_y</p:attrName>
                                        </p:attrNameLst>
                                      </p:cBhvr>
                                    </p:animMotion>
                                    <p:animEffect transition="in" filter="fade">
                                      <p:cBhvr>
                                        <p:cTn id="51" dur="1000"/>
                                        <p:tgtEl>
                                          <p:spTgt spid="6">
                                            <p:txEl>
                                              <p:pRg st="10" end="10"/>
                                            </p:txEl>
                                          </p:spTgt>
                                        </p:tgtEl>
                                      </p:cBhvr>
                                    </p:animEffect>
                                  </p:childTnLst>
                                </p:cTn>
                              </p:par>
                              <p:par>
                                <p:cTn id="52" presetID="52" presetClass="entr" presetSubtype="0" fill="hold" nodeType="withEffect">
                                  <p:stCondLst>
                                    <p:cond delay="0"/>
                                  </p:stCondLst>
                                  <p:childTnLst>
                                    <p:set>
                                      <p:cBhvr>
                                        <p:cTn id="53" dur="1" fill="hold">
                                          <p:stCondLst>
                                            <p:cond delay="0"/>
                                          </p:stCondLst>
                                        </p:cTn>
                                        <p:tgtEl>
                                          <p:spTgt spid="6">
                                            <p:txEl>
                                              <p:pRg st="12" end="12"/>
                                            </p:txEl>
                                          </p:spTgt>
                                        </p:tgtEl>
                                        <p:attrNameLst>
                                          <p:attrName>style.visibility</p:attrName>
                                        </p:attrNameLst>
                                      </p:cBhvr>
                                      <p:to>
                                        <p:strVal val="visible"/>
                                      </p:to>
                                    </p:set>
                                    <p:animScale>
                                      <p:cBhvr>
                                        <p:cTn id="54" dur="1000" decel="50000" fill="hold">
                                          <p:stCondLst>
                                            <p:cond delay="0"/>
                                          </p:stCondLst>
                                        </p:cTn>
                                        <p:tgtEl>
                                          <p:spTgt spid="6">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6">
                                            <p:txEl>
                                              <p:pRg st="12" end="12"/>
                                            </p:txEl>
                                          </p:spTgt>
                                        </p:tgtEl>
                                        <p:attrNameLst>
                                          <p:attrName>ppt_x</p:attrName>
                                          <p:attrName>ppt_y</p:attrName>
                                        </p:attrNameLst>
                                      </p:cBhvr>
                                    </p:animMotion>
                                    <p:animEffect transition="in" filter="fade">
                                      <p:cBhvr>
                                        <p:cTn id="56" dur="1000"/>
                                        <p:tgtEl>
                                          <p:spTgt spid="6">
                                            <p:txEl>
                                              <p:pRg st="12" end="12"/>
                                            </p:txEl>
                                          </p:spTgt>
                                        </p:tgtEl>
                                      </p:cBhvr>
                                    </p:animEffect>
                                  </p:childTnLst>
                                </p:cTn>
                              </p:par>
                              <p:par>
                                <p:cTn id="57" presetID="52" presetClass="entr" presetSubtype="0" fill="hold" nodeType="withEffect">
                                  <p:stCondLst>
                                    <p:cond delay="0"/>
                                  </p:stCondLst>
                                  <p:childTnLst>
                                    <p:set>
                                      <p:cBhvr>
                                        <p:cTn id="58" dur="1" fill="hold">
                                          <p:stCondLst>
                                            <p:cond delay="0"/>
                                          </p:stCondLst>
                                        </p:cTn>
                                        <p:tgtEl>
                                          <p:spTgt spid="6">
                                            <p:txEl>
                                              <p:pRg st="11" end="11"/>
                                            </p:txEl>
                                          </p:spTgt>
                                        </p:tgtEl>
                                        <p:attrNameLst>
                                          <p:attrName>style.visibility</p:attrName>
                                        </p:attrNameLst>
                                      </p:cBhvr>
                                      <p:to>
                                        <p:strVal val="visible"/>
                                      </p:to>
                                    </p:set>
                                    <p:animScale>
                                      <p:cBhvr>
                                        <p:cTn id="59" dur="1000" decel="50000" fill="hold">
                                          <p:stCondLst>
                                            <p:cond delay="0"/>
                                          </p:stCondLst>
                                        </p:cTn>
                                        <p:tgtEl>
                                          <p:spTgt spid="6">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6">
                                            <p:txEl>
                                              <p:pRg st="11" end="11"/>
                                            </p:txEl>
                                          </p:spTgt>
                                        </p:tgtEl>
                                        <p:attrNameLst>
                                          <p:attrName>ppt_x</p:attrName>
                                          <p:attrName>ppt_y</p:attrName>
                                        </p:attrNameLst>
                                      </p:cBhvr>
                                    </p:animMotion>
                                    <p:animEffect transition="in" filter="fade">
                                      <p:cBhvr>
                                        <p:cTn id="61" dur="1000"/>
                                        <p:tgtEl>
                                          <p:spTgt spid="6">
                                            <p:txEl>
                                              <p:pRg st="11" end="11"/>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30" presetClass="entr" presetSubtype="0" fill="hold" grpId="0" nodeType="click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fade">
                                      <p:cBhvr>
                                        <p:cTn id="66" dur="800" decel="100000"/>
                                        <p:tgtEl>
                                          <p:spTgt spid="61"/>
                                        </p:tgtEl>
                                      </p:cBhvr>
                                    </p:animEffect>
                                    <p:anim calcmode="lin" valueType="num">
                                      <p:cBhvr>
                                        <p:cTn id="67" dur="800" decel="100000" fill="hold"/>
                                        <p:tgtEl>
                                          <p:spTgt spid="61"/>
                                        </p:tgtEl>
                                        <p:attrNameLst>
                                          <p:attrName>style.rotation</p:attrName>
                                        </p:attrNameLst>
                                      </p:cBhvr>
                                      <p:tavLst>
                                        <p:tav tm="0">
                                          <p:val>
                                            <p:fltVal val="-90"/>
                                          </p:val>
                                        </p:tav>
                                        <p:tav tm="100000">
                                          <p:val>
                                            <p:fltVal val="0"/>
                                          </p:val>
                                        </p:tav>
                                      </p:tavLst>
                                    </p:anim>
                                    <p:anim calcmode="lin" valueType="num">
                                      <p:cBhvr>
                                        <p:cTn id="68" dur="800" decel="100000" fill="hold"/>
                                        <p:tgtEl>
                                          <p:spTgt spid="61"/>
                                        </p:tgtEl>
                                        <p:attrNameLst>
                                          <p:attrName>ppt_x</p:attrName>
                                        </p:attrNameLst>
                                      </p:cBhvr>
                                      <p:tavLst>
                                        <p:tav tm="0">
                                          <p:val>
                                            <p:strVal val="#ppt_x+0.4"/>
                                          </p:val>
                                        </p:tav>
                                        <p:tav tm="100000">
                                          <p:val>
                                            <p:strVal val="#ppt_x-0.05"/>
                                          </p:val>
                                        </p:tav>
                                      </p:tavLst>
                                    </p:anim>
                                    <p:anim calcmode="lin" valueType="num">
                                      <p:cBhvr>
                                        <p:cTn id="69" dur="800" decel="100000" fill="hold"/>
                                        <p:tgtEl>
                                          <p:spTgt spid="61"/>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61"/>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6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49" grpId="0" animBg="1"/>
      <p:bldP spid="6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b="1" dirty="0" smtClean="0"/>
              <a:t>Tümevarım:  </a:t>
            </a:r>
            <a:r>
              <a:rPr lang="tr-TR" dirty="0" smtClean="0"/>
              <a:t>Parçadan bütüne varmaktır.  Yani küçük olgu ve olaylardan, asıl konuya, öze ulaş­maktır.  Tümevarım yöntemini kullanmak doğru yoldan bilgiye ulaşmamızı daha da kolaylaştırır.Bundaki amaç öğrenmeyi kolay ve sürekli hale getirmektir.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i="1" dirty="0" smtClean="0"/>
              <a:t> </a:t>
            </a:r>
            <a:r>
              <a:rPr lang="tr-TR" b="1" dirty="0" smtClean="0"/>
              <a:t>Örnek:</a:t>
            </a:r>
            <a:r>
              <a:rPr lang="tr-TR" dirty="0" smtClean="0"/>
              <a:t>Ülkemizde köyler ilçeleri, ilçeler illeri, iller bölgeleri, bölgeler de Türkiye'yi meydana getirir. İşte parçadan, bütün oluştuğu açıkça anlaşılmaktadır. </a:t>
            </a:r>
          </a:p>
          <a:p>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Adçakmaksız.jpg"/>
          <p:cNvPicPr>
            <a:picLocks noGrp="1" noChangeAspect="1"/>
          </p:cNvPicPr>
          <p:nvPr>
            <p:ph idx="1"/>
          </p:nvPr>
        </p:nvPicPr>
        <p:blipFill>
          <a:blip r:embed="rId2" cstate="print"/>
          <a:stretch>
            <a:fillRect/>
          </a:stretch>
        </p:blipFill>
        <p:spPr>
          <a:xfrm>
            <a:off x="-1" y="0"/>
            <a:ext cx="9181583" cy="68580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Yozgat_districts.png"/>
          <p:cNvPicPr>
            <a:picLocks noGrp="1" noChangeAspect="1"/>
          </p:cNvPicPr>
          <p:nvPr>
            <p:ph idx="1"/>
          </p:nvPr>
        </p:nvPicPr>
        <p:blipFill>
          <a:blip r:embed="rId2" cstate="print"/>
          <a:stretch>
            <a:fillRect/>
          </a:stretch>
        </p:blipFill>
        <p:spPr>
          <a:xfrm>
            <a:off x="0" y="0"/>
            <a:ext cx="9144000" cy="7065818"/>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982</TotalTime>
  <Words>1440</Words>
  <PresentationFormat>Ekran Gösterisi (4:3)</PresentationFormat>
  <Paragraphs>231</Paragraphs>
  <Slides>52</Slides>
  <Notes>8</Notes>
  <HiddenSlides>0</HiddenSlides>
  <MMClips>0</MMClips>
  <ScaleCrop>false</ScaleCrop>
  <HeadingPairs>
    <vt:vector size="4" baseType="variant">
      <vt:variant>
        <vt:lpstr>Tema</vt:lpstr>
      </vt:variant>
      <vt:variant>
        <vt:i4>1</vt:i4>
      </vt:variant>
      <vt:variant>
        <vt:lpstr>Slayt Başlıkları</vt:lpstr>
      </vt:variant>
      <vt:variant>
        <vt:i4>52</vt:i4>
      </vt:variant>
    </vt:vector>
  </HeadingPairs>
  <TitlesOfParts>
    <vt:vector size="53" baseType="lpstr">
      <vt:lpstr>Ofis Teması</vt:lpstr>
      <vt:lpstr>1. Ünite </vt:lpstr>
      <vt:lpstr>          Olgu ve Görüş</vt:lpstr>
      <vt:lpstr>Olgu                      Görüş</vt:lpstr>
      <vt:lpstr>Slayt 4</vt:lpstr>
      <vt:lpstr>Slayt 5</vt:lpstr>
      <vt:lpstr>Slayt 6</vt:lpstr>
      <vt:lpstr>Slayt 7</vt:lpstr>
      <vt:lpstr>Slayt 8</vt:lpstr>
      <vt:lpstr>Slayt 9</vt:lpstr>
      <vt:lpstr>Slayt 10</vt:lpstr>
      <vt:lpstr>Slayt 11</vt:lpstr>
      <vt:lpstr>Bilimsel Araştırma Basamakları</vt:lpstr>
      <vt:lpstr>               Notlar</vt:lpstr>
      <vt:lpstr>Hakların Aranması</vt:lpstr>
      <vt:lpstr>Slayt 15</vt:lpstr>
      <vt:lpstr>                    Notlar</vt:lpstr>
      <vt:lpstr>   Haklarımızı Hangi Yollarla Arayabiliriz ?</vt:lpstr>
      <vt:lpstr>   Haklarımızı Hangi Yollarla Arayabiliriz ?</vt:lpstr>
      <vt:lpstr>Sosyal Bilgiler Sayesinde</vt:lpstr>
      <vt:lpstr>Sosyal Bilgilere Yardımcı Olan Bilim                      Dalları</vt:lpstr>
      <vt:lpstr>Slayt 21</vt:lpstr>
      <vt:lpstr>Slayt 22</vt:lpstr>
      <vt:lpstr>Slayt 23</vt:lpstr>
      <vt:lpstr>Slayt 24</vt:lpstr>
      <vt:lpstr>Slayt 25</vt:lpstr>
      <vt:lpstr>Slayt 26</vt:lpstr>
      <vt:lpstr>Slayt 27</vt:lpstr>
      <vt:lpstr>Slayt 28</vt:lpstr>
      <vt:lpstr>Slayt 29</vt:lpstr>
      <vt:lpstr>Atatürk ve Sosyal Bilimler</vt:lpstr>
      <vt:lpstr>Slayt 31</vt:lpstr>
      <vt:lpstr>Türk Tarih Kurumu </vt:lpstr>
      <vt:lpstr>Slayt 33</vt:lpstr>
      <vt:lpstr>Yeni Türk Harfleri </vt:lpstr>
      <vt:lpstr>Slayt 35</vt:lpstr>
      <vt:lpstr>Türk Dil Kurumu </vt:lpstr>
      <vt:lpstr>Slayt 37</vt:lpstr>
      <vt:lpstr>Slayt 38</vt:lpstr>
      <vt:lpstr>Slayt 39</vt:lpstr>
      <vt:lpstr>Slayt 40</vt:lpstr>
      <vt:lpstr>Slayt 41</vt:lpstr>
      <vt:lpstr>Slayt 42</vt:lpstr>
      <vt:lpstr>Slayt 43</vt:lpstr>
      <vt:lpstr>         Sorular Ve Etkinlikler    </vt:lpstr>
      <vt:lpstr>Soru 1</vt:lpstr>
      <vt:lpstr>Soru 2</vt:lpstr>
      <vt:lpstr>Soru 3</vt:lpstr>
      <vt:lpstr>Soru 4</vt:lpstr>
      <vt:lpstr>Etkinlik 1</vt:lpstr>
      <vt:lpstr>Etkinlik 2</vt:lpstr>
      <vt:lpstr>Etkinlik 3</vt:lpstr>
      <vt:lpstr>Etkinlik 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2016-10-19T15:15:12Z</dcterms:created>
  <dcterms:modified xsi:type="dcterms:W3CDTF">2017-10-09T14:13:29Z</dcterms:modified>
  <cp:category>www.sorubak.com</cp:category>
</cp:coreProperties>
</file>