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227" autoAdjust="0"/>
  </p:normalViewPr>
  <p:slideViewPr>
    <p:cSldViewPr snapToGrid="0">
      <p:cViewPr varScale="1">
        <p:scale>
          <a:sx n="114" d="100"/>
          <a:sy n="114" d="100"/>
        </p:scale>
        <p:origin x="-462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E9EF046-673A-4ABF-B096-E592E6D9E3CC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BF5A40-3C77-4725-BEE0-9EE149E0452C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24980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BF5A40-3C77-4725-BEE0-9EE149E0452C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62128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BF5A40-3C77-4725-BEE0-9EE149E0452C}" type="slidenum">
              <a:rPr lang="tr-TR" smtClean="0"/>
              <a:pPr/>
              <a:t>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040659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BF5A40-3C77-4725-BEE0-9EE149E0452C}" type="slidenum">
              <a:rPr lang="tr-TR" smtClean="0"/>
              <a:pPr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4943986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BF5A40-3C77-4725-BEE0-9EE149E0452C}" type="slidenum">
              <a:rPr lang="tr-TR" smtClean="0"/>
              <a:pPr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4103622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b="1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www.egitimhane.com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BF5A40-3C77-4725-BEE0-9EE149E0452C}" type="slidenum">
              <a:rPr lang="tr-TR" smtClean="0"/>
              <a:pPr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81595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23386217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558993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764172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358426925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0811364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lıntı 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xmlns="" val="4168233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oğru veya Yanlı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tr-TR"/>
              <a:t>Asıl metin stillerini düzenle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571523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58951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494898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888322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15043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693016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15372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09221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203559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100942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/>
              <a:t>Resim eklemek için simgeye tıklayın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38633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6B902BA-7BDA-48F6-8BF4-11F77A9757E3}" type="datetimeFigureOut">
              <a:rPr lang="tr-TR" smtClean="0"/>
              <a:pPr/>
              <a:t>02/11/2017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22C2EC32-BC1B-467A-9148-C7BC8FF185D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771582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>
            <a:extLst>
              <a:ext uri="{FF2B5EF4-FFF2-40B4-BE49-F238E27FC236}">
                <a16:creationId xmlns:a16="http://schemas.microsoft.com/office/drawing/2014/main" xmlns="" id="{9F842152-B097-4290-8603-75E0806A5A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sz="6600" dirty="0"/>
              <a:t>Büyük harflerin kullanıldığı yerler</a:t>
            </a:r>
          </a:p>
        </p:txBody>
      </p:sp>
    </p:spTree>
    <p:extLst>
      <p:ext uri="{BB962C8B-B14F-4D97-AF65-F5344CB8AC3E}">
        <p14:creationId xmlns:p14="http://schemas.microsoft.com/office/powerpoint/2010/main" xmlns="" val="12174882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A8DC1FF9-D888-47E2-ACA0-C294A4079C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82796" y="578540"/>
            <a:ext cx="10800822" cy="1250259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A8D43019-1EC5-43EA-9BF8-AE31E4EE66DD}"/>
              </a:ext>
            </a:extLst>
          </p:cNvPr>
          <p:cNvSpPr txBox="1"/>
          <p:nvPr/>
        </p:nvSpPr>
        <p:spPr>
          <a:xfrm>
            <a:off x="1285461" y="795130"/>
            <a:ext cx="954156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/>
              <a:t>Devlet adları büyük harfle başlar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F3BCFD59-8BE3-406E-8C83-07E9DC545BCC}"/>
              </a:ext>
            </a:extLst>
          </p:cNvPr>
          <p:cNvSpPr/>
          <p:nvPr/>
        </p:nvSpPr>
        <p:spPr>
          <a:xfrm>
            <a:off x="2743200" y="2463752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4000" i="1" dirty="0">
                <a:latin typeface="times new roman" panose="02020603050405020304" pitchFamily="18" charset="0"/>
              </a:rPr>
              <a:t>Türkiye Cumhuriyeti, Kuzey Kıbrıs Türk Cumhuriyeti, Amerika Birleşik Devletleri, Suudi Arabistan, Azerbaycan, Kırım Özerk Cumhuriyeti</a:t>
            </a:r>
            <a:r>
              <a:rPr lang="tr-TR" sz="4000" dirty="0">
                <a:latin typeface="times new roman" panose="02020603050405020304" pitchFamily="18" charset="0"/>
              </a:rPr>
              <a:t> vb.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27353706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7C4270A9-6E71-4D89-B317-9C4A7544D3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74344" y="512279"/>
            <a:ext cx="10363500" cy="1506681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CD005D73-EE86-48DA-8223-3A972A2B8A7F}"/>
              </a:ext>
            </a:extLst>
          </p:cNvPr>
          <p:cNvSpPr txBox="1"/>
          <p:nvPr/>
        </p:nvSpPr>
        <p:spPr>
          <a:xfrm>
            <a:off x="1524000" y="781878"/>
            <a:ext cx="89452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Din ve mezhep adları ile bunların mensuplarını bildiren sözler büyük harfle başlar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5CF4A54B-EF8F-4141-87CC-03D1C635CDE8}"/>
              </a:ext>
            </a:extLst>
          </p:cNvPr>
          <p:cNvSpPr/>
          <p:nvPr/>
        </p:nvSpPr>
        <p:spPr>
          <a:xfrm>
            <a:off x="2948608" y="2288559"/>
            <a:ext cx="6096000" cy="41549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4400" i="1" dirty="0">
                <a:latin typeface="times new roman" panose="02020603050405020304" pitchFamily="18" charset="0"/>
              </a:rPr>
              <a:t>Müslümanlık, Müslüman; Hristiyanlık, Hristiyan; Musevilik, Musevi; Budizm, Budist; Hanefilik, Hanefi; Katoliklik, Katolik</a:t>
            </a:r>
            <a:r>
              <a:rPr lang="tr-TR" sz="4400" dirty="0">
                <a:latin typeface="times new roman" panose="02020603050405020304" pitchFamily="18" charset="0"/>
              </a:rPr>
              <a:t> vb.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xmlns="" val="31447529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5B4072E7-B15C-478F-97C4-965A107CB9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7596" y="397565"/>
            <a:ext cx="10363500" cy="1409677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F1337563-4EA2-4E4B-A18E-2D079186E3A4}"/>
              </a:ext>
            </a:extLst>
          </p:cNvPr>
          <p:cNvSpPr txBox="1"/>
          <p:nvPr/>
        </p:nvSpPr>
        <p:spPr>
          <a:xfrm>
            <a:off x="1510748" y="490330"/>
            <a:ext cx="9475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/>
              <a:t>Din ve mitoloji ile ilgili özel adlar büyük harfle başlar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F9B7F15E-61C3-49EC-AE96-1FC685CE2105}"/>
              </a:ext>
            </a:extLst>
          </p:cNvPr>
          <p:cNvSpPr/>
          <p:nvPr/>
        </p:nvSpPr>
        <p:spPr>
          <a:xfrm>
            <a:off x="887596" y="3244334"/>
            <a:ext cx="1057828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i="1" dirty="0">
                <a:latin typeface="times new roman" panose="02020603050405020304" pitchFamily="18" charset="0"/>
              </a:rPr>
              <a:t>Tanrı, Allah, İlah, Cebrail, Zeus, </a:t>
            </a:r>
            <a:r>
              <a:rPr lang="tr-TR" sz="4000" i="1" dirty="0" err="1">
                <a:latin typeface="times new roman" panose="02020603050405020304" pitchFamily="18" charset="0"/>
              </a:rPr>
              <a:t>Osiris</a:t>
            </a:r>
            <a:r>
              <a:rPr lang="tr-TR" sz="4000" i="1" dirty="0">
                <a:latin typeface="times new roman" panose="02020603050405020304" pitchFamily="18" charset="0"/>
              </a:rPr>
              <a:t>, Kibele</a:t>
            </a:r>
            <a:r>
              <a:rPr lang="tr-TR" sz="4000" dirty="0">
                <a:latin typeface="times new roman" panose="02020603050405020304" pitchFamily="18" charset="0"/>
              </a:rPr>
              <a:t> vb</a:t>
            </a:r>
            <a:r>
              <a:rPr lang="tr-TR" dirty="0">
                <a:solidFill>
                  <a:srgbClr val="585858"/>
                </a:solidFill>
                <a:latin typeface="times new roman" panose="02020603050405020304" pitchFamily="18" charset="0"/>
              </a:rPr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2716414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9BFE699C-EC58-4397-8052-BCBBFB27A1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99930" y="410817"/>
            <a:ext cx="10018643" cy="5936974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8B5488E8-7948-4BDF-902F-7EC97F81731B}"/>
              </a:ext>
            </a:extLst>
          </p:cNvPr>
          <p:cNvSpPr txBox="1"/>
          <p:nvPr/>
        </p:nvSpPr>
        <p:spPr>
          <a:xfrm>
            <a:off x="1364974" y="1802296"/>
            <a:ext cx="9528313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>11. </a:t>
            </a:r>
            <a:r>
              <a:rPr lang="tr-TR" dirty="0"/>
              <a:t>Gezegen ve yıldız adları büyük harfle başlar</a:t>
            </a:r>
          </a:p>
          <a:p>
            <a:r>
              <a:rPr lang="tr-TR" b="1" dirty="0"/>
              <a:t>12. </a:t>
            </a:r>
            <a:r>
              <a:rPr lang="tr-TR" dirty="0"/>
              <a:t>Yer adları (kıta, bölge, il, ilçe, köy, semt vb.) büyük harfle başlar</a:t>
            </a:r>
          </a:p>
          <a:p>
            <a:r>
              <a:rPr lang="tr-TR" b="1" dirty="0"/>
              <a:t>13.</a:t>
            </a:r>
            <a:r>
              <a:rPr lang="tr-TR" dirty="0"/>
              <a:t> Yer adlarında ilk isimden sonra gelen ve </a:t>
            </a:r>
            <a:r>
              <a:rPr lang="tr-TR" i="1" dirty="0"/>
              <a:t>deniz, nehir, göl, dağ, boğaz </a:t>
            </a:r>
            <a:r>
              <a:rPr lang="tr-TR" dirty="0"/>
              <a:t>vb. tür bildiren ikinci isimler büyük harfle başlar</a:t>
            </a:r>
          </a:p>
          <a:p>
            <a:r>
              <a:rPr lang="tr-TR" b="1" dirty="0"/>
              <a:t>14.</a:t>
            </a:r>
            <a:r>
              <a:rPr lang="tr-TR" dirty="0"/>
              <a:t> Mahalle, meydan, bulvar, cadde, sokak adlarında geçen </a:t>
            </a:r>
            <a:r>
              <a:rPr lang="tr-TR" i="1" dirty="0"/>
              <a:t>mahalle, meydan, bulvar, cadde, sokak </a:t>
            </a:r>
            <a:r>
              <a:rPr lang="tr-TR" dirty="0"/>
              <a:t>kelimeleri büyük harfle başlar</a:t>
            </a:r>
          </a:p>
          <a:p>
            <a:r>
              <a:rPr lang="tr-TR" b="1" dirty="0"/>
              <a:t>15. </a:t>
            </a:r>
            <a:r>
              <a:rPr lang="tr-TR" i="1" dirty="0"/>
              <a:t>Saray, köşk, han, kale, köprü, kule, anıt</a:t>
            </a:r>
            <a:r>
              <a:rPr lang="tr-TR" dirty="0"/>
              <a:t> vb. yapı adlarının bütün ke­limeleri büyük harfle başlar</a:t>
            </a:r>
          </a:p>
          <a:p>
            <a:r>
              <a:rPr lang="tr-TR" b="1" dirty="0"/>
              <a:t>16. </a:t>
            </a:r>
            <a:r>
              <a:rPr lang="tr-TR" dirty="0"/>
              <a:t>Kurum, kuruluş ve kurul adlarının her kelimesi büyük harfle başlar</a:t>
            </a:r>
          </a:p>
          <a:p>
            <a:r>
              <a:rPr lang="tr-TR" b="1" dirty="0"/>
              <a:t>17. </a:t>
            </a:r>
            <a:r>
              <a:rPr lang="tr-TR" dirty="0"/>
              <a:t>Kanun, tüzük, yönetmelik, yönerge, genelge adlarının her kelimesi büyük harfle başlar</a:t>
            </a:r>
          </a:p>
          <a:p>
            <a:r>
              <a:rPr lang="tr-TR" b="1" dirty="0"/>
              <a:t>18.</a:t>
            </a:r>
            <a:r>
              <a:rPr lang="tr-TR" dirty="0"/>
              <a:t> Kitap, dergi, gazete ve sanat eserlerinin (tablo, heykel, beste vb.) her kelimesi büyük harfle başlar</a:t>
            </a:r>
          </a:p>
        </p:txBody>
      </p:sp>
    </p:spTree>
    <p:extLst>
      <p:ext uri="{BB962C8B-B14F-4D97-AF65-F5344CB8AC3E}">
        <p14:creationId xmlns:p14="http://schemas.microsoft.com/office/powerpoint/2010/main" xmlns="" val="3724086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284E1B24-1C4A-4829-A74B-C4EA8A17AC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0670" y="530087"/>
            <a:ext cx="9695626" cy="1261626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E131B15C-A516-4321-B4A7-A1B1AB46567E}"/>
              </a:ext>
            </a:extLst>
          </p:cNvPr>
          <p:cNvSpPr txBox="1"/>
          <p:nvPr/>
        </p:nvSpPr>
        <p:spPr>
          <a:xfrm>
            <a:off x="2146852" y="742122"/>
            <a:ext cx="86801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Gezegen ve yıldız adları büyük harfle başlar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B46E0465-B5C5-43E2-8F73-795D711252A4}"/>
              </a:ext>
            </a:extLst>
          </p:cNvPr>
          <p:cNvSpPr/>
          <p:nvPr/>
        </p:nvSpPr>
        <p:spPr>
          <a:xfrm>
            <a:off x="2146852" y="3297343"/>
            <a:ext cx="746794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4000" i="1" dirty="0">
                <a:latin typeface="times new roman" panose="02020603050405020304" pitchFamily="18" charset="0"/>
              </a:rPr>
              <a:t>Merkür, Neptün, Satürn; Halley </a:t>
            </a:r>
            <a:r>
              <a:rPr lang="tr-TR" sz="4000" dirty="0">
                <a:latin typeface="times new roman" panose="02020603050405020304" pitchFamily="18" charset="0"/>
              </a:rPr>
              <a:t>vb.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3306768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AFEA83F5-C877-4DDA-9D4B-08AF33433A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38634" y="595592"/>
            <a:ext cx="10592243" cy="1365730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C1E8E720-6D28-4A4F-A563-EAD3999DC78D}"/>
              </a:ext>
            </a:extLst>
          </p:cNvPr>
          <p:cNvSpPr txBox="1"/>
          <p:nvPr/>
        </p:nvSpPr>
        <p:spPr>
          <a:xfrm>
            <a:off x="1789043" y="595592"/>
            <a:ext cx="897172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Yer adları (kıta, bölge, il, ilçe, köy, semt vb.) büyük harfle başlar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B995B42B-B0DE-42E0-AFAE-E12B006CDDBB}"/>
              </a:ext>
            </a:extLst>
          </p:cNvPr>
          <p:cNvSpPr/>
          <p:nvPr/>
        </p:nvSpPr>
        <p:spPr>
          <a:xfrm>
            <a:off x="2915479" y="2516762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4000" dirty="0">
                <a:latin typeface="times new roman" panose="02020603050405020304" pitchFamily="18" charset="0"/>
              </a:rPr>
              <a:t> </a:t>
            </a:r>
            <a:r>
              <a:rPr lang="tr-TR" sz="4000" i="1" dirty="0">
                <a:latin typeface="times new roman" panose="02020603050405020304" pitchFamily="18" charset="0"/>
              </a:rPr>
              <a:t>Afrika, Asya; Güneydoğu Anadolu, İç Anadolu; İstanbul, Taşkent; Turgutlu, Ürgüp; </a:t>
            </a:r>
            <a:r>
              <a:rPr lang="tr-TR" sz="4000" i="1" dirty="0" err="1">
                <a:latin typeface="times new roman" panose="02020603050405020304" pitchFamily="18" charset="0"/>
              </a:rPr>
              <a:t>Akçaköy</a:t>
            </a:r>
            <a:r>
              <a:rPr lang="tr-TR" sz="4000" i="1" dirty="0">
                <a:latin typeface="times new roman" panose="02020603050405020304" pitchFamily="18" charset="0"/>
              </a:rPr>
              <a:t>, </a:t>
            </a:r>
            <a:r>
              <a:rPr lang="tr-TR" sz="4000" i="1" dirty="0" err="1">
                <a:latin typeface="times new roman" panose="02020603050405020304" pitchFamily="18" charset="0"/>
              </a:rPr>
              <a:t>Çayırbağı</a:t>
            </a:r>
            <a:r>
              <a:rPr lang="tr-TR" sz="4000" i="1" dirty="0">
                <a:latin typeface="times new roman" panose="02020603050405020304" pitchFamily="18" charset="0"/>
              </a:rPr>
              <a:t>; Bahçelievler, Kızılay, Sarıyer</a:t>
            </a:r>
            <a:r>
              <a:rPr lang="tr-TR" sz="4000" dirty="0">
                <a:latin typeface="times new roman" panose="02020603050405020304" pitchFamily="18" charset="0"/>
              </a:rPr>
              <a:t> vb.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2734266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:a16="http://schemas.microsoft.com/office/drawing/2014/main" xmlns="" id="{1E4E11E8-34BA-40B4-A50A-0A6C07FA33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77174" y="330546"/>
            <a:ext cx="9841400" cy="1233209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477335F4-B828-4BD2-95A9-1D61523F354D}"/>
              </a:ext>
            </a:extLst>
          </p:cNvPr>
          <p:cNvSpPr txBox="1"/>
          <p:nvPr/>
        </p:nvSpPr>
        <p:spPr>
          <a:xfrm>
            <a:off x="1934817" y="463826"/>
            <a:ext cx="8799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Yer adlarında ilk isimden sonra gelen ve </a:t>
            </a:r>
            <a:r>
              <a:rPr lang="tr-TR" sz="2400" i="1" dirty="0"/>
              <a:t>deniz, nehir, göl, dağ, boğaz </a:t>
            </a:r>
            <a:r>
              <a:rPr lang="tr-TR" sz="2400" dirty="0"/>
              <a:t>vb. tür bildiren ikinci isimler büyük harfle başlar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xmlns="" id="{89076329-CAC6-44E4-8EA7-B9849A1902DD}"/>
              </a:ext>
            </a:extLst>
          </p:cNvPr>
          <p:cNvSpPr/>
          <p:nvPr/>
        </p:nvSpPr>
        <p:spPr>
          <a:xfrm>
            <a:off x="2928731" y="2556518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3600" i="1" dirty="0">
                <a:latin typeface="times new roman" panose="02020603050405020304" pitchFamily="18" charset="0"/>
              </a:rPr>
              <a:t>Ağrı Dağı, Aral Gölü, Asya Yakası</a:t>
            </a:r>
            <a:r>
              <a:rPr lang="tr-TR" sz="3600" dirty="0">
                <a:latin typeface="times new roman" panose="02020603050405020304" pitchFamily="18" charset="0"/>
              </a:rPr>
              <a:t>, </a:t>
            </a:r>
            <a:r>
              <a:rPr lang="tr-TR" sz="3600" i="1" dirty="0">
                <a:latin typeface="times new roman" panose="02020603050405020304" pitchFamily="18" charset="0"/>
              </a:rPr>
              <a:t>Çanakkale Boğazı, Dicle Irmağı, Ege Denizi, Erciyes Dağı, Fırat Nehri, Süveyş Kanalı, Tuna Nehri, Van Gölü, Zigana Geçidi </a:t>
            </a:r>
            <a:r>
              <a:rPr lang="tr-TR" sz="3600" dirty="0">
                <a:latin typeface="times new roman" panose="02020603050405020304" pitchFamily="18" charset="0"/>
              </a:rPr>
              <a:t>vb.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1921927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3B1BB731-A07E-43B0-99A8-AF7226CF1D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03677" y="662608"/>
            <a:ext cx="9748635" cy="1327887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63A3EB78-1103-4F1E-BF71-9AABF15654DC}"/>
              </a:ext>
            </a:extLst>
          </p:cNvPr>
          <p:cNvSpPr txBox="1"/>
          <p:nvPr/>
        </p:nvSpPr>
        <p:spPr>
          <a:xfrm>
            <a:off x="1987826" y="689113"/>
            <a:ext cx="862716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/>
              <a:t>Mahalle, meydan, bulvar, cadde, sokak adlarında geçen </a:t>
            </a:r>
            <a:r>
              <a:rPr lang="tr-TR" sz="2400" i="1" dirty="0"/>
              <a:t>mahalle, meydan, bulvar, cadde, sokak </a:t>
            </a:r>
            <a:r>
              <a:rPr lang="tr-TR" sz="2400" dirty="0"/>
              <a:t>kelimeleri büyük harfle başlar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xmlns="" id="{05B5F3AD-DB9B-4A4F-9242-B1D9B7C508EE}"/>
              </a:ext>
            </a:extLst>
          </p:cNvPr>
          <p:cNvSpPr/>
          <p:nvPr/>
        </p:nvSpPr>
        <p:spPr>
          <a:xfrm>
            <a:off x="3048000" y="2828836"/>
            <a:ext cx="6096000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3200" i="1" dirty="0">
                <a:latin typeface="times new roman" panose="02020603050405020304" pitchFamily="18" charset="0"/>
              </a:rPr>
              <a:t>Halit </a:t>
            </a:r>
            <a:r>
              <a:rPr lang="tr-TR" sz="3200" i="1" dirty="0" err="1">
                <a:latin typeface="times new roman" panose="02020603050405020304" pitchFamily="18" charset="0"/>
              </a:rPr>
              <a:t>Rifat</a:t>
            </a:r>
            <a:r>
              <a:rPr lang="tr-TR" sz="3200" i="1" dirty="0">
                <a:latin typeface="times new roman" panose="02020603050405020304" pitchFamily="18" charset="0"/>
              </a:rPr>
              <a:t> Paşa Mahallesi, Yunus Emre Mahallesi, Karaköy Meydanı, Zafer Meydanı, Gazi Mustafa Kemal Bulvarı, Ziya Gökalp Bulvarı, Nene Hatun Caddesi, Cemal Nadir Sokağı, İnkılap Sokağı</a:t>
            </a:r>
            <a:r>
              <a:rPr lang="tr-TR" sz="3200" dirty="0">
                <a:latin typeface="times new roman" panose="02020603050405020304" pitchFamily="18" charset="0"/>
              </a:rPr>
              <a:t> vb.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2048548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29217303-1497-49E5-8C27-BA8FB23ABC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3920" y="662608"/>
            <a:ext cx="9748635" cy="1327887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F266930D-BF82-4F02-AD37-871F8D0E8C0B}"/>
              </a:ext>
            </a:extLst>
          </p:cNvPr>
          <p:cNvSpPr txBox="1"/>
          <p:nvPr/>
        </p:nvSpPr>
        <p:spPr>
          <a:xfrm>
            <a:off x="1948070" y="834887"/>
            <a:ext cx="83753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i="1" dirty="0"/>
              <a:t>Saray, köşk, han, kale, köprü, kule, anıt</a:t>
            </a:r>
            <a:r>
              <a:rPr lang="tr-TR" sz="2400" dirty="0"/>
              <a:t> vb. yapı adlarının bütün ke­limeleri büyük harfle başlar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xmlns="" id="{3FDE8F9F-9A50-483D-B525-A150C047B3D7}"/>
              </a:ext>
            </a:extLst>
          </p:cNvPr>
          <p:cNvSpPr/>
          <p:nvPr/>
        </p:nvSpPr>
        <p:spPr>
          <a:xfrm>
            <a:off x="2743200" y="2457775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3600" i="1" dirty="0">
                <a:latin typeface="times new roman" panose="02020603050405020304" pitchFamily="18" charset="0"/>
              </a:rPr>
              <a:t>Dolmabahçe Sarayı, İshakpaşa Sarayı, Çankaya Köşkü, Horozlu Han, Ankara Kalesi, Alanya Kalesi, Galata Köprüsü, Mostar Köprüsü, Beyazıt Kulesi, Zafer Abidesi, Bilge Kağan Anıtı</a:t>
            </a:r>
            <a:r>
              <a:rPr lang="tr-TR" sz="3600" dirty="0">
                <a:latin typeface="times new roman" panose="02020603050405020304" pitchFamily="18" charset="0"/>
              </a:rPr>
              <a:t> vb.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31078145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608B6617-4951-4C3E-90AC-8D346125E7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3920" y="662608"/>
            <a:ext cx="9748635" cy="1327887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D1EFC753-C43B-4C4F-9F9C-D08445CD40AD}"/>
              </a:ext>
            </a:extLst>
          </p:cNvPr>
          <p:cNvSpPr txBox="1"/>
          <p:nvPr/>
        </p:nvSpPr>
        <p:spPr>
          <a:xfrm>
            <a:off x="1934817" y="768626"/>
            <a:ext cx="858740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Kurum, kuruluş ve kurul adlarının her kelimesi büyük harfle başlar</a:t>
            </a:r>
          </a:p>
        </p:txBody>
      </p:sp>
      <p:sp>
        <p:nvSpPr>
          <p:cNvPr id="6" name="Dikdörtgen 5">
            <a:extLst>
              <a:ext uri="{FF2B5EF4-FFF2-40B4-BE49-F238E27FC236}">
                <a16:creationId xmlns:a16="http://schemas.microsoft.com/office/drawing/2014/main" xmlns="" id="{C449F53F-4203-4D82-A6D4-70E27D1B238F}"/>
              </a:ext>
            </a:extLst>
          </p:cNvPr>
          <p:cNvSpPr/>
          <p:nvPr/>
        </p:nvSpPr>
        <p:spPr>
          <a:xfrm>
            <a:off x="2888973" y="2350395"/>
            <a:ext cx="6096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400" i="1" dirty="0">
                <a:latin typeface="times new roman" panose="02020603050405020304" pitchFamily="18" charset="0"/>
              </a:rPr>
              <a:t>Türkiye Büyük Millet Meclisi, Türk Dil Kurumu, Dil ve Tarih-Coğrafya Fakültesi, Devlet Malzeme Ofisi, Millî Kütüphane, Çocuk Esirgeme Kurumu, Atatürk Orman Çiftliği, Çankaya Lisesi; Anadolu Kulübü, Mavi Köşe Bakkaliyesi; Türk Ocağı, Yeşilay Derneği, Muharip Gaziler Derneği, Emek İnşaat; Bakanlar Kurulu, Türk Dili Dergisi Yayın Danışma Kurulu, Talim ve Terbiye Kurulu Başkanlığı; Türk Dili ve Edebiyatı Bölümü</a:t>
            </a:r>
            <a:r>
              <a:rPr lang="tr-TR" sz="2400" dirty="0">
                <a:latin typeface="times new roman" panose="02020603050405020304" pitchFamily="18" charset="0"/>
              </a:rPr>
              <a:t> vb.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3464950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A6F5C700-B873-45DD-9D48-FE18DB9AC9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48575" y="312387"/>
            <a:ext cx="9585686" cy="61909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Metin kutusu 5">
            <a:extLst>
              <a:ext uri="{FF2B5EF4-FFF2-40B4-BE49-F238E27FC236}">
                <a16:creationId xmlns:a16="http://schemas.microsoft.com/office/drawing/2014/main" xmlns="" id="{ACC85466-FD49-4ED7-A0D7-69F635E816E3}"/>
              </a:ext>
            </a:extLst>
          </p:cNvPr>
          <p:cNvSpPr txBox="1"/>
          <p:nvPr/>
        </p:nvSpPr>
        <p:spPr>
          <a:xfrm>
            <a:off x="1309783" y="1868557"/>
            <a:ext cx="9263269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>1. </a:t>
            </a:r>
            <a:r>
              <a:rPr lang="tr-TR" dirty="0"/>
              <a:t>Kişi adlarıyla soyadları büyük harfle başlar</a:t>
            </a:r>
          </a:p>
          <a:p>
            <a:r>
              <a:rPr lang="tr-TR" b="1" dirty="0"/>
              <a:t>2. </a:t>
            </a:r>
            <a:r>
              <a:rPr lang="tr-TR" dirty="0"/>
              <a:t>Kişi adlarından önce ve sonra gelen unvanlar, saygı sözleri, rütbe adları ve lakaplar büyük harfle başlar</a:t>
            </a:r>
          </a:p>
          <a:p>
            <a:r>
              <a:rPr lang="tr-TR" b="1" dirty="0"/>
              <a:t>3. </a:t>
            </a:r>
            <a:r>
              <a:rPr lang="tr-TR" dirty="0"/>
              <a:t>Cümle içinde özel adın yerine kullanılan makam veya unvan sözleri büyük harfle baş­lar</a:t>
            </a:r>
          </a:p>
          <a:p>
            <a:r>
              <a:rPr lang="tr-TR" b="1" dirty="0"/>
              <a:t>4. </a:t>
            </a:r>
            <a:r>
              <a:rPr lang="tr-TR" dirty="0"/>
              <a:t>Saygı bildiren sözlerden sonra gelen ve makam, mevki, unvan bildiren kelimeler büyük harfle başlar</a:t>
            </a:r>
          </a:p>
          <a:p>
            <a:r>
              <a:rPr lang="tr-TR" b="1" dirty="0"/>
              <a:t>5. </a:t>
            </a:r>
            <a:r>
              <a:rPr lang="tr-TR" dirty="0"/>
              <a:t>Hayvanlara verilen özel adlar büyük harfle başlar</a:t>
            </a:r>
          </a:p>
          <a:p>
            <a:r>
              <a:rPr lang="tr-TR" b="1" dirty="0"/>
              <a:t>6. </a:t>
            </a:r>
            <a:r>
              <a:rPr lang="tr-TR" dirty="0"/>
              <a:t>Millet, boy, oymak adları büyük harfle başlar</a:t>
            </a:r>
          </a:p>
          <a:p>
            <a:r>
              <a:rPr lang="tr-TR" b="1" dirty="0"/>
              <a:t>7. </a:t>
            </a:r>
            <a:r>
              <a:rPr lang="tr-TR" dirty="0"/>
              <a:t>Dil ve lehçe adları büyük harfle başlar</a:t>
            </a:r>
          </a:p>
          <a:p>
            <a:r>
              <a:rPr lang="tr-TR" b="1" dirty="0"/>
              <a:t>8. </a:t>
            </a:r>
            <a:r>
              <a:rPr lang="tr-TR" dirty="0"/>
              <a:t>Devlet adları büyük harfle başlar</a:t>
            </a:r>
          </a:p>
          <a:p>
            <a:r>
              <a:rPr lang="tr-TR" b="1" dirty="0"/>
              <a:t>9. </a:t>
            </a:r>
            <a:r>
              <a:rPr lang="tr-TR" dirty="0"/>
              <a:t>Din ve mezhep adları ile bunların mensuplarını bildiren sözler büyük harfle başlar</a:t>
            </a:r>
          </a:p>
          <a:p>
            <a:r>
              <a:rPr lang="tr-TR" b="1" dirty="0"/>
              <a:t>10. </a:t>
            </a:r>
            <a:r>
              <a:rPr lang="tr-TR" dirty="0"/>
              <a:t>Din ve mitoloji ile ilgili özel adlar büyük harfle başlar</a:t>
            </a:r>
          </a:p>
        </p:txBody>
      </p:sp>
      <p:pic>
        <p:nvPicPr>
          <p:cNvPr id="7" name="15 Resim" descr="pin.png">
            <a:extLst>
              <a:ext uri="{FF2B5EF4-FFF2-40B4-BE49-F238E27FC236}">
                <a16:creationId xmlns:a16="http://schemas.microsoft.com/office/drawing/2014/main" xmlns="" id="{FBA6E7FB-4F28-49CA-BDDC-7C63EEBD66A0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75351" y="1075273"/>
            <a:ext cx="598944" cy="58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2436694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5CB636F1-7B51-42F1-8307-27D47F4043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3920" y="662608"/>
            <a:ext cx="9748635" cy="1327887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65ED5888-E70B-4725-819C-334ECDE1EBE0}"/>
              </a:ext>
            </a:extLst>
          </p:cNvPr>
          <p:cNvSpPr txBox="1"/>
          <p:nvPr/>
        </p:nvSpPr>
        <p:spPr>
          <a:xfrm>
            <a:off x="2093843" y="755374"/>
            <a:ext cx="856090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Kanun, tüzük, yönetmelik, yönerge, genelge adlarının her kelimesi büyük harfle başlar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xmlns="" id="{528B9D03-3CE3-49A8-A3C4-F8664EE6AAAF}"/>
              </a:ext>
            </a:extLst>
          </p:cNvPr>
          <p:cNvSpPr/>
          <p:nvPr/>
        </p:nvSpPr>
        <p:spPr>
          <a:xfrm>
            <a:off x="2875722" y="2840792"/>
            <a:ext cx="6096000" cy="280076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4400" i="1" dirty="0">
                <a:latin typeface="times new roman" panose="02020603050405020304" pitchFamily="18" charset="0"/>
              </a:rPr>
              <a:t>Medeni Kanun, Türk Bayrağı Tüzüğü, Telif Hakkı Yayın ve Satış Yönetmeliği</a:t>
            </a:r>
            <a:r>
              <a:rPr lang="tr-TR" sz="4400" dirty="0">
                <a:latin typeface="times new roman" panose="02020603050405020304" pitchFamily="18" charset="0"/>
              </a:rPr>
              <a:t> vb.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xmlns="" val="3218965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65C1E63A-6BD6-443C-BBD9-0BFC41F731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63920" y="662608"/>
            <a:ext cx="9748635" cy="1327887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916FCD92-01FA-4F43-B674-0BBB3318E7D2}"/>
              </a:ext>
            </a:extLst>
          </p:cNvPr>
          <p:cNvSpPr txBox="1"/>
          <p:nvPr/>
        </p:nvSpPr>
        <p:spPr>
          <a:xfrm>
            <a:off x="1948070" y="768626"/>
            <a:ext cx="88126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/>
              <a:t> </a:t>
            </a:r>
            <a:r>
              <a:rPr lang="tr-TR" sz="2800" dirty="0"/>
              <a:t>Kitap, dergi, gazete ve sanat eserlerinin (tablo, heykel, beste vb.) her kelimesi büyük harfle başlar</a:t>
            </a:r>
            <a:endParaRPr lang="tr-TR" dirty="0"/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xmlns="" id="{1EBE7DD3-5409-4BA9-BB8A-E52EFF8573C9}"/>
              </a:ext>
            </a:extLst>
          </p:cNvPr>
          <p:cNvSpPr/>
          <p:nvPr/>
        </p:nvSpPr>
        <p:spPr>
          <a:xfrm>
            <a:off x="2955235" y="2484280"/>
            <a:ext cx="6096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3200" i="1" dirty="0">
                <a:latin typeface="times new roman" panose="02020603050405020304" pitchFamily="18" charset="0"/>
              </a:rPr>
              <a:t>Nutuk, Safahat, Kendi Gök Kubbemiz, Anadolu Notları, Sinekli Bakkal; Türk Dili, Türk Kültürü, Varlık; Resmî Gazete, Hürriyet, Milliyet, Türkiye, Yeni Asır; Kaplumbağa Terbiyecisi; Yorgun </a:t>
            </a:r>
            <a:r>
              <a:rPr lang="tr-TR" sz="3200" i="1" dirty="0" err="1">
                <a:latin typeface="times new roman" panose="02020603050405020304" pitchFamily="18" charset="0"/>
              </a:rPr>
              <a:t>Herkül</a:t>
            </a:r>
            <a:r>
              <a:rPr lang="tr-TR" sz="3200" i="1" dirty="0">
                <a:latin typeface="times new roman" panose="02020603050405020304" pitchFamily="18" charset="0"/>
              </a:rPr>
              <a:t>; Saraydan Kız Kaçırma, Onuncu Yıl Marşı</a:t>
            </a:r>
            <a:r>
              <a:rPr lang="tr-TR" sz="3200" dirty="0">
                <a:latin typeface="times new roman" panose="02020603050405020304" pitchFamily="18" charset="0"/>
              </a:rPr>
              <a:t> vb.</a:t>
            </a:r>
            <a:endParaRPr lang="tr-TR" sz="3200" dirty="0"/>
          </a:p>
        </p:txBody>
      </p:sp>
    </p:spTree>
    <p:extLst>
      <p:ext uri="{BB962C8B-B14F-4D97-AF65-F5344CB8AC3E}">
        <p14:creationId xmlns:p14="http://schemas.microsoft.com/office/powerpoint/2010/main" xmlns="" val="2353556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>
            <a:extLst>
              <a:ext uri="{FF2B5EF4-FFF2-40B4-BE49-F238E27FC236}">
                <a16:creationId xmlns:a16="http://schemas.microsoft.com/office/drawing/2014/main" xmlns="" id="{7FEC779D-E862-4F09-98D9-8E81C493E8C7}"/>
              </a:ext>
            </a:extLst>
          </p:cNvPr>
          <p:cNvSpPr txBox="1"/>
          <p:nvPr/>
        </p:nvSpPr>
        <p:spPr>
          <a:xfrm>
            <a:off x="357809" y="371061"/>
            <a:ext cx="11834191" cy="64479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1300" b="1" dirty="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SON</a:t>
            </a:r>
          </a:p>
        </p:txBody>
      </p:sp>
    </p:spTree>
    <p:extLst>
      <p:ext uri="{BB962C8B-B14F-4D97-AF65-F5344CB8AC3E}">
        <p14:creationId xmlns:p14="http://schemas.microsoft.com/office/powerpoint/2010/main" xmlns="" val="1819822305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E80A8028-7BDE-466C-847C-EC0073275B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6551" y="618298"/>
            <a:ext cx="7631079" cy="1109432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7E4BDDE9-9392-4FAC-9D0E-F3155CC6DE17}"/>
              </a:ext>
            </a:extLst>
          </p:cNvPr>
          <p:cNvSpPr txBox="1"/>
          <p:nvPr/>
        </p:nvSpPr>
        <p:spPr>
          <a:xfrm>
            <a:off x="2743200" y="861391"/>
            <a:ext cx="677186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Kişi adları büyük harfle başlar.</a:t>
            </a: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xmlns="" id="{C4E63718-78B4-4348-B8D2-0E820B95F008}"/>
              </a:ext>
            </a:extLst>
          </p:cNvPr>
          <p:cNvSpPr/>
          <p:nvPr/>
        </p:nvSpPr>
        <p:spPr>
          <a:xfrm>
            <a:off x="3048000" y="2967335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3600" i="1" dirty="0">
                <a:latin typeface="times new roman" panose="02020603050405020304" pitchFamily="18" charset="0"/>
              </a:rPr>
              <a:t>Mustafa Kemal Atatürk, İsmet İnönü, Kâzım Karabekir, Ahmet Haşim, Sait Faik Abasıyanık, Yunus Emre, Karacaoğlan, Âşık Ömer, Wolfgang </a:t>
            </a:r>
            <a:r>
              <a:rPr lang="tr-TR" sz="3600" i="1" dirty="0" err="1">
                <a:latin typeface="times new roman" panose="02020603050405020304" pitchFamily="18" charset="0"/>
              </a:rPr>
              <a:t>von</a:t>
            </a:r>
            <a:r>
              <a:rPr lang="tr-TR" sz="3600" i="1" dirty="0">
                <a:latin typeface="times new roman" panose="02020603050405020304" pitchFamily="18" charset="0"/>
              </a:rPr>
              <a:t> Goethe, Vilhelm Thomsen</a:t>
            </a:r>
            <a:r>
              <a:rPr lang="tr-TR" sz="3600" dirty="0">
                <a:latin typeface="times new roman" panose="02020603050405020304" pitchFamily="18" charset="0"/>
              </a:rPr>
              <a:t> vb.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17432490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F18849C7-7465-42E3-A2CD-52B44DF162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6222" y="591793"/>
            <a:ext cx="8985274" cy="1109432"/>
          </a:xfrm>
          <a:prstGeom prst="rect">
            <a:avLst/>
          </a:prstGeom>
        </p:spPr>
      </p:pic>
      <p:sp>
        <p:nvSpPr>
          <p:cNvPr id="4" name="Metin kutusu 3">
            <a:extLst>
              <a:ext uri="{FF2B5EF4-FFF2-40B4-BE49-F238E27FC236}">
                <a16:creationId xmlns:a16="http://schemas.microsoft.com/office/drawing/2014/main" xmlns="" id="{69DB6263-24A0-4C7C-B735-D749CA0AE24B}"/>
              </a:ext>
            </a:extLst>
          </p:cNvPr>
          <p:cNvSpPr txBox="1"/>
          <p:nvPr/>
        </p:nvSpPr>
        <p:spPr>
          <a:xfrm>
            <a:off x="2266122" y="731010"/>
            <a:ext cx="805732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> </a:t>
            </a:r>
            <a:r>
              <a:rPr lang="tr-TR" sz="2400" dirty="0"/>
              <a:t>Kişi adlarından önce ve sonra gelen unvanlar, saygı sözleri, rütbe adları ve lakaplar büyük harfle başlar</a:t>
            </a:r>
            <a:endParaRPr lang="tr-TR" dirty="0"/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xmlns="" id="{55B65318-480F-4BFC-91AF-E34E1935D737}"/>
              </a:ext>
            </a:extLst>
          </p:cNvPr>
          <p:cNvSpPr/>
          <p:nvPr/>
        </p:nvSpPr>
        <p:spPr>
          <a:xfrm>
            <a:off x="3048000" y="2690336"/>
            <a:ext cx="6096000" cy="310854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2800" i="1" dirty="0">
                <a:latin typeface="times new roman" panose="02020603050405020304" pitchFamily="18" charset="0"/>
              </a:rPr>
              <a:t>Cumhurbaşkanı Mustafa Kemal Atatürk, Kaymakam Erol Bey, Dr. </a:t>
            </a:r>
            <a:r>
              <a:rPr lang="tr-TR" sz="2800" i="1" dirty="0" err="1">
                <a:latin typeface="times new roman" panose="02020603050405020304" pitchFamily="18" charset="0"/>
              </a:rPr>
              <a:t>Alâaddin</a:t>
            </a:r>
            <a:r>
              <a:rPr lang="tr-TR" sz="2800" i="1" dirty="0">
                <a:latin typeface="times new roman" panose="02020603050405020304" pitchFamily="18" charset="0"/>
              </a:rPr>
              <a:t> Yavaşça; Sayın Prof. Dr. Hasan Eren; Mustafa Efendi, Zeynep Hanım, Bay Ali Çiçekçi; Mareşal Fevzi Çakmak, Yüzbaşı Cengiz Topel; Mimar Sinan, Fatih Sultan Mehmet, Genç Osman, Deli Petro</a:t>
            </a:r>
            <a:r>
              <a:rPr lang="tr-TR" sz="2800" dirty="0">
                <a:latin typeface="times new roman" panose="02020603050405020304" pitchFamily="18" charset="0"/>
              </a:rPr>
              <a:t> vb.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24208991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79870655-C2D9-4140-8E64-89663EA5350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50962" y="543200"/>
            <a:ext cx="9515361" cy="1109432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BBB99393-E0EF-4082-B44B-D0AAFBDE53C5}"/>
              </a:ext>
            </a:extLst>
          </p:cNvPr>
          <p:cNvSpPr txBox="1"/>
          <p:nvPr/>
        </p:nvSpPr>
        <p:spPr>
          <a:xfrm>
            <a:off x="2001076" y="682417"/>
            <a:ext cx="841513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/>
              <a:t> </a:t>
            </a:r>
            <a:r>
              <a:rPr lang="tr-TR" sz="2400" dirty="0"/>
              <a:t>Cümle içinde özel adın yerine kullanılan makam veya unvan sözleri büyük harfle baş­lar</a:t>
            </a:r>
            <a:endParaRPr lang="tr-TR" dirty="0"/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252B655B-965B-4CE6-9C47-661F7E2789DD}"/>
              </a:ext>
            </a:extLst>
          </p:cNvPr>
          <p:cNvSpPr/>
          <p:nvPr/>
        </p:nvSpPr>
        <p:spPr>
          <a:xfrm>
            <a:off x="1571964" y="2555221"/>
            <a:ext cx="90013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i="1" dirty="0">
                <a:latin typeface="times new roman" panose="02020603050405020304" pitchFamily="18" charset="0"/>
              </a:rPr>
              <a:t>Uzak Doğu’dan gelen heyeti Vali dün kabul etti</a:t>
            </a:r>
            <a:r>
              <a:rPr lang="tr-TR" i="1" dirty="0">
                <a:solidFill>
                  <a:srgbClr val="585858"/>
                </a:solidFill>
                <a:latin typeface="times new roman" panose="02020603050405020304" pitchFamily="18" charset="0"/>
              </a:rPr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8693644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17510416-979B-49A4-AF3C-EF5BCBC869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5561" y="406262"/>
            <a:ext cx="10390004" cy="1510534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5A159E38-7936-4D8E-A75E-9DED422D9C60}"/>
              </a:ext>
            </a:extLst>
          </p:cNvPr>
          <p:cNvSpPr txBox="1"/>
          <p:nvPr/>
        </p:nvSpPr>
        <p:spPr>
          <a:xfrm>
            <a:off x="1311965" y="596348"/>
            <a:ext cx="954156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/>
              <a:t>Saygı bildiren sözlerden sonra gelen ve makam, mevki, unvan bildiren kelimeler büyük harfle başlar</a:t>
            </a:r>
          </a:p>
        </p:txBody>
      </p:sp>
      <p:sp>
        <p:nvSpPr>
          <p:cNvPr id="5" name="Metin kutusu 4">
            <a:extLst>
              <a:ext uri="{FF2B5EF4-FFF2-40B4-BE49-F238E27FC236}">
                <a16:creationId xmlns:a16="http://schemas.microsoft.com/office/drawing/2014/main" xmlns="" id="{DC910668-F804-4FA0-ABF7-C9C5799F52FF}"/>
              </a:ext>
            </a:extLst>
          </p:cNvPr>
          <p:cNvSpPr txBox="1"/>
          <p:nvPr/>
        </p:nvSpPr>
        <p:spPr>
          <a:xfrm>
            <a:off x="2464904" y="2610678"/>
            <a:ext cx="82296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000" dirty="0"/>
              <a:t>Sayın Bakan</a:t>
            </a:r>
          </a:p>
          <a:p>
            <a:endParaRPr lang="tr-TR" sz="4000" dirty="0"/>
          </a:p>
          <a:p>
            <a:r>
              <a:rPr lang="tr-TR" sz="4000" dirty="0"/>
              <a:t>Sayın Başkan           Sayın Rektör</a:t>
            </a:r>
          </a:p>
          <a:p>
            <a:endParaRPr lang="tr-TR" sz="4000" dirty="0"/>
          </a:p>
          <a:p>
            <a:r>
              <a:rPr lang="tr-TR" sz="4000" dirty="0"/>
              <a:t>Sayın Vali</a:t>
            </a:r>
          </a:p>
        </p:txBody>
      </p:sp>
    </p:spTree>
    <p:extLst>
      <p:ext uri="{BB962C8B-B14F-4D97-AF65-F5344CB8AC3E}">
        <p14:creationId xmlns:p14="http://schemas.microsoft.com/office/powerpoint/2010/main" xmlns="" val="37334288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18130515-B3F2-429A-A0E0-8C49F33296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1091" y="432766"/>
            <a:ext cx="10177969" cy="1479708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FD8AEA0D-CD2A-4CB1-B14D-6DFB635D26F9}"/>
              </a:ext>
            </a:extLst>
          </p:cNvPr>
          <p:cNvSpPr txBox="1"/>
          <p:nvPr/>
        </p:nvSpPr>
        <p:spPr>
          <a:xfrm>
            <a:off x="1417983" y="636104"/>
            <a:ext cx="88922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Hayvanlara verilen özel adlar büyük harfle başlar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FFBFE63A-AAD8-4E99-B509-3AD606FAF0E3}"/>
              </a:ext>
            </a:extLst>
          </p:cNvPr>
          <p:cNvSpPr/>
          <p:nvPr/>
        </p:nvSpPr>
        <p:spPr>
          <a:xfrm>
            <a:off x="2479186" y="3456369"/>
            <a:ext cx="682751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i="1" dirty="0">
                <a:latin typeface="times new roman" panose="02020603050405020304" pitchFamily="18" charset="0"/>
              </a:rPr>
              <a:t>Boncuk, Fındık, Minnoş, Pamuk</a:t>
            </a:r>
            <a:r>
              <a:rPr lang="tr-TR" sz="3600" dirty="0">
                <a:latin typeface="times new roman" panose="02020603050405020304" pitchFamily="18" charset="0"/>
              </a:rPr>
              <a:t> vb.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1062305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1DE46756-24FC-4A3B-8B5D-59AC1EF5278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34587" y="565289"/>
            <a:ext cx="10443013" cy="1369528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40B43130-5283-4B86-A5FD-B44FDD361C9B}"/>
              </a:ext>
            </a:extLst>
          </p:cNvPr>
          <p:cNvSpPr txBox="1"/>
          <p:nvPr/>
        </p:nvSpPr>
        <p:spPr>
          <a:xfrm>
            <a:off x="1577008" y="755374"/>
            <a:ext cx="94620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/>
              <a:t>Millet, boy, oymak adları büyük harfle başlar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1047C5A3-9D13-480B-9361-87CFCD1DF964}"/>
              </a:ext>
            </a:extLst>
          </p:cNvPr>
          <p:cNvSpPr/>
          <p:nvPr/>
        </p:nvSpPr>
        <p:spPr>
          <a:xfrm>
            <a:off x="3048000" y="3105835"/>
            <a:ext cx="6096000" cy="25545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4000" i="1" dirty="0">
                <a:latin typeface="times new roman" panose="02020603050405020304" pitchFamily="18" charset="0"/>
              </a:rPr>
              <a:t>Alman, Arap, İngiliz, Japon, Rus, Türk; Kazak, Kırgız, Oğuz, Özbek, Tatar; Hacımusalı, Karakeçili</a:t>
            </a:r>
            <a:r>
              <a:rPr lang="tr-TR" sz="4000" dirty="0">
                <a:latin typeface="times new roman" panose="02020603050405020304" pitchFamily="18" charset="0"/>
              </a:rPr>
              <a:t> vb.</a:t>
            </a:r>
            <a:endParaRPr lang="tr-TR" sz="4000" dirty="0"/>
          </a:p>
        </p:txBody>
      </p:sp>
    </p:spTree>
    <p:extLst>
      <p:ext uri="{BB962C8B-B14F-4D97-AF65-F5344CB8AC3E}">
        <p14:creationId xmlns:p14="http://schemas.microsoft.com/office/powerpoint/2010/main" xmlns="" val="1822489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>
            <a:extLst>
              <a:ext uri="{FF2B5EF4-FFF2-40B4-BE49-F238E27FC236}">
                <a16:creationId xmlns:a16="http://schemas.microsoft.com/office/drawing/2014/main" xmlns="" id="{A42068BF-EE29-4149-B605-449FE82520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9143" y="552035"/>
            <a:ext cx="10085204" cy="1237007"/>
          </a:xfrm>
          <a:prstGeom prst="rect">
            <a:avLst/>
          </a:prstGeom>
        </p:spPr>
      </p:pic>
      <p:sp>
        <p:nvSpPr>
          <p:cNvPr id="3" name="Metin kutusu 2">
            <a:extLst>
              <a:ext uri="{FF2B5EF4-FFF2-40B4-BE49-F238E27FC236}">
                <a16:creationId xmlns:a16="http://schemas.microsoft.com/office/drawing/2014/main" xmlns="" id="{B79DD584-A784-4639-8686-AA447BD7E5A4}"/>
              </a:ext>
            </a:extLst>
          </p:cNvPr>
          <p:cNvSpPr txBox="1"/>
          <p:nvPr/>
        </p:nvSpPr>
        <p:spPr>
          <a:xfrm>
            <a:off x="1855305" y="847372"/>
            <a:ext cx="92897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600" dirty="0"/>
              <a:t>Dil ve lehçe adları büyük harfle başlar</a:t>
            </a: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xmlns="" id="{C1C8E42F-8622-4639-A5DE-E3E6FD4242C1}"/>
              </a:ext>
            </a:extLst>
          </p:cNvPr>
          <p:cNvSpPr/>
          <p:nvPr/>
        </p:nvSpPr>
        <p:spPr>
          <a:xfrm>
            <a:off x="2955236" y="2575748"/>
            <a:ext cx="6096000" cy="347787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sz="4400" i="1" dirty="0">
                <a:latin typeface="times new roman" panose="02020603050405020304" pitchFamily="18" charset="0"/>
              </a:rPr>
              <a:t>Türkçe, Almanca, İngilizce, Rusça, Arapça; Oğuzca, Kazakça, Kırgızca, Özbekçe, Tatarca</a:t>
            </a:r>
            <a:r>
              <a:rPr lang="tr-TR" sz="4400" dirty="0">
                <a:latin typeface="times new roman" panose="02020603050405020304" pitchFamily="18" charset="0"/>
              </a:rPr>
              <a:t> vb.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xmlns="" val="11703565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Dilim">
  <a:themeElements>
    <a:clrScheme name="Dilim">
      <a:dk1>
        <a:sysClr val="windowText" lastClr="000000"/>
      </a:dk1>
      <a:lt1>
        <a:sysClr val="window" lastClr="FFFFFF"/>
      </a:lt1>
      <a:dk2>
        <a:srgbClr val="AD2E03"/>
      </a:dk2>
      <a:lt2>
        <a:srgbClr val="D75626"/>
      </a:lt2>
      <a:accent1>
        <a:srgbClr val="760603"/>
      </a:accent1>
      <a:accent2>
        <a:srgbClr val="FA9C1F"/>
      </a:accent2>
      <a:accent3>
        <a:srgbClr val="D9BB55"/>
      </a:accent3>
      <a:accent4>
        <a:srgbClr val="829551"/>
      </a:accent4>
      <a:accent5>
        <a:srgbClr val="58A28B"/>
      </a:accent5>
      <a:accent6>
        <a:srgbClr val="426480"/>
      </a:accent6>
      <a:hlink>
        <a:srgbClr val="460402"/>
      </a:hlink>
      <a:folHlink>
        <a:srgbClr val="991111"/>
      </a:folHlink>
    </a:clrScheme>
    <a:fontScheme name="Dilim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lim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4000"/>
                <a:hueMod val="22000"/>
                <a:satMod val="220000"/>
                <a:lumMod val="62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142000"/>
                <a:satMod val="200000"/>
                <a:lumMod val="118000"/>
              </a:schemeClr>
            </a:gs>
            <a:gs pos="100000">
              <a:schemeClr val="phClr">
                <a:shade val="92000"/>
                <a:hueMod val="22000"/>
                <a:satMod val="220000"/>
                <a:lumMod val="62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Slice" id="{0507925B-6AC9-4358-8E18-C330545D08F8}" vid="{2903AAAE-3EA5-424A-B142-CC51DC1F897D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99</TotalTime>
  <Words>597</Words>
  <PresentationFormat>Özel</PresentationFormat>
  <Paragraphs>70</Paragraphs>
  <Slides>22</Slides>
  <Notes>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Dilim</vt:lpstr>
      <vt:lpstr>Büyük harflerin kullanıldığı yerler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2017-10-17T14:28:09Z</dcterms:created>
  <dcterms:modified xsi:type="dcterms:W3CDTF">2017-11-02T14:23:43Z</dcterms:modified>
  <cp:category>www.sorubak.com</cp:category>
</cp:coreProperties>
</file>