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9" r:id="rId3"/>
    <p:sldId id="310" r:id="rId4"/>
    <p:sldId id="257" r:id="rId5"/>
    <p:sldId id="258" r:id="rId6"/>
    <p:sldId id="259" r:id="rId7"/>
    <p:sldId id="304" r:id="rId8"/>
    <p:sldId id="260" r:id="rId9"/>
    <p:sldId id="261" r:id="rId10"/>
    <p:sldId id="262" r:id="rId11"/>
    <p:sldId id="265" r:id="rId12"/>
    <p:sldId id="264" r:id="rId13"/>
    <p:sldId id="307" r:id="rId14"/>
    <p:sldId id="266" r:id="rId15"/>
    <p:sldId id="263" r:id="rId16"/>
    <p:sldId id="301" r:id="rId17"/>
    <p:sldId id="268" r:id="rId18"/>
    <p:sldId id="269" r:id="rId19"/>
    <p:sldId id="270" r:id="rId20"/>
    <p:sldId id="271" r:id="rId21"/>
    <p:sldId id="272" r:id="rId22"/>
    <p:sldId id="303" r:id="rId23"/>
    <p:sldId id="273" r:id="rId24"/>
    <p:sldId id="274" r:id="rId25"/>
    <p:sldId id="275" r:id="rId26"/>
    <p:sldId id="276" r:id="rId27"/>
    <p:sldId id="277" r:id="rId28"/>
    <p:sldId id="299" r:id="rId29"/>
    <p:sldId id="278" r:id="rId30"/>
    <p:sldId id="280" r:id="rId31"/>
    <p:sldId id="281" r:id="rId32"/>
    <p:sldId id="302" r:id="rId33"/>
    <p:sldId id="282" r:id="rId34"/>
    <p:sldId id="283" r:id="rId35"/>
    <p:sldId id="284" r:id="rId36"/>
    <p:sldId id="285" r:id="rId37"/>
    <p:sldId id="286" r:id="rId38"/>
    <p:sldId id="287" r:id="rId39"/>
    <p:sldId id="306" r:id="rId40"/>
    <p:sldId id="288" r:id="rId41"/>
    <p:sldId id="297" r:id="rId42"/>
    <p:sldId id="289" r:id="rId43"/>
    <p:sldId id="290" r:id="rId44"/>
    <p:sldId id="291" r:id="rId45"/>
    <p:sldId id="305" r:id="rId46"/>
    <p:sldId id="292" r:id="rId47"/>
    <p:sldId id="293" r:id="rId48"/>
    <p:sldId id="294" r:id="rId49"/>
    <p:sldId id="295" r:id="rId50"/>
    <p:sldId id="296" r:id="rId51"/>
    <p:sldId id="300" r:id="rId52"/>
    <p:sldId id="308" r:id="rId5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320F3"/>
    <a:srgbClr val="FF0066"/>
    <a:srgbClr val="0099FF"/>
    <a:srgbClr val="ED1FD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08/10/2017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29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1043608" y="404664"/>
            <a:ext cx="70567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TARİHE YOLCULUK</a:t>
            </a:r>
            <a:endParaRPr lang="tr-TR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0" y="1829929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KAZANIM: 4 DERS SAATİ</a:t>
            </a:r>
          </a:p>
          <a:p>
            <a:pPr algn="ctr"/>
            <a:r>
              <a:rPr lang="tr-T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Somut </a:t>
            </a:r>
            <a:r>
              <a:rPr lang="tr-TR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kalıntılarından yola çıkarak kadim uygarlıkların insanlık tarihine katkılarını fark eder.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6300192" y="5013176"/>
            <a:ext cx="2699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Metin Ercan CAN</a:t>
            </a:r>
          </a:p>
          <a:p>
            <a:pPr algn="ctr"/>
            <a:r>
              <a:rPr lang="tr-T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Elmalı Ortaokulu</a:t>
            </a:r>
          </a:p>
          <a:p>
            <a:pPr algn="ctr"/>
            <a:r>
              <a:rPr lang="tr-T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Çameli/DENİZLİ</a:t>
            </a:r>
            <a:endParaRPr lang="tr-TR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88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988840"/>
            <a:ext cx="1899374" cy="4022204"/>
          </a:xfrm>
          <a:prstGeom prst="rect">
            <a:avLst/>
          </a:prstGeom>
        </p:spPr>
      </p:pic>
      <p:sp>
        <p:nvSpPr>
          <p:cNvPr id="6" name="Bulut Belirtme Çizgisi 5"/>
          <p:cNvSpPr/>
          <p:nvPr/>
        </p:nvSpPr>
        <p:spPr>
          <a:xfrm>
            <a:off x="1115616" y="260648"/>
            <a:ext cx="4536504" cy="1368152"/>
          </a:xfrm>
          <a:prstGeom prst="cloudCallout">
            <a:avLst>
              <a:gd name="adj1" fmla="val -39550"/>
              <a:gd name="adj2" fmla="val 91143"/>
            </a:avLst>
          </a:prstGeom>
          <a:solidFill>
            <a:srgbClr val="00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SÜMERLER</a:t>
            </a:r>
            <a:endParaRPr lang="tr-T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Yuvarlatılmış Dikdörtgen 9"/>
          <p:cNvSpPr/>
          <p:nvPr/>
        </p:nvSpPr>
        <p:spPr>
          <a:xfrm>
            <a:off x="3203848" y="3140968"/>
            <a:ext cx="4320480" cy="108012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Sümerler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yazıyı icat eden ve kullanan ilk uygarlıktır.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Böylece tarihi çağları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başlatmışlardır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394878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5050"/>
            <a:ext cx="9180512" cy="6842950"/>
          </a:xfrm>
          <a:prstGeom prst="rect">
            <a:avLst/>
          </a:prstGeom>
        </p:spPr>
      </p:pic>
      <p:sp>
        <p:nvSpPr>
          <p:cNvPr id="3" name="Yuvarlatılmış Dikdörtgen 2"/>
          <p:cNvSpPr/>
          <p:nvPr/>
        </p:nvSpPr>
        <p:spPr>
          <a:xfrm>
            <a:off x="1403648" y="4653136"/>
            <a:ext cx="3600400" cy="1008112"/>
          </a:xfrm>
          <a:prstGeom prst="round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 yazı sümerlerin çubukla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KİL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’den yapılmış tabletler üzerine yazdıkları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ÇİVİ YAZISI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’dır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082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8288"/>
            <a:ext cx="9144000" cy="6821424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107504" y="5654994"/>
            <a:ext cx="4032448" cy="1152128"/>
          </a:xfrm>
          <a:prstGeom prst="roundRect">
            <a:avLst/>
          </a:prstGeom>
          <a:solidFill>
            <a:srgbClr val="DF532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Ş</a:t>
            </a:r>
            <a:r>
              <a:rPr lang="tr-TR" dirty="0" smtClean="0"/>
              <a:t>ehirlerini </a:t>
            </a:r>
            <a:r>
              <a:rPr lang="tr-TR" b="1" dirty="0"/>
              <a:t>Ziggurat </a:t>
            </a:r>
            <a:r>
              <a:rPr lang="tr-TR" dirty="0"/>
              <a:t>adını verdikleri tapınakların çevresinde </a:t>
            </a:r>
            <a:r>
              <a:rPr lang="tr-TR" dirty="0" smtClean="0"/>
              <a:t>kurmuşlardır</a:t>
            </a:r>
            <a:r>
              <a:rPr lang="tr-TR" dirty="0"/>
              <a:t>. </a:t>
            </a:r>
          </a:p>
        </p:txBody>
      </p:sp>
      <p:sp>
        <p:nvSpPr>
          <p:cNvPr id="7" name="Yuvarlatılmış Dikdörtgen 6"/>
          <p:cNvSpPr/>
          <p:nvPr/>
        </p:nvSpPr>
        <p:spPr>
          <a:xfrm rot="20303536">
            <a:off x="3971857" y="3742769"/>
            <a:ext cx="4116675" cy="1080120"/>
          </a:xfrm>
          <a:prstGeom prst="roundRect">
            <a:avLst/>
          </a:prstGeom>
          <a:solidFill>
            <a:srgbClr val="DB313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Alt katlar depo ve pazar yeri</a:t>
            </a:r>
          </a:p>
        </p:txBody>
      </p:sp>
      <p:sp>
        <p:nvSpPr>
          <p:cNvPr id="8" name="Yuvarlatılmış Dikdörtgen 7"/>
          <p:cNvSpPr/>
          <p:nvPr/>
        </p:nvSpPr>
        <p:spPr>
          <a:xfrm rot="20303536">
            <a:off x="3253233" y="2262100"/>
            <a:ext cx="4254607" cy="1080120"/>
          </a:xfrm>
          <a:prstGeom prst="roundRect">
            <a:avLst/>
          </a:prstGeom>
          <a:solidFill>
            <a:srgbClr val="3DCCC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orta katlar dini ibadet ve eğitim</a:t>
            </a:r>
          </a:p>
        </p:txBody>
      </p:sp>
      <p:sp>
        <p:nvSpPr>
          <p:cNvPr id="9" name="Yuvarlatılmış Dikdörtgen 8"/>
          <p:cNvSpPr/>
          <p:nvPr/>
        </p:nvSpPr>
        <p:spPr>
          <a:xfrm rot="20303536">
            <a:off x="2396943" y="704523"/>
            <a:ext cx="4032448" cy="1080120"/>
          </a:xfrm>
          <a:prstGeom prst="roundRect">
            <a:avLst/>
          </a:prstGeom>
          <a:solidFill>
            <a:srgbClr val="6744C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üst katlar gözlem evi (rasathane)</a:t>
            </a:r>
          </a:p>
        </p:txBody>
      </p:sp>
      <p:sp>
        <p:nvSpPr>
          <p:cNvPr id="10" name="Yuvarlatılmış Dikdörtgen 9"/>
          <p:cNvSpPr/>
          <p:nvPr/>
        </p:nvSpPr>
        <p:spPr>
          <a:xfrm>
            <a:off x="107504" y="3340426"/>
            <a:ext cx="3262010" cy="1008112"/>
          </a:xfrm>
          <a:prstGeom prst="roundRect">
            <a:avLst/>
          </a:prstGeom>
          <a:solidFill>
            <a:srgbClr val="41D23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Bu </a:t>
            </a:r>
            <a:r>
              <a:rPr lang="tr-TR" dirty="0"/>
              <a:t>durum </a:t>
            </a:r>
            <a:r>
              <a:rPr lang="tr-TR" b="1" dirty="0"/>
              <a:t>astronomi </a:t>
            </a:r>
            <a:r>
              <a:rPr lang="tr-TR" dirty="0"/>
              <a:t>yani gökbilimin </a:t>
            </a:r>
            <a:r>
              <a:rPr lang="tr-TR" dirty="0" smtClean="0"/>
              <a:t>gelişmesini sağlamıştır</a:t>
            </a:r>
            <a:r>
              <a:rPr lang="tr-TR" dirty="0"/>
              <a:t>. </a:t>
            </a:r>
          </a:p>
        </p:txBody>
      </p:sp>
      <p:sp>
        <p:nvSpPr>
          <p:cNvPr id="11" name="Yuvarlatılmış Dikdörtgen 10"/>
          <p:cNvSpPr/>
          <p:nvPr/>
        </p:nvSpPr>
        <p:spPr>
          <a:xfrm>
            <a:off x="107504" y="4459303"/>
            <a:ext cx="3331598" cy="1080120"/>
          </a:xfrm>
          <a:prstGeom prst="roundRect">
            <a:avLst/>
          </a:prstGeom>
          <a:solidFill>
            <a:srgbClr val="CCCF3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Zigguratlar çeşitli amaçlar </a:t>
            </a:r>
            <a:r>
              <a:rPr lang="tr-TR" dirty="0" smtClean="0"/>
              <a:t>için </a:t>
            </a:r>
            <a:r>
              <a:rPr lang="tr-TR" dirty="0"/>
              <a:t>kullanılmıştır</a:t>
            </a:r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5292" y="108805"/>
            <a:ext cx="2109588" cy="23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2505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9" y="32652"/>
            <a:ext cx="7814248" cy="682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3707904" y="5517232"/>
            <a:ext cx="1152128" cy="57606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1728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4932040" y="332656"/>
            <a:ext cx="4032448" cy="1008112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Sümerlerin bir </a:t>
            </a:r>
            <a:r>
              <a:rPr lang="tr-TR" dirty="0" smtClean="0"/>
              <a:t>başka </a:t>
            </a:r>
            <a:r>
              <a:rPr lang="tr-TR" dirty="0"/>
              <a:t>önemli </a:t>
            </a:r>
            <a:r>
              <a:rPr lang="tr-TR" dirty="0" smtClean="0"/>
              <a:t>buluşu </a:t>
            </a:r>
            <a:r>
              <a:rPr lang="tr-TR" dirty="0"/>
              <a:t>da </a:t>
            </a:r>
            <a:r>
              <a:rPr lang="tr-TR" b="1" dirty="0"/>
              <a:t>tekerlektir. </a:t>
            </a: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352" y="5085186"/>
            <a:ext cx="1633364" cy="1513054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5085185"/>
            <a:ext cx="1633364" cy="1491960"/>
          </a:xfrm>
          <a:prstGeom prst="rect">
            <a:avLst/>
          </a:prstGeom>
        </p:spPr>
      </p:pic>
      <p:sp>
        <p:nvSpPr>
          <p:cNvPr id="8" name="Yuvarlatılmış Dikdörtgen 7"/>
          <p:cNvSpPr/>
          <p:nvPr/>
        </p:nvSpPr>
        <p:spPr>
          <a:xfrm>
            <a:off x="4953744" y="1844824"/>
            <a:ext cx="4032448" cy="1008112"/>
          </a:xfrm>
          <a:prstGeom prst="roundRect">
            <a:avLst/>
          </a:prstGeom>
          <a:solidFill>
            <a:srgbClr val="6744C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Tekerlek at arabalarına takılarak savaşlarda kullanılmaya başlanmıştır.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0660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Bulut Belirtme Çizgisi 4"/>
          <p:cNvSpPr/>
          <p:nvPr/>
        </p:nvSpPr>
        <p:spPr>
          <a:xfrm flipH="1">
            <a:off x="251520" y="908720"/>
            <a:ext cx="4032448" cy="1368870"/>
          </a:xfrm>
          <a:prstGeom prst="cloudCallout">
            <a:avLst>
              <a:gd name="adj1" fmla="val 5731"/>
              <a:gd name="adj2" fmla="val 87311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BABİLLER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2493614"/>
            <a:ext cx="2808312" cy="402148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4170" y="4716138"/>
            <a:ext cx="1617253" cy="1546498"/>
          </a:xfrm>
          <a:prstGeom prst="rect">
            <a:avLst/>
          </a:prstGeom>
        </p:spPr>
      </p:pic>
      <p:sp>
        <p:nvSpPr>
          <p:cNvPr id="8" name="Yuvarlatılmış Dikdörtgen 7"/>
          <p:cNvSpPr/>
          <p:nvPr/>
        </p:nvSpPr>
        <p:spPr>
          <a:xfrm>
            <a:off x="4860032" y="1017091"/>
            <a:ext cx="3563888" cy="1152128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güçlü hükümdarları olan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Hammurabi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‟nin hazırladığı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Hammurabi Kanunları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ile ünlüdür. </a:t>
            </a:r>
          </a:p>
          <a:p>
            <a:pPr algn="ctr"/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2277590"/>
            <a:ext cx="4608512" cy="398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890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-3380"/>
            <a:ext cx="5901746" cy="6861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1763688" y="6021288"/>
            <a:ext cx="720080" cy="57606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728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3995936" y="5229200"/>
            <a:ext cx="4824536" cy="1152128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Önemli </a:t>
            </a: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eserleri dünyanın yedi harikasından biri olan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Babil’in Asma Bahçeleri ve Babil Kulesi’</a:t>
            </a: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dir. </a:t>
            </a:r>
          </a:p>
          <a:p>
            <a:pPr algn="ctr"/>
            <a:endParaRPr lang="tr-T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68283" y="1412776"/>
            <a:ext cx="4479842" cy="3371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190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77" y="0"/>
            <a:ext cx="9109446" cy="68580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838556" y="2338576"/>
            <a:ext cx="4824536" cy="1080120"/>
          </a:xfrm>
          <a:prstGeom prst="ellipse">
            <a:avLst/>
          </a:prstGeom>
          <a:solidFill>
            <a:srgbClr val="41D23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Tarihte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ilk anayasayı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hazırladılar. </a:t>
            </a:r>
          </a:p>
        </p:txBody>
      </p:sp>
      <p:sp>
        <p:nvSpPr>
          <p:cNvPr id="7" name="Oval 6"/>
          <p:cNvSpPr/>
          <p:nvPr/>
        </p:nvSpPr>
        <p:spPr>
          <a:xfrm>
            <a:off x="1515950" y="3861048"/>
            <a:ext cx="5469748" cy="1296144"/>
          </a:xfrm>
          <a:prstGeom prst="ellipse">
            <a:avLst/>
          </a:prstGeom>
          <a:solidFill>
            <a:srgbClr val="CC614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 anayasa Hammurabi tarafından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hazırlanmış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kısasa kısas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esasına dayanıyordu. </a:t>
            </a:r>
          </a:p>
        </p:txBody>
      </p:sp>
    </p:spTree>
    <p:extLst>
      <p:ext uri="{BB962C8B-B14F-4D97-AF65-F5344CB8AC3E}">
        <p14:creationId xmlns:p14="http://schemas.microsoft.com/office/powerpoint/2010/main" xmlns="" val="234611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ulut Belirtme Çizgisi 3"/>
          <p:cNvSpPr/>
          <p:nvPr/>
        </p:nvSpPr>
        <p:spPr>
          <a:xfrm flipH="1">
            <a:off x="1187624" y="188640"/>
            <a:ext cx="4896544" cy="1368870"/>
          </a:xfrm>
          <a:prstGeom prst="cloudCallout">
            <a:avLst>
              <a:gd name="adj1" fmla="val 34314"/>
              <a:gd name="adj2" fmla="val 5963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ASURLAR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61880"/>
            <a:ext cx="3250679" cy="433423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8224" y="3645024"/>
            <a:ext cx="1617253" cy="1546498"/>
          </a:xfrm>
          <a:prstGeom prst="rect">
            <a:avLst/>
          </a:prstGeom>
        </p:spPr>
      </p:pic>
      <p:sp>
        <p:nvSpPr>
          <p:cNvPr id="8" name="Yuvarlatılmış Dikdörtgen 7"/>
          <p:cNvSpPr/>
          <p:nvPr/>
        </p:nvSpPr>
        <p:spPr>
          <a:xfrm>
            <a:off x="3131840" y="1916832"/>
            <a:ext cx="5544616" cy="1296144"/>
          </a:xfrm>
          <a:prstGeom prst="roundRect">
            <a:avLst/>
          </a:prstGeom>
          <a:solidFill>
            <a:srgbClr val="6744C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Sümerlerin kullandığı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yazı, Asurlu tüccarlar tarafından Anadolu’ya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getirilmiş,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böylece Anadolu Tarihi Çağlara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girmiştir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405167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17032"/>
            <a:ext cx="9144000" cy="2453268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2523930" y="332656"/>
            <a:ext cx="3744416" cy="1323528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Tarihçiler </a:t>
            </a:r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zamanı daha kolay öğrenebilmemiz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için Çağlara (Devirlere) ayırmışlardır</a:t>
            </a:r>
            <a:endParaRPr lang="tr-T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1979712" y="2081707"/>
            <a:ext cx="4832852" cy="1080120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Yazının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bulunmasından önceki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çağlara tarih öncesi çağlar (devirler),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yazının icadından sonraki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çağlara ise tarih çağları denir. </a:t>
            </a:r>
          </a:p>
        </p:txBody>
      </p:sp>
      <p:sp>
        <p:nvSpPr>
          <p:cNvPr id="7" name="Aşağı Ok 6"/>
          <p:cNvSpPr/>
          <p:nvPr/>
        </p:nvSpPr>
        <p:spPr>
          <a:xfrm rot="2257499">
            <a:off x="3225628" y="3020586"/>
            <a:ext cx="484632" cy="188776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şağı Ok 7"/>
          <p:cNvSpPr/>
          <p:nvPr/>
        </p:nvSpPr>
        <p:spPr>
          <a:xfrm rot="19390930">
            <a:off x="4725684" y="3035137"/>
            <a:ext cx="484632" cy="179524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7946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50" y="116632"/>
            <a:ext cx="8953500" cy="6624736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5580112" y="5373216"/>
            <a:ext cx="3252614" cy="1008112"/>
          </a:xfrm>
          <a:prstGeom prst="roundRect">
            <a:avLst/>
          </a:prstGeom>
          <a:solidFill>
            <a:srgbClr val="DB313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Kültepe‟deki kazılarda Sümer Çivi yazısı ile </a:t>
            </a:r>
            <a:r>
              <a:rPr lang="tr-TR" dirty="0" smtClean="0"/>
              <a:t>yazılmış </a:t>
            </a:r>
            <a:r>
              <a:rPr lang="tr-TR" dirty="0"/>
              <a:t>tabletler </a:t>
            </a:r>
            <a:r>
              <a:rPr lang="tr-TR" dirty="0" smtClean="0"/>
              <a:t>bulunmuştur</a:t>
            </a:r>
            <a:r>
              <a:rPr lang="tr-TR" dirty="0"/>
              <a:t>. 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5580112" y="4149080"/>
            <a:ext cx="3252614" cy="1008112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Asurlu tüccarlar Kayseri‟deki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Kültepe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ile ticaret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yapmışlardır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3609020"/>
            <a:ext cx="3960440" cy="277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74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2123728" y="1484784"/>
            <a:ext cx="4608512" cy="936104"/>
          </a:xfrm>
          <a:prstGeom prst="roundRect">
            <a:avLst/>
          </a:prstGeom>
          <a:solidFill>
            <a:srgbClr val="3DCCC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Dünyadaki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ilk kütüphaneyi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başkent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Ninova‟da yaptılar ve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arşivcilik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faaliyetlerini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başlattılar 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118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01" y="620688"/>
            <a:ext cx="9029596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0" y="5200156"/>
            <a:ext cx="576064" cy="57606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8289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727684" y="4797152"/>
            <a:ext cx="5688632" cy="1224136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Çömlekçi çarkı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nı kullanan Asurlular bu sayede hızlı ve seri kap kacak üretebiliyorlardı. </a:t>
            </a:r>
          </a:p>
        </p:txBody>
      </p:sp>
    </p:spTree>
    <p:extLst>
      <p:ext uri="{BB962C8B-B14F-4D97-AF65-F5344CB8AC3E}">
        <p14:creationId xmlns:p14="http://schemas.microsoft.com/office/powerpoint/2010/main" xmlns="" val="86246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 rot="20478021">
            <a:off x="1041038" y="3188569"/>
            <a:ext cx="745346" cy="201622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İYONLAR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 rot="20255847">
            <a:off x="1717246" y="2497472"/>
            <a:ext cx="745346" cy="201622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LİDYALILAR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Oval 6"/>
          <p:cNvSpPr/>
          <p:nvPr/>
        </p:nvSpPr>
        <p:spPr>
          <a:xfrm rot="20036781">
            <a:off x="2667502" y="2127114"/>
            <a:ext cx="745346" cy="201622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FRİGLER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 rot="14244384">
            <a:off x="4199328" y="1611629"/>
            <a:ext cx="745346" cy="201622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HİTİTLER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8"/>
          <p:cNvSpPr/>
          <p:nvPr/>
        </p:nvSpPr>
        <p:spPr>
          <a:xfrm rot="15553167">
            <a:off x="7139478" y="1423414"/>
            <a:ext cx="745346" cy="201622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URARTULAR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Bulut Belirtme Çizgisi 9"/>
          <p:cNvSpPr/>
          <p:nvPr/>
        </p:nvSpPr>
        <p:spPr>
          <a:xfrm>
            <a:off x="179512" y="188640"/>
            <a:ext cx="6408712" cy="1512168"/>
          </a:xfrm>
          <a:prstGeom prst="cloudCallout">
            <a:avLst>
              <a:gd name="adj1" fmla="val -25717"/>
              <a:gd name="adj2" fmla="val 90245"/>
            </a:avLst>
          </a:prstGeom>
          <a:solidFill>
            <a:srgbClr val="FFC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ANADOLUDA </a:t>
            </a:r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KURULAN </a:t>
            </a:r>
          </a:p>
          <a:p>
            <a:pPr algn="ctr"/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UYGARLIKLAR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330136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63"/>
            <a:ext cx="9144001" cy="685633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780928"/>
            <a:ext cx="2457450" cy="3333750"/>
          </a:xfrm>
          <a:prstGeom prst="rect">
            <a:avLst/>
          </a:prstGeom>
        </p:spPr>
      </p:pic>
      <p:sp>
        <p:nvSpPr>
          <p:cNvPr id="6" name="Bulut Belirtme Çizgisi 5"/>
          <p:cNvSpPr/>
          <p:nvPr/>
        </p:nvSpPr>
        <p:spPr>
          <a:xfrm>
            <a:off x="-72394" y="1196752"/>
            <a:ext cx="4248472" cy="1440160"/>
          </a:xfrm>
          <a:prstGeom prst="cloudCallou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HİTİTLER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5436096" y="4869160"/>
            <a:ext cx="3591232" cy="93610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Başkentleri </a:t>
            </a:r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Hattuşaş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'tır </a:t>
            </a:r>
          </a:p>
          <a:p>
            <a:pPr algn="ctr"/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Çorum-Boğazköy). </a:t>
            </a:r>
          </a:p>
        </p:txBody>
      </p:sp>
      <p:sp>
        <p:nvSpPr>
          <p:cNvPr id="8" name="Oval 7"/>
          <p:cNvSpPr/>
          <p:nvPr/>
        </p:nvSpPr>
        <p:spPr>
          <a:xfrm>
            <a:off x="2915816" y="2472653"/>
            <a:ext cx="1394470" cy="792919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uvarlatılmış Dikdörtgen 8"/>
          <p:cNvSpPr/>
          <p:nvPr/>
        </p:nvSpPr>
        <p:spPr>
          <a:xfrm>
            <a:off x="5436096" y="3511699"/>
            <a:ext cx="3591232" cy="93610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Hititlerin </a:t>
            </a:r>
            <a:r>
              <a:rPr lang="tr-T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sembolü </a:t>
            </a:r>
            <a:r>
              <a:rPr lang="tr-T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Güneş </a:t>
            </a:r>
            <a:r>
              <a:rPr lang="tr-T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Kursu’</a:t>
            </a:r>
            <a:r>
              <a:rPr lang="tr-T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</a:t>
            </a:r>
            <a:endParaRPr lang="tr-TR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0700" y="578739"/>
            <a:ext cx="2842024" cy="245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725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Yuvarlatılmış Dikdörtgen 6"/>
          <p:cNvSpPr/>
          <p:nvPr/>
        </p:nvSpPr>
        <p:spPr>
          <a:xfrm>
            <a:off x="3095836" y="548680"/>
            <a:ext cx="2952328" cy="9144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Devleti krallar yönetirdi. 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5448957" y="1508191"/>
            <a:ext cx="3600400" cy="11521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Pankuş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adı verilen meclis ise krala yardımcı olmaktaydı.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Gerektiğinde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 meclis kralın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işlerini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denetlerdi. 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215516" y="1435776"/>
            <a:ext cx="2880320" cy="1008112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Tavananna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adlı kraliçelerde yönetimde etkiliydi. </a:t>
            </a: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6766" y="3632274"/>
            <a:ext cx="1331640" cy="2036146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39855" y="3658764"/>
            <a:ext cx="1331640" cy="2036146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2360" y="3673814"/>
            <a:ext cx="1331640" cy="2036146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6957" y="4625826"/>
            <a:ext cx="1331640" cy="2036146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7473" y="4691887"/>
            <a:ext cx="1331640" cy="2036146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1979942"/>
            <a:ext cx="2205422" cy="2991852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4126" y="1939832"/>
            <a:ext cx="19431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397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1367643" y="4221088"/>
            <a:ext cx="6408712" cy="201622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Tanrıya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hesap vermek için bir yıl içinde olan iyi veya kötü olayları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dediğimiz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yıllıklara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yazarak, </a:t>
            </a:r>
          </a:p>
          <a:p>
            <a:pPr algn="ctr"/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tarafsız ve objektif tarih yazıcılığını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başlatmışlardır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70187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322"/>
            <a:ext cx="7535269" cy="6840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4211960" y="5517232"/>
            <a:ext cx="1152128" cy="57606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1934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4355976" y="4869160"/>
            <a:ext cx="4392488" cy="122413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Tarihte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bilinen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ilk yazılı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antlaşma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olan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Kadeş Antlaşması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nı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Mısır ile M.Ö 1280'de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imzalamışlardır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309545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7099" y="1844824"/>
            <a:ext cx="9144000" cy="2453268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2412855" y="463014"/>
            <a:ext cx="3824821" cy="84992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Hz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İsa'nın doğumunu da ifade eder. Takvimde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olarak kabul edilir</a:t>
            </a:r>
            <a:endParaRPr lang="tr-TR" dirty="0"/>
          </a:p>
        </p:txBody>
      </p:sp>
      <p:cxnSp>
        <p:nvCxnSpPr>
          <p:cNvPr id="6" name="Düz Ok Bağlayıcısı 5"/>
          <p:cNvCxnSpPr/>
          <p:nvPr/>
        </p:nvCxnSpPr>
        <p:spPr>
          <a:xfrm flipH="1" flipV="1">
            <a:off x="3923928" y="1142098"/>
            <a:ext cx="2854396" cy="1278790"/>
          </a:xfrm>
          <a:prstGeom prst="straightConnector1">
            <a:avLst/>
          </a:prstGeom>
          <a:ln w="762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Yuvarlatılmış Dikdörtgen 6"/>
          <p:cNvSpPr/>
          <p:nvPr/>
        </p:nvSpPr>
        <p:spPr>
          <a:xfrm>
            <a:off x="2212125" y="4725144"/>
            <a:ext cx="4565226" cy="129614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Hz. İsa’nın doğumundan önceki döneme  </a:t>
            </a:r>
            <a:r>
              <a:rPr lang="tr-TR" b="1" dirty="0" smtClean="0"/>
              <a:t>Milattan Önce(M.Ö) </a:t>
            </a:r>
            <a:r>
              <a:rPr lang="tr-TR" dirty="0" smtClean="0"/>
              <a:t>doğumundan sonraki döneme ise </a:t>
            </a:r>
            <a:r>
              <a:rPr lang="tr-TR" b="1" dirty="0" smtClean="0"/>
              <a:t>Milattan Sonra (M.S)</a:t>
            </a:r>
            <a:r>
              <a:rPr lang="tr-TR" dirty="0" smtClean="0"/>
              <a:t> denir</a:t>
            </a:r>
            <a:endParaRPr lang="tr-TR" dirty="0"/>
          </a:p>
        </p:txBody>
      </p:sp>
      <p:sp>
        <p:nvSpPr>
          <p:cNvPr id="8" name="Sol Ok 7"/>
          <p:cNvSpPr/>
          <p:nvPr/>
        </p:nvSpPr>
        <p:spPr>
          <a:xfrm>
            <a:off x="179513" y="2924944"/>
            <a:ext cx="6264696" cy="1646038"/>
          </a:xfrm>
          <a:prstGeom prst="lef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M.Ö</a:t>
            </a:r>
            <a:endParaRPr lang="tr-T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Sol Ok 8"/>
          <p:cNvSpPr/>
          <p:nvPr/>
        </p:nvSpPr>
        <p:spPr>
          <a:xfrm flipH="1">
            <a:off x="6778324" y="2989702"/>
            <a:ext cx="2365676" cy="1516522"/>
          </a:xfrm>
          <a:prstGeom prst="lef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M.S</a:t>
            </a:r>
            <a:endParaRPr lang="tr-T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Oval 9"/>
          <p:cNvSpPr/>
          <p:nvPr/>
        </p:nvSpPr>
        <p:spPr>
          <a:xfrm>
            <a:off x="6444209" y="3351919"/>
            <a:ext cx="358305" cy="792088"/>
          </a:xfrm>
          <a:prstGeom prst="ellipse">
            <a:avLst/>
          </a:prstGeom>
          <a:noFill/>
          <a:ln w="762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5884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679" y="0"/>
            <a:ext cx="9144000" cy="6858000"/>
          </a:xfrm>
          <a:prstGeom prst="rect">
            <a:avLst/>
          </a:prstGeom>
        </p:spPr>
      </p:pic>
      <p:sp>
        <p:nvSpPr>
          <p:cNvPr id="8" name="Bulut Belirtme Çizgisi 7"/>
          <p:cNvSpPr/>
          <p:nvPr/>
        </p:nvSpPr>
        <p:spPr>
          <a:xfrm>
            <a:off x="611560" y="764704"/>
            <a:ext cx="4176464" cy="1512168"/>
          </a:xfrm>
          <a:prstGeom prst="cloudCallout">
            <a:avLst/>
          </a:prstGeom>
          <a:solidFill>
            <a:srgbClr val="5AD33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URARTULAR</a:t>
            </a:r>
            <a:endParaRPr lang="tr-T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132856"/>
            <a:ext cx="3409950" cy="3800475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5580112" y="1565697"/>
            <a:ext cx="3419872" cy="3384376"/>
          </a:xfrm>
          <a:prstGeom prst="ellipse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Yuvarlatılmış Dikdörtgen 9"/>
          <p:cNvSpPr/>
          <p:nvPr/>
        </p:nvSpPr>
        <p:spPr>
          <a:xfrm>
            <a:off x="5682066" y="5167943"/>
            <a:ext cx="3215964" cy="909005"/>
          </a:xfrm>
          <a:prstGeom prst="roundRect">
            <a:avLst/>
          </a:prstGeom>
          <a:solidFill>
            <a:srgbClr val="B7C24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Doğu Anadolu Bölgesi'nde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kurulmuştur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  <p:sp>
        <p:nvSpPr>
          <p:cNvPr id="11" name="Yuvarlatılmış Dikdörtgen 10"/>
          <p:cNvSpPr/>
          <p:nvPr/>
        </p:nvSpPr>
        <p:spPr>
          <a:xfrm>
            <a:off x="5526515" y="565604"/>
            <a:ext cx="3215964" cy="909005"/>
          </a:xfrm>
          <a:prstGeom prst="roundRect">
            <a:avLst/>
          </a:prstGeom>
          <a:solidFill>
            <a:srgbClr val="D6365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Başkenti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Tuşpa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(Van)dır. 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Oval 11"/>
          <p:cNvSpPr/>
          <p:nvPr/>
        </p:nvSpPr>
        <p:spPr>
          <a:xfrm>
            <a:off x="7258974" y="2723195"/>
            <a:ext cx="1196008" cy="1069380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4718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1727684" y="5157192"/>
            <a:ext cx="5688632" cy="1224136"/>
          </a:xfrm>
          <a:prstGeom prst="roundRect">
            <a:avLst/>
          </a:prstGeom>
          <a:solidFill>
            <a:srgbClr val="53D9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Ölümden sonra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yaşama inandıkları için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mezarlarını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taştan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oda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şeklinde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yapmışlardır 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2051720" y="2564904"/>
            <a:ext cx="5040560" cy="1080120"/>
          </a:xfrm>
          <a:prstGeom prst="roundRect">
            <a:avLst/>
          </a:prstGeom>
          <a:solidFill>
            <a:srgbClr val="D7354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Bu da </a:t>
            </a:r>
            <a:r>
              <a:rPr lang="tr-TR" b="1" dirty="0" smtClean="0"/>
              <a:t>ahiret inancının olduğunu gösterir.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4673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6424"/>
            <a:ext cx="9144000" cy="6225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20362" y="5805264"/>
            <a:ext cx="663205" cy="57606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8780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411760" y="5373216"/>
            <a:ext cx="6408712" cy="129614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Bulunduğu bölgede maden çok olduğu için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kuyumculukta ve maden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işlemeciliğinde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gelişmişlerdir 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030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3347864" y="5301208"/>
            <a:ext cx="4752528" cy="1008112"/>
          </a:xfrm>
          <a:prstGeom prst="roundRect">
            <a:avLst/>
          </a:prstGeom>
          <a:solidFill>
            <a:srgbClr val="DB31C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Dağlık bir bölgede kurulan Urartular </a:t>
            </a:r>
            <a:r>
              <a:rPr lang="tr-TR" dirty="0" smtClean="0"/>
              <a:t>düşmanlardan </a:t>
            </a:r>
            <a:r>
              <a:rPr lang="tr-TR" dirty="0"/>
              <a:t>korunmak amacı ile </a:t>
            </a:r>
            <a:r>
              <a:rPr lang="tr-TR" b="1" dirty="0" smtClean="0"/>
              <a:t>taştan </a:t>
            </a:r>
            <a:r>
              <a:rPr lang="tr-TR" b="1" dirty="0"/>
              <a:t>kaleler </a:t>
            </a:r>
            <a:r>
              <a:rPr lang="tr-TR" dirty="0" smtClean="0"/>
              <a:t>yapmışlardır</a:t>
            </a:r>
            <a:r>
              <a:rPr lang="tr-TR" dirty="0"/>
              <a:t>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827584" y="548680"/>
            <a:ext cx="3888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VAN KALESİ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01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0574"/>
            <a:ext cx="9144000" cy="6837426"/>
          </a:xfrm>
          <a:prstGeom prst="rect">
            <a:avLst/>
          </a:prstGeom>
        </p:spPr>
      </p:pic>
      <p:sp>
        <p:nvSpPr>
          <p:cNvPr id="4" name="Yuvarlatılmış Dikdörtgen 3"/>
          <p:cNvSpPr/>
          <p:nvPr/>
        </p:nvSpPr>
        <p:spPr>
          <a:xfrm>
            <a:off x="395536" y="3789040"/>
            <a:ext cx="4464496" cy="1080120"/>
          </a:xfrm>
          <a:prstGeom prst="roundRect">
            <a:avLst/>
          </a:prstGeom>
          <a:solidFill>
            <a:srgbClr val="D6365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Tarımı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geliştirmek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için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sulama kanalları ve barajlar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yapmışlardır 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355976" y="476672"/>
            <a:ext cx="4536504" cy="122413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Urartuların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yapmış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olduğu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amran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Kanalı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günümüzde bile kullanılmaktadır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941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04" y="0"/>
            <a:ext cx="9091565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002907" y="2451304"/>
            <a:ext cx="3600400" cy="4400489"/>
          </a:xfrm>
          <a:prstGeom prst="rect">
            <a:avLst/>
          </a:prstGeom>
        </p:spPr>
      </p:pic>
      <p:sp>
        <p:nvSpPr>
          <p:cNvPr id="6" name="Bulut Belirtme Çizgisi 5"/>
          <p:cNvSpPr/>
          <p:nvPr/>
        </p:nvSpPr>
        <p:spPr>
          <a:xfrm flipH="1">
            <a:off x="5230819" y="795120"/>
            <a:ext cx="3960440" cy="1656184"/>
          </a:xfrm>
          <a:prstGeom prst="cloudCallout">
            <a:avLst/>
          </a:prstGeom>
          <a:solidFill>
            <a:srgbClr val="53D9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LİDYALILAR</a:t>
            </a:r>
            <a:endParaRPr lang="tr-T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232615" y="3933056"/>
            <a:ext cx="3600400" cy="86409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Başkentleri </a:t>
            </a:r>
            <a:r>
              <a:rPr lang="tr-TR" dirty="0"/>
              <a:t>Manisa yakınlarındaki </a:t>
            </a:r>
            <a:r>
              <a:rPr lang="tr-TR" b="1" dirty="0"/>
              <a:t>Sard</a:t>
            </a:r>
            <a:r>
              <a:rPr lang="tr-TR" dirty="0"/>
              <a:t>'dır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8" name="Oval 7"/>
          <p:cNvSpPr/>
          <p:nvPr/>
        </p:nvSpPr>
        <p:spPr>
          <a:xfrm>
            <a:off x="1979712" y="1988840"/>
            <a:ext cx="936104" cy="64807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5771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16269" cy="6858000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446042" y="4941168"/>
            <a:ext cx="3672408" cy="1224136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icareti geliştirmiş ve böylelikle zenginleşmişlerdir.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6042" y="3573016"/>
            <a:ext cx="3672408" cy="1224136"/>
          </a:xfrm>
          <a:prstGeom prst="roundRect">
            <a:avLst/>
          </a:prstGeom>
          <a:solidFill>
            <a:srgbClr val="5AD33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Başkent Sard’dan başlayıp Ninova’ya kadar uzanan Kral Yolu’nu yapmışlardır.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Oval 11"/>
          <p:cNvSpPr/>
          <p:nvPr/>
        </p:nvSpPr>
        <p:spPr>
          <a:xfrm>
            <a:off x="1763688" y="2132856"/>
            <a:ext cx="936104" cy="8893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Oval 12"/>
          <p:cNvSpPr/>
          <p:nvPr/>
        </p:nvSpPr>
        <p:spPr>
          <a:xfrm>
            <a:off x="7164288" y="3846647"/>
            <a:ext cx="936104" cy="8893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Oval 13"/>
          <p:cNvSpPr/>
          <p:nvPr/>
        </p:nvSpPr>
        <p:spPr>
          <a:xfrm>
            <a:off x="1497794" y="260648"/>
            <a:ext cx="6120680" cy="108012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Kral Yolu sayesinde Doğu – Batı arasındaki kültürel etkileşim artmıştır.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0412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  <p:bldP spid="13" grpId="0" animBg="1"/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Yuvarlatılmış Dikdörtgen 5"/>
          <p:cNvSpPr/>
          <p:nvPr/>
        </p:nvSpPr>
        <p:spPr>
          <a:xfrm>
            <a:off x="2339752" y="4869160"/>
            <a:ext cx="4464496" cy="1152128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Böylece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takas usulü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(Değiş-Tokuş usulü)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sona erdi. Ticaret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kolaylaştı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Ekonomik hayat canlandı. 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2843808" y="3401089"/>
            <a:ext cx="3312368" cy="1152128"/>
          </a:xfrm>
          <a:prstGeom prst="roundRect">
            <a:avLst/>
          </a:prstGeom>
          <a:solidFill>
            <a:srgbClr val="B458B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Lidyalılar ticareti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kolaylaştırmak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amacı ile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parayı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ilk kez kullanmışlardır. 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577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51050"/>
            <a:ext cx="7255213" cy="680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1017360" y="6093296"/>
            <a:ext cx="1152128" cy="57606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3888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0" y="260648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ANADOLU VE MEZOPOTAMYADA KURULAN UYGARLIKLAR</a:t>
            </a:r>
            <a:endParaRPr lang="tr-T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Oval 9"/>
          <p:cNvSpPr/>
          <p:nvPr/>
        </p:nvSpPr>
        <p:spPr>
          <a:xfrm rot="20478021">
            <a:off x="1041038" y="3188569"/>
            <a:ext cx="745346" cy="201622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İYONLAR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 rot="20255847">
            <a:off x="1717246" y="2497472"/>
            <a:ext cx="745346" cy="201622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LİDYALILAR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Oval 12"/>
          <p:cNvSpPr/>
          <p:nvPr/>
        </p:nvSpPr>
        <p:spPr>
          <a:xfrm rot="20036781">
            <a:off x="2667502" y="2127114"/>
            <a:ext cx="745346" cy="201622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FRİGLER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Oval 13"/>
          <p:cNvSpPr/>
          <p:nvPr/>
        </p:nvSpPr>
        <p:spPr>
          <a:xfrm rot="14244384">
            <a:off x="4199328" y="1611629"/>
            <a:ext cx="745346" cy="201622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HİTİTLER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Oval 14"/>
          <p:cNvSpPr/>
          <p:nvPr/>
        </p:nvSpPr>
        <p:spPr>
          <a:xfrm rot="15553167">
            <a:off x="7139478" y="1423414"/>
            <a:ext cx="745346" cy="201622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URARTULAR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Oval 15"/>
          <p:cNvSpPr/>
          <p:nvPr/>
        </p:nvSpPr>
        <p:spPr>
          <a:xfrm rot="16200000">
            <a:off x="7433432" y="4046660"/>
            <a:ext cx="745346" cy="2016224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ASURLAR</a:t>
            </a: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 rot="15149654">
            <a:off x="7532515" y="5332376"/>
            <a:ext cx="745346" cy="2016224"/>
          </a:xfrm>
          <a:prstGeom prst="ellipse">
            <a:avLst/>
          </a:prstGeom>
          <a:solidFill>
            <a:srgbClr val="00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SÜMERLER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Oval 17"/>
          <p:cNvSpPr/>
          <p:nvPr/>
        </p:nvSpPr>
        <p:spPr>
          <a:xfrm rot="18378449">
            <a:off x="5392267" y="4262946"/>
            <a:ext cx="745346" cy="2016224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BABİLLER</a:t>
            </a: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132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5652120" y="3789040"/>
            <a:ext cx="3312368" cy="10081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Ordularını paralı askerlerden oluşturmuşlardır.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5652120" y="5085184"/>
            <a:ext cx="3312368" cy="1008112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 durum kısa sürede yıkılmalarına neden olmuştur.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410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1359"/>
            <a:ext cx="7452320" cy="6784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395536" y="4538654"/>
            <a:ext cx="1152128" cy="57606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5470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8222" y="2276872"/>
            <a:ext cx="4165778" cy="4214217"/>
          </a:xfrm>
          <a:prstGeom prst="rect">
            <a:avLst/>
          </a:prstGeom>
        </p:spPr>
      </p:pic>
      <p:sp>
        <p:nvSpPr>
          <p:cNvPr id="9" name="Bulut Belirtme Çizgisi 8"/>
          <p:cNvSpPr/>
          <p:nvPr/>
        </p:nvSpPr>
        <p:spPr>
          <a:xfrm flipH="1">
            <a:off x="4355976" y="1106650"/>
            <a:ext cx="4176464" cy="1368152"/>
          </a:xfrm>
          <a:prstGeom prst="cloud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FRİGLER</a:t>
            </a:r>
            <a:endParaRPr lang="tr-T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Yuvarlatılmış Dikdörtgen 9"/>
          <p:cNvSpPr/>
          <p:nvPr/>
        </p:nvSpPr>
        <p:spPr>
          <a:xfrm>
            <a:off x="251520" y="5480758"/>
            <a:ext cx="3456384" cy="98923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ünlü kralları MİDAS’tır (Eşek Kulaklı Midas)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Yuvarlatılmış Dikdörtgen 10"/>
          <p:cNvSpPr/>
          <p:nvPr/>
        </p:nvSpPr>
        <p:spPr>
          <a:xfrm>
            <a:off x="251520" y="4221088"/>
            <a:ext cx="3456384" cy="98923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Başkentleri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Gordion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(Ankara yakınlarındaki Polatlı) dır. </a:t>
            </a:r>
          </a:p>
        </p:txBody>
      </p:sp>
      <p:sp>
        <p:nvSpPr>
          <p:cNvPr id="12" name="Oval 11"/>
          <p:cNvSpPr/>
          <p:nvPr/>
        </p:nvSpPr>
        <p:spPr>
          <a:xfrm>
            <a:off x="2483768" y="1794661"/>
            <a:ext cx="1080120" cy="684076"/>
          </a:xfrm>
          <a:prstGeom prst="ellips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962" y="836502"/>
            <a:ext cx="28575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648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64"/>
            <a:ext cx="9144000" cy="6857635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2987824" y="5301208"/>
            <a:ext cx="3168352" cy="936104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Öküz öldüren ya da saban kırana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idam cezası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verilirdi. 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5436096" y="764704"/>
            <a:ext cx="3168352" cy="936104"/>
          </a:xfrm>
          <a:prstGeom prst="roundRect">
            <a:avLst/>
          </a:prstGeom>
          <a:solidFill>
            <a:srgbClr val="DB31C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 nedenle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tarımla ilgili ağır cezaları vardı. 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611560" y="764704"/>
            <a:ext cx="3168352" cy="936104"/>
          </a:xfrm>
          <a:prstGeom prst="roundRect">
            <a:avLst/>
          </a:prstGeom>
          <a:solidFill>
            <a:srgbClr val="53D9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önemli geçim kaynağı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tarım’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dır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247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251520" y="5229200"/>
            <a:ext cx="3600400" cy="1152128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Fibula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adı verilen çengelli iğneler yaptılar. Madencilikte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ilerlemişlerdir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5292080" y="5229200"/>
            <a:ext cx="3600400" cy="1152128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/>
              <a:t>Tapates </a:t>
            </a:r>
            <a:r>
              <a:rPr lang="tr-TR" dirty="0"/>
              <a:t>adı verilen halı ve kilimleri çok </a:t>
            </a:r>
            <a:r>
              <a:rPr lang="tr-TR" dirty="0" smtClean="0"/>
              <a:t>meşhurdu</a:t>
            </a:r>
            <a:r>
              <a:rPr lang="tr-TR" dirty="0"/>
              <a:t>. Dokumacılıkta </a:t>
            </a:r>
            <a:r>
              <a:rPr lang="tr-TR" dirty="0" smtClean="0"/>
              <a:t>ilerlemişlerdir. 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1628800"/>
            <a:ext cx="3984480" cy="265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657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33514"/>
            <a:ext cx="9067518" cy="6535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4211960" y="5805264"/>
            <a:ext cx="1152128" cy="57606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1571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176" y="0"/>
            <a:ext cx="9159176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025513"/>
            <a:ext cx="9159176" cy="3212976"/>
          </a:xfrm>
          <a:prstGeom prst="rect">
            <a:avLst/>
          </a:prstGeom>
        </p:spPr>
      </p:pic>
      <p:sp>
        <p:nvSpPr>
          <p:cNvPr id="6" name="Yuvarlatılmış Dikdörtgen 5"/>
          <p:cNvSpPr/>
          <p:nvPr/>
        </p:nvSpPr>
        <p:spPr>
          <a:xfrm>
            <a:off x="2728208" y="908720"/>
            <a:ext cx="3672408" cy="10081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Frigler Krallarını ve soylu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kişileri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Tümülüs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denilen yığma mezarlara gömerdi </a:t>
            </a:r>
          </a:p>
        </p:txBody>
      </p:sp>
    </p:spTree>
    <p:extLst>
      <p:ext uri="{BB962C8B-B14F-4D97-AF65-F5344CB8AC3E}">
        <p14:creationId xmlns:p14="http://schemas.microsoft.com/office/powerpoint/2010/main" xmlns="" val="22835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Bulut Belirtme Çizgisi 6"/>
          <p:cNvSpPr/>
          <p:nvPr/>
        </p:nvSpPr>
        <p:spPr>
          <a:xfrm flipH="1">
            <a:off x="5508104" y="692696"/>
            <a:ext cx="3528392" cy="1656184"/>
          </a:xfrm>
          <a:prstGeom prst="cloud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İYONLAR</a:t>
            </a:r>
            <a:endParaRPr lang="tr-T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8473" y="2047562"/>
            <a:ext cx="3092946" cy="4811249"/>
          </a:xfrm>
          <a:prstGeom prst="rect">
            <a:avLst/>
          </a:prstGeom>
        </p:spPr>
      </p:pic>
      <p:sp>
        <p:nvSpPr>
          <p:cNvPr id="8" name="Yuvarlatılmış Dikdörtgen 7"/>
          <p:cNvSpPr/>
          <p:nvPr/>
        </p:nvSpPr>
        <p:spPr>
          <a:xfrm>
            <a:off x="395536" y="4797152"/>
            <a:ext cx="3456384" cy="108012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önemli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şehir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devletleri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Efes, Milet, Foça, Bodrum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zmir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'dir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  <p:sp>
        <p:nvSpPr>
          <p:cNvPr id="10" name="Yuvarlatılmış Dikdörtgen 9"/>
          <p:cNvSpPr/>
          <p:nvPr/>
        </p:nvSpPr>
        <p:spPr>
          <a:xfrm>
            <a:off x="3059832" y="3573016"/>
            <a:ext cx="3456384" cy="108012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ehir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devletleri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(polis) halinde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yaşamışlardır 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68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902141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611560" y="980728"/>
            <a:ext cx="3744416" cy="93610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Deniz kıyısında yaşadıkları için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Deniz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ticaretinde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gelişmişlerdir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298861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2159732" y="5374596"/>
            <a:ext cx="4824536" cy="93610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Önemli bilim adamları arasında;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Herodot, Pisagor, Tales, Homeros ve Hipokrat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yer almaktadır. 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2184235" y="4005064"/>
            <a:ext cx="4824536" cy="936104"/>
          </a:xfrm>
          <a:prstGeom prst="roundRect">
            <a:avLst/>
          </a:prstGeom>
          <a:solidFill>
            <a:srgbClr val="53D9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Demokratik ve özgür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düşünce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ortamı olduğu için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bilim ve felsefede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gelişmişlerdir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308843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988840"/>
            <a:ext cx="1899374" cy="4022204"/>
          </a:xfrm>
          <a:prstGeom prst="rect">
            <a:avLst/>
          </a:prstGeom>
        </p:spPr>
      </p:pic>
      <p:sp>
        <p:nvSpPr>
          <p:cNvPr id="11" name="Bulut Belirtme Çizgisi 10"/>
          <p:cNvSpPr/>
          <p:nvPr/>
        </p:nvSpPr>
        <p:spPr>
          <a:xfrm>
            <a:off x="179512" y="188640"/>
            <a:ext cx="6408712" cy="1512168"/>
          </a:xfrm>
          <a:prstGeom prst="cloudCallout">
            <a:avLst>
              <a:gd name="adj1" fmla="val -25717"/>
              <a:gd name="adj2" fmla="val 90245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MEZOPOTAMYADA KURULAN </a:t>
            </a:r>
          </a:p>
          <a:p>
            <a:pPr algn="ctr"/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UYGARLIKLAR</a:t>
            </a:r>
            <a:endParaRPr lang="tr-TR" sz="2400" dirty="0"/>
          </a:p>
        </p:txBody>
      </p:sp>
      <p:sp>
        <p:nvSpPr>
          <p:cNvPr id="15" name="Serbest Form 14"/>
          <p:cNvSpPr/>
          <p:nvPr/>
        </p:nvSpPr>
        <p:spPr>
          <a:xfrm>
            <a:off x="5364088" y="3429000"/>
            <a:ext cx="1389409" cy="3428999"/>
          </a:xfrm>
          <a:custGeom>
            <a:avLst/>
            <a:gdLst>
              <a:gd name="connsiteX0" fmla="*/ 209006 w 1254034"/>
              <a:gd name="connsiteY0" fmla="*/ 0 h 3200400"/>
              <a:gd name="connsiteX1" fmla="*/ 195943 w 1254034"/>
              <a:gd name="connsiteY1" fmla="*/ 91440 h 3200400"/>
              <a:gd name="connsiteX2" fmla="*/ 248194 w 1254034"/>
              <a:gd name="connsiteY2" fmla="*/ 156755 h 3200400"/>
              <a:gd name="connsiteX3" fmla="*/ 444137 w 1254034"/>
              <a:gd name="connsiteY3" fmla="*/ 248195 h 3200400"/>
              <a:gd name="connsiteX4" fmla="*/ 483326 w 1254034"/>
              <a:gd name="connsiteY4" fmla="*/ 261258 h 3200400"/>
              <a:gd name="connsiteX5" fmla="*/ 522514 w 1254034"/>
              <a:gd name="connsiteY5" fmla="*/ 339635 h 3200400"/>
              <a:gd name="connsiteX6" fmla="*/ 548640 w 1254034"/>
              <a:gd name="connsiteY6" fmla="*/ 470263 h 3200400"/>
              <a:gd name="connsiteX7" fmla="*/ 535577 w 1254034"/>
              <a:gd name="connsiteY7" fmla="*/ 613955 h 3200400"/>
              <a:gd name="connsiteX8" fmla="*/ 522514 w 1254034"/>
              <a:gd name="connsiteY8" fmla="*/ 653143 h 3200400"/>
              <a:gd name="connsiteX9" fmla="*/ 483326 w 1254034"/>
              <a:gd name="connsiteY9" fmla="*/ 666206 h 3200400"/>
              <a:gd name="connsiteX10" fmla="*/ 444137 w 1254034"/>
              <a:gd name="connsiteY10" fmla="*/ 692332 h 3200400"/>
              <a:gd name="connsiteX11" fmla="*/ 404948 w 1254034"/>
              <a:gd name="connsiteY11" fmla="*/ 731520 h 3200400"/>
              <a:gd name="connsiteX12" fmla="*/ 378823 w 1254034"/>
              <a:gd name="connsiteY12" fmla="*/ 770709 h 3200400"/>
              <a:gd name="connsiteX13" fmla="*/ 248194 w 1254034"/>
              <a:gd name="connsiteY13" fmla="*/ 836023 h 3200400"/>
              <a:gd name="connsiteX14" fmla="*/ 169817 w 1254034"/>
              <a:gd name="connsiteY14" fmla="*/ 862149 h 3200400"/>
              <a:gd name="connsiteX15" fmla="*/ 156754 w 1254034"/>
              <a:gd name="connsiteY15" fmla="*/ 744583 h 3200400"/>
              <a:gd name="connsiteX16" fmla="*/ 117566 w 1254034"/>
              <a:gd name="connsiteY16" fmla="*/ 757646 h 3200400"/>
              <a:gd name="connsiteX17" fmla="*/ 91440 w 1254034"/>
              <a:gd name="connsiteY17" fmla="*/ 836023 h 3200400"/>
              <a:gd name="connsiteX18" fmla="*/ 52251 w 1254034"/>
              <a:gd name="connsiteY18" fmla="*/ 1175658 h 3200400"/>
              <a:gd name="connsiteX19" fmla="*/ 26126 w 1254034"/>
              <a:gd name="connsiteY19" fmla="*/ 1227909 h 3200400"/>
              <a:gd name="connsiteX20" fmla="*/ 0 w 1254034"/>
              <a:gd name="connsiteY20" fmla="*/ 1306286 h 3200400"/>
              <a:gd name="connsiteX21" fmla="*/ 13063 w 1254034"/>
              <a:gd name="connsiteY21" fmla="*/ 1436915 h 3200400"/>
              <a:gd name="connsiteX22" fmla="*/ 39188 w 1254034"/>
              <a:gd name="connsiteY22" fmla="*/ 1489166 h 3200400"/>
              <a:gd name="connsiteX23" fmla="*/ 65314 w 1254034"/>
              <a:gd name="connsiteY23" fmla="*/ 1567543 h 3200400"/>
              <a:gd name="connsiteX24" fmla="*/ 130628 w 1254034"/>
              <a:gd name="connsiteY24" fmla="*/ 1672046 h 3200400"/>
              <a:gd name="connsiteX25" fmla="*/ 143691 w 1254034"/>
              <a:gd name="connsiteY25" fmla="*/ 1724298 h 3200400"/>
              <a:gd name="connsiteX26" fmla="*/ 169817 w 1254034"/>
              <a:gd name="connsiteY26" fmla="*/ 1763486 h 3200400"/>
              <a:gd name="connsiteX27" fmla="*/ 182880 w 1254034"/>
              <a:gd name="connsiteY27" fmla="*/ 1802675 h 3200400"/>
              <a:gd name="connsiteX28" fmla="*/ 169817 w 1254034"/>
              <a:gd name="connsiteY28" fmla="*/ 1894115 h 3200400"/>
              <a:gd name="connsiteX29" fmla="*/ 104503 w 1254034"/>
              <a:gd name="connsiteY29" fmla="*/ 1972492 h 3200400"/>
              <a:gd name="connsiteX30" fmla="*/ 91440 w 1254034"/>
              <a:gd name="connsiteY30" fmla="*/ 2011680 h 3200400"/>
              <a:gd name="connsiteX31" fmla="*/ 104503 w 1254034"/>
              <a:gd name="connsiteY31" fmla="*/ 2103120 h 3200400"/>
              <a:gd name="connsiteX32" fmla="*/ 143691 w 1254034"/>
              <a:gd name="connsiteY32" fmla="*/ 2129246 h 3200400"/>
              <a:gd name="connsiteX33" fmla="*/ 352697 w 1254034"/>
              <a:gd name="connsiteY33" fmla="*/ 2142309 h 3200400"/>
              <a:gd name="connsiteX34" fmla="*/ 431074 w 1254034"/>
              <a:gd name="connsiteY34" fmla="*/ 2207623 h 3200400"/>
              <a:gd name="connsiteX35" fmla="*/ 496388 w 1254034"/>
              <a:gd name="connsiteY35" fmla="*/ 2220686 h 3200400"/>
              <a:gd name="connsiteX36" fmla="*/ 574766 w 1254034"/>
              <a:gd name="connsiteY36" fmla="*/ 2246812 h 3200400"/>
              <a:gd name="connsiteX37" fmla="*/ 613954 w 1254034"/>
              <a:gd name="connsiteY37" fmla="*/ 2259875 h 3200400"/>
              <a:gd name="connsiteX38" fmla="*/ 692331 w 1254034"/>
              <a:gd name="connsiteY38" fmla="*/ 2312126 h 3200400"/>
              <a:gd name="connsiteX39" fmla="*/ 718457 w 1254034"/>
              <a:gd name="connsiteY39" fmla="*/ 2351315 h 3200400"/>
              <a:gd name="connsiteX40" fmla="*/ 783771 w 1254034"/>
              <a:gd name="connsiteY40" fmla="*/ 2429692 h 3200400"/>
              <a:gd name="connsiteX41" fmla="*/ 796834 w 1254034"/>
              <a:gd name="connsiteY41" fmla="*/ 2468880 h 3200400"/>
              <a:gd name="connsiteX42" fmla="*/ 849086 w 1254034"/>
              <a:gd name="connsiteY42" fmla="*/ 2560320 h 3200400"/>
              <a:gd name="connsiteX43" fmla="*/ 862148 w 1254034"/>
              <a:gd name="connsiteY43" fmla="*/ 2599509 h 3200400"/>
              <a:gd name="connsiteX44" fmla="*/ 901337 w 1254034"/>
              <a:gd name="connsiteY44" fmla="*/ 2612572 h 3200400"/>
              <a:gd name="connsiteX45" fmla="*/ 940526 w 1254034"/>
              <a:gd name="connsiteY45" fmla="*/ 2651760 h 3200400"/>
              <a:gd name="connsiteX46" fmla="*/ 992777 w 1254034"/>
              <a:gd name="connsiteY46" fmla="*/ 2690949 h 3200400"/>
              <a:gd name="connsiteX47" fmla="*/ 1045028 w 1254034"/>
              <a:gd name="connsiteY47" fmla="*/ 2769326 h 3200400"/>
              <a:gd name="connsiteX48" fmla="*/ 1071154 w 1254034"/>
              <a:gd name="connsiteY48" fmla="*/ 2808515 h 3200400"/>
              <a:gd name="connsiteX49" fmla="*/ 1084217 w 1254034"/>
              <a:gd name="connsiteY49" fmla="*/ 2847703 h 3200400"/>
              <a:gd name="connsiteX50" fmla="*/ 1162594 w 1254034"/>
              <a:gd name="connsiteY50" fmla="*/ 2965269 h 3200400"/>
              <a:gd name="connsiteX51" fmla="*/ 1188720 w 1254034"/>
              <a:gd name="connsiteY51" fmla="*/ 3004458 h 3200400"/>
              <a:gd name="connsiteX52" fmla="*/ 1214846 w 1254034"/>
              <a:gd name="connsiteY52" fmla="*/ 3082835 h 3200400"/>
              <a:gd name="connsiteX53" fmla="*/ 1227908 w 1254034"/>
              <a:gd name="connsiteY53" fmla="*/ 3122023 h 3200400"/>
              <a:gd name="connsiteX54" fmla="*/ 1254034 w 1254034"/>
              <a:gd name="connsiteY54" fmla="*/ 3200400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254034" h="3200400">
                <a:moveTo>
                  <a:pt x="209006" y="0"/>
                </a:moveTo>
                <a:cubicBezTo>
                  <a:pt x="204652" y="30480"/>
                  <a:pt x="195943" y="60651"/>
                  <a:pt x="195943" y="91440"/>
                </a:cubicBezTo>
                <a:cubicBezTo>
                  <a:pt x="195943" y="135103"/>
                  <a:pt x="218103" y="134871"/>
                  <a:pt x="248194" y="156755"/>
                </a:cubicBezTo>
                <a:cubicBezTo>
                  <a:pt x="382349" y="254323"/>
                  <a:pt x="306042" y="228467"/>
                  <a:pt x="444137" y="248195"/>
                </a:cubicBezTo>
                <a:cubicBezTo>
                  <a:pt x="457200" y="252549"/>
                  <a:pt x="472574" y="252656"/>
                  <a:pt x="483326" y="261258"/>
                </a:cubicBezTo>
                <a:cubicBezTo>
                  <a:pt x="502644" y="276712"/>
                  <a:pt x="517156" y="316418"/>
                  <a:pt x="522514" y="339635"/>
                </a:cubicBezTo>
                <a:cubicBezTo>
                  <a:pt x="532499" y="382903"/>
                  <a:pt x="548640" y="470263"/>
                  <a:pt x="548640" y="470263"/>
                </a:cubicBezTo>
                <a:cubicBezTo>
                  <a:pt x="544286" y="518160"/>
                  <a:pt x="542379" y="566344"/>
                  <a:pt x="535577" y="613955"/>
                </a:cubicBezTo>
                <a:cubicBezTo>
                  <a:pt x="533630" y="627586"/>
                  <a:pt x="532250" y="643407"/>
                  <a:pt x="522514" y="653143"/>
                </a:cubicBezTo>
                <a:cubicBezTo>
                  <a:pt x="512778" y="662879"/>
                  <a:pt x="495642" y="660048"/>
                  <a:pt x="483326" y="666206"/>
                </a:cubicBezTo>
                <a:cubicBezTo>
                  <a:pt x="469284" y="673227"/>
                  <a:pt x="456198" y="682281"/>
                  <a:pt x="444137" y="692332"/>
                </a:cubicBezTo>
                <a:cubicBezTo>
                  <a:pt x="429945" y="704158"/>
                  <a:pt x="416775" y="717328"/>
                  <a:pt x="404948" y="731520"/>
                </a:cubicBezTo>
                <a:cubicBezTo>
                  <a:pt x="394897" y="743581"/>
                  <a:pt x="390638" y="760371"/>
                  <a:pt x="378823" y="770709"/>
                </a:cubicBezTo>
                <a:cubicBezTo>
                  <a:pt x="306740" y="833782"/>
                  <a:pt x="318768" y="814851"/>
                  <a:pt x="248194" y="836023"/>
                </a:cubicBezTo>
                <a:cubicBezTo>
                  <a:pt x="221817" y="843936"/>
                  <a:pt x="169817" y="862149"/>
                  <a:pt x="169817" y="862149"/>
                </a:cubicBezTo>
                <a:cubicBezTo>
                  <a:pt x="165463" y="822960"/>
                  <a:pt x="174387" y="779850"/>
                  <a:pt x="156754" y="744583"/>
                </a:cubicBezTo>
                <a:cubicBezTo>
                  <a:pt x="150596" y="732267"/>
                  <a:pt x="125569" y="746441"/>
                  <a:pt x="117566" y="757646"/>
                </a:cubicBezTo>
                <a:cubicBezTo>
                  <a:pt x="101559" y="780055"/>
                  <a:pt x="91440" y="836023"/>
                  <a:pt x="91440" y="836023"/>
                </a:cubicBezTo>
                <a:cubicBezTo>
                  <a:pt x="86447" y="935878"/>
                  <a:pt x="102967" y="1074224"/>
                  <a:pt x="52251" y="1175658"/>
                </a:cubicBezTo>
                <a:cubicBezTo>
                  <a:pt x="43543" y="1193075"/>
                  <a:pt x="33358" y="1209829"/>
                  <a:pt x="26126" y="1227909"/>
                </a:cubicBezTo>
                <a:cubicBezTo>
                  <a:pt x="15898" y="1253478"/>
                  <a:pt x="0" y="1306286"/>
                  <a:pt x="0" y="1306286"/>
                </a:cubicBezTo>
                <a:cubicBezTo>
                  <a:pt x="4354" y="1349829"/>
                  <a:pt x="3894" y="1394126"/>
                  <a:pt x="13063" y="1436915"/>
                </a:cubicBezTo>
                <a:cubicBezTo>
                  <a:pt x="17143" y="1455955"/>
                  <a:pt x="31956" y="1471086"/>
                  <a:pt x="39188" y="1489166"/>
                </a:cubicBezTo>
                <a:cubicBezTo>
                  <a:pt x="49416" y="1514735"/>
                  <a:pt x="50038" y="1544629"/>
                  <a:pt x="65314" y="1567543"/>
                </a:cubicBezTo>
                <a:cubicBezTo>
                  <a:pt x="105524" y="1627857"/>
                  <a:pt x="83363" y="1593270"/>
                  <a:pt x="130628" y="1672046"/>
                </a:cubicBezTo>
                <a:cubicBezTo>
                  <a:pt x="134982" y="1689463"/>
                  <a:pt x="136619" y="1707796"/>
                  <a:pt x="143691" y="1724298"/>
                </a:cubicBezTo>
                <a:cubicBezTo>
                  <a:pt x="149875" y="1738728"/>
                  <a:pt x="162796" y="1749444"/>
                  <a:pt x="169817" y="1763486"/>
                </a:cubicBezTo>
                <a:cubicBezTo>
                  <a:pt x="175975" y="1775802"/>
                  <a:pt x="178526" y="1789612"/>
                  <a:pt x="182880" y="1802675"/>
                </a:cubicBezTo>
                <a:cubicBezTo>
                  <a:pt x="178526" y="1833155"/>
                  <a:pt x="178664" y="1864624"/>
                  <a:pt x="169817" y="1894115"/>
                </a:cubicBezTo>
                <a:cubicBezTo>
                  <a:pt x="162023" y="1920093"/>
                  <a:pt x="121162" y="1955833"/>
                  <a:pt x="104503" y="1972492"/>
                </a:cubicBezTo>
                <a:cubicBezTo>
                  <a:pt x="100149" y="1985555"/>
                  <a:pt x="91440" y="1997911"/>
                  <a:pt x="91440" y="2011680"/>
                </a:cubicBezTo>
                <a:cubicBezTo>
                  <a:pt x="91440" y="2042469"/>
                  <a:pt x="91998" y="2074984"/>
                  <a:pt x="104503" y="2103120"/>
                </a:cubicBezTo>
                <a:cubicBezTo>
                  <a:pt x="110879" y="2117466"/>
                  <a:pt x="128184" y="2126797"/>
                  <a:pt x="143691" y="2129246"/>
                </a:cubicBezTo>
                <a:cubicBezTo>
                  <a:pt x="212641" y="2140133"/>
                  <a:pt x="283028" y="2137955"/>
                  <a:pt x="352697" y="2142309"/>
                </a:cubicBezTo>
                <a:cubicBezTo>
                  <a:pt x="373027" y="2162639"/>
                  <a:pt x="401975" y="2196711"/>
                  <a:pt x="431074" y="2207623"/>
                </a:cubicBezTo>
                <a:cubicBezTo>
                  <a:pt x="451863" y="2215419"/>
                  <a:pt x="474968" y="2214844"/>
                  <a:pt x="496388" y="2220686"/>
                </a:cubicBezTo>
                <a:cubicBezTo>
                  <a:pt x="522957" y="2227932"/>
                  <a:pt x="548640" y="2238103"/>
                  <a:pt x="574766" y="2246812"/>
                </a:cubicBezTo>
                <a:cubicBezTo>
                  <a:pt x="587829" y="2251166"/>
                  <a:pt x="602497" y="2252237"/>
                  <a:pt x="613954" y="2259875"/>
                </a:cubicBezTo>
                <a:lnTo>
                  <a:pt x="692331" y="2312126"/>
                </a:lnTo>
                <a:cubicBezTo>
                  <a:pt x="701040" y="2325189"/>
                  <a:pt x="708406" y="2339254"/>
                  <a:pt x="718457" y="2351315"/>
                </a:cubicBezTo>
                <a:cubicBezTo>
                  <a:pt x="754574" y="2394655"/>
                  <a:pt x="759444" y="2381038"/>
                  <a:pt x="783771" y="2429692"/>
                </a:cubicBezTo>
                <a:cubicBezTo>
                  <a:pt x="789929" y="2442008"/>
                  <a:pt x="791410" y="2456224"/>
                  <a:pt x="796834" y="2468880"/>
                </a:cubicBezTo>
                <a:cubicBezTo>
                  <a:pt x="816723" y="2515288"/>
                  <a:pt x="822846" y="2520962"/>
                  <a:pt x="849086" y="2560320"/>
                </a:cubicBezTo>
                <a:cubicBezTo>
                  <a:pt x="853440" y="2573383"/>
                  <a:pt x="852412" y="2589772"/>
                  <a:pt x="862148" y="2599509"/>
                </a:cubicBezTo>
                <a:cubicBezTo>
                  <a:pt x="871884" y="2609246"/>
                  <a:pt x="889880" y="2604934"/>
                  <a:pt x="901337" y="2612572"/>
                </a:cubicBezTo>
                <a:cubicBezTo>
                  <a:pt x="916708" y="2622819"/>
                  <a:pt x="926500" y="2639738"/>
                  <a:pt x="940526" y="2651760"/>
                </a:cubicBezTo>
                <a:cubicBezTo>
                  <a:pt x="957056" y="2665929"/>
                  <a:pt x="978313" y="2674677"/>
                  <a:pt x="992777" y="2690949"/>
                </a:cubicBezTo>
                <a:cubicBezTo>
                  <a:pt x="1013637" y="2714417"/>
                  <a:pt x="1027611" y="2743200"/>
                  <a:pt x="1045028" y="2769326"/>
                </a:cubicBezTo>
                <a:cubicBezTo>
                  <a:pt x="1053737" y="2782389"/>
                  <a:pt x="1066189" y="2793621"/>
                  <a:pt x="1071154" y="2808515"/>
                </a:cubicBezTo>
                <a:cubicBezTo>
                  <a:pt x="1075508" y="2821578"/>
                  <a:pt x="1077530" y="2835666"/>
                  <a:pt x="1084217" y="2847703"/>
                </a:cubicBezTo>
                <a:cubicBezTo>
                  <a:pt x="1084219" y="2847707"/>
                  <a:pt x="1149530" y="2945673"/>
                  <a:pt x="1162594" y="2965269"/>
                </a:cubicBezTo>
                <a:cubicBezTo>
                  <a:pt x="1171303" y="2978332"/>
                  <a:pt x="1183755" y="2989564"/>
                  <a:pt x="1188720" y="3004458"/>
                </a:cubicBezTo>
                <a:lnTo>
                  <a:pt x="1214846" y="3082835"/>
                </a:lnTo>
                <a:cubicBezTo>
                  <a:pt x="1219200" y="3095898"/>
                  <a:pt x="1224568" y="3108665"/>
                  <a:pt x="1227908" y="3122023"/>
                </a:cubicBezTo>
                <a:cubicBezTo>
                  <a:pt x="1243332" y="3183721"/>
                  <a:pt x="1232942" y="3158217"/>
                  <a:pt x="1254034" y="3200400"/>
                </a:cubicBezTo>
              </a:path>
            </a:pathLst>
          </a:cu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erbest Form 15"/>
          <p:cNvSpPr/>
          <p:nvPr/>
        </p:nvSpPr>
        <p:spPr>
          <a:xfrm>
            <a:off x="6871063" y="3239589"/>
            <a:ext cx="1071154" cy="3644537"/>
          </a:xfrm>
          <a:custGeom>
            <a:avLst/>
            <a:gdLst>
              <a:gd name="connsiteX0" fmla="*/ 0 w 1071154"/>
              <a:gd name="connsiteY0" fmla="*/ 0 h 3644537"/>
              <a:gd name="connsiteX1" fmla="*/ 13063 w 1071154"/>
              <a:gd name="connsiteY1" fmla="*/ 261257 h 3644537"/>
              <a:gd name="connsiteX2" fmla="*/ 52251 w 1071154"/>
              <a:gd name="connsiteY2" fmla="*/ 378822 h 3644537"/>
              <a:gd name="connsiteX3" fmla="*/ 65314 w 1071154"/>
              <a:gd name="connsiteY3" fmla="*/ 444137 h 3644537"/>
              <a:gd name="connsiteX4" fmla="*/ 78377 w 1071154"/>
              <a:gd name="connsiteY4" fmla="*/ 483325 h 3644537"/>
              <a:gd name="connsiteX5" fmla="*/ 91440 w 1071154"/>
              <a:gd name="connsiteY5" fmla="*/ 548640 h 3644537"/>
              <a:gd name="connsiteX6" fmla="*/ 117566 w 1071154"/>
              <a:gd name="connsiteY6" fmla="*/ 587828 h 3644537"/>
              <a:gd name="connsiteX7" fmla="*/ 169817 w 1071154"/>
              <a:gd name="connsiteY7" fmla="*/ 744582 h 3644537"/>
              <a:gd name="connsiteX8" fmla="*/ 274320 w 1071154"/>
              <a:gd name="connsiteY8" fmla="*/ 940525 h 3644537"/>
              <a:gd name="connsiteX9" fmla="*/ 339634 w 1071154"/>
              <a:gd name="connsiteY9" fmla="*/ 1031965 h 3644537"/>
              <a:gd name="connsiteX10" fmla="*/ 352697 w 1071154"/>
              <a:gd name="connsiteY10" fmla="*/ 1071154 h 3644537"/>
              <a:gd name="connsiteX11" fmla="*/ 378823 w 1071154"/>
              <a:gd name="connsiteY11" fmla="*/ 1123405 h 3644537"/>
              <a:gd name="connsiteX12" fmla="*/ 352697 w 1071154"/>
              <a:gd name="connsiteY12" fmla="*/ 1306285 h 3644537"/>
              <a:gd name="connsiteX13" fmla="*/ 378823 w 1071154"/>
              <a:gd name="connsiteY13" fmla="*/ 1541417 h 3644537"/>
              <a:gd name="connsiteX14" fmla="*/ 391886 w 1071154"/>
              <a:gd name="connsiteY14" fmla="*/ 1606731 h 3644537"/>
              <a:gd name="connsiteX15" fmla="*/ 457200 w 1071154"/>
              <a:gd name="connsiteY15" fmla="*/ 1685108 h 3644537"/>
              <a:gd name="connsiteX16" fmla="*/ 535577 w 1071154"/>
              <a:gd name="connsiteY16" fmla="*/ 1711234 h 3644537"/>
              <a:gd name="connsiteX17" fmla="*/ 613954 w 1071154"/>
              <a:gd name="connsiteY17" fmla="*/ 1750422 h 3644537"/>
              <a:gd name="connsiteX18" fmla="*/ 666206 w 1071154"/>
              <a:gd name="connsiteY18" fmla="*/ 1828800 h 3644537"/>
              <a:gd name="connsiteX19" fmla="*/ 692331 w 1071154"/>
              <a:gd name="connsiteY19" fmla="*/ 1933302 h 3644537"/>
              <a:gd name="connsiteX20" fmla="*/ 705394 w 1071154"/>
              <a:gd name="connsiteY20" fmla="*/ 1998617 h 3644537"/>
              <a:gd name="connsiteX21" fmla="*/ 731520 w 1071154"/>
              <a:gd name="connsiteY21" fmla="*/ 2037805 h 3644537"/>
              <a:gd name="connsiteX22" fmla="*/ 809897 w 1071154"/>
              <a:gd name="connsiteY22" fmla="*/ 2116182 h 3644537"/>
              <a:gd name="connsiteX23" fmla="*/ 836023 w 1071154"/>
              <a:gd name="connsiteY23" fmla="*/ 2155371 h 3644537"/>
              <a:gd name="connsiteX24" fmla="*/ 875211 w 1071154"/>
              <a:gd name="connsiteY24" fmla="*/ 2181497 h 3644537"/>
              <a:gd name="connsiteX25" fmla="*/ 901337 w 1071154"/>
              <a:gd name="connsiteY25" fmla="*/ 2286000 h 3644537"/>
              <a:gd name="connsiteX26" fmla="*/ 914400 w 1071154"/>
              <a:gd name="connsiteY26" fmla="*/ 2364377 h 3644537"/>
              <a:gd name="connsiteX27" fmla="*/ 940526 w 1071154"/>
              <a:gd name="connsiteY27" fmla="*/ 2442754 h 3644537"/>
              <a:gd name="connsiteX28" fmla="*/ 914400 w 1071154"/>
              <a:gd name="connsiteY28" fmla="*/ 2625634 h 3644537"/>
              <a:gd name="connsiteX29" fmla="*/ 888274 w 1071154"/>
              <a:gd name="connsiteY29" fmla="*/ 2756262 h 3644537"/>
              <a:gd name="connsiteX30" fmla="*/ 901337 w 1071154"/>
              <a:gd name="connsiteY30" fmla="*/ 3056708 h 3644537"/>
              <a:gd name="connsiteX31" fmla="*/ 927463 w 1071154"/>
              <a:gd name="connsiteY31" fmla="*/ 3095897 h 3644537"/>
              <a:gd name="connsiteX32" fmla="*/ 940526 w 1071154"/>
              <a:gd name="connsiteY32" fmla="*/ 3135085 h 3644537"/>
              <a:gd name="connsiteX33" fmla="*/ 979714 w 1071154"/>
              <a:gd name="connsiteY33" fmla="*/ 3291840 h 3644537"/>
              <a:gd name="connsiteX34" fmla="*/ 992777 w 1071154"/>
              <a:gd name="connsiteY34" fmla="*/ 3331028 h 3644537"/>
              <a:gd name="connsiteX35" fmla="*/ 1058091 w 1071154"/>
              <a:gd name="connsiteY35" fmla="*/ 3422468 h 3644537"/>
              <a:gd name="connsiteX36" fmla="*/ 1071154 w 1071154"/>
              <a:gd name="connsiteY36" fmla="*/ 3461657 h 3644537"/>
              <a:gd name="connsiteX37" fmla="*/ 1058091 w 1071154"/>
              <a:gd name="connsiteY37" fmla="*/ 3644537 h 364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71154" h="3644537">
                <a:moveTo>
                  <a:pt x="0" y="0"/>
                </a:moveTo>
                <a:cubicBezTo>
                  <a:pt x="4354" y="87086"/>
                  <a:pt x="3069" y="174637"/>
                  <a:pt x="13063" y="261257"/>
                </a:cubicBezTo>
                <a:cubicBezTo>
                  <a:pt x="20190" y="323029"/>
                  <a:pt x="42155" y="328342"/>
                  <a:pt x="52251" y="378822"/>
                </a:cubicBezTo>
                <a:cubicBezTo>
                  <a:pt x="56605" y="400594"/>
                  <a:pt x="59929" y="422597"/>
                  <a:pt x="65314" y="444137"/>
                </a:cubicBezTo>
                <a:cubicBezTo>
                  <a:pt x="68654" y="457495"/>
                  <a:pt x="75037" y="469967"/>
                  <a:pt x="78377" y="483325"/>
                </a:cubicBezTo>
                <a:cubicBezTo>
                  <a:pt x="83762" y="504865"/>
                  <a:pt x="83644" y="527851"/>
                  <a:pt x="91440" y="548640"/>
                </a:cubicBezTo>
                <a:cubicBezTo>
                  <a:pt x="96953" y="563340"/>
                  <a:pt x="108857" y="574765"/>
                  <a:pt x="117566" y="587828"/>
                </a:cubicBezTo>
                <a:cubicBezTo>
                  <a:pt x="134983" y="640079"/>
                  <a:pt x="145186" y="695319"/>
                  <a:pt x="169817" y="744582"/>
                </a:cubicBezTo>
                <a:cubicBezTo>
                  <a:pt x="328591" y="1062132"/>
                  <a:pt x="167263" y="747824"/>
                  <a:pt x="274320" y="940525"/>
                </a:cubicBezTo>
                <a:cubicBezTo>
                  <a:pt x="317305" y="1017898"/>
                  <a:pt x="278520" y="970851"/>
                  <a:pt x="339634" y="1031965"/>
                </a:cubicBezTo>
                <a:cubicBezTo>
                  <a:pt x="343988" y="1045028"/>
                  <a:pt x="347273" y="1058498"/>
                  <a:pt x="352697" y="1071154"/>
                </a:cubicBezTo>
                <a:cubicBezTo>
                  <a:pt x="360368" y="1089052"/>
                  <a:pt x="377206" y="1103999"/>
                  <a:pt x="378823" y="1123405"/>
                </a:cubicBezTo>
                <a:cubicBezTo>
                  <a:pt x="380639" y="1145203"/>
                  <a:pt x="357827" y="1275508"/>
                  <a:pt x="352697" y="1306285"/>
                </a:cubicBezTo>
                <a:cubicBezTo>
                  <a:pt x="372035" y="1577013"/>
                  <a:pt x="349470" y="1409329"/>
                  <a:pt x="378823" y="1541417"/>
                </a:cubicBezTo>
                <a:cubicBezTo>
                  <a:pt x="383639" y="1563091"/>
                  <a:pt x="384090" y="1585942"/>
                  <a:pt x="391886" y="1606731"/>
                </a:cubicBezTo>
                <a:cubicBezTo>
                  <a:pt x="399161" y="1626132"/>
                  <a:pt x="441147" y="1676190"/>
                  <a:pt x="457200" y="1685108"/>
                </a:cubicBezTo>
                <a:cubicBezTo>
                  <a:pt x="481273" y="1698482"/>
                  <a:pt x="512663" y="1695958"/>
                  <a:pt x="535577" y="1711234"/>
                </a:cubicBezTo>
                <a:cubicBezTo>
                  <a:pt x="586223" y="1744998"/>
                  <a:pt x="559872" y="1732396"/>
                  <a:pt x="613954" y="1750422"/>
                </a:cubicBezTo>
                <a:cubicBezTo>
                  <a:pt x="631371" y="1776548"/>
                  <a:pt x="658591" y="1798338"/>
                  <a:pt x="666206" y="1828800"/>
                </a:cubicBezTo>
                <a:cubicBezTo>
                  <a:pt x="674914" y="1863634"/>
                  <a:pt x="685289" y="1898093"/>
                  <a:pt x="692331" y="1933302"/>
                </a:cubicBezTo>
                <a:cubicBezTo>
                  <a:pt x="696685" y="1955074"/>
                  <a:pt x="697598" y="1977828"/>
                  <a:pt x="705394" y="1998617"/>
                </a:cubicBezTo>
                <a:cubicBezTo>
                  <a:pt x="710907" y="2013317"/>
                  <a:pt x="722395" y="2025030"/>
                  <a:pt x="731520" y="2037805"/>
                </a:cubicBezTo>
                <a:cubicBezTo>
                  <a:pt x="775711" y="2099672"/>
                  <a:pt x="755778" y="2080104"/>
                  <a:pt x="809897" y="2116182"/>
                </a:cubicBezTo>
                <a:cubicBezTo>
                  <a:pt x="818606" y="2129245"/>
                  <a:pt x="824922" y="2144269"/>
                  <a:pt x="836023" y="2155371"/>
                </a:cubicBezTo>
                <a:cubicBezTo>
                  <a:pt x="847124" y="2166472"/>
                  <a:pt x="868190" y="2167455"/>
                  <a:pt x="875211" y="2181497"/>
                </a:cubicBezTo>
                <a:cubicBezTo>
                  <a:pt x="891269" y="2213613"/>
                  <a:pt x="893813" y="2250891"/>
                  <a:pt x="901337" y="2286000"/>
                </a:cubicBezTo>
                <a:cubicBezTo>
                  <a:pt x="906887" y="2311898"/>
                  <a:pt x="907976" y="2338682"/>
                  <a:pt x="914400" y="2364377"/>
                </a:cubicBezTo>
                <a:cubicBezTo>
                  <a:pt x="921079" y="2391094"/>
                  <a:pt x="940526" y="2442754"/>
                  <a:pt x="940526" y="2442754"/>
                </a:cubicBezTo>
                <a:cubicBezTo>
                  <a:pt x="912700" y="2693181"/>
                  <a:pt x="942128" y="2459269"/>
                  <a:pt x="914400" y="2625634"/>
                </a:cubicBezTo>
                <a:cubicBezTo>
                  <a:pt x="894386" y="2745715"/>
                  <a:pt x="913311" y="2681152"/>
                  <a:pt x="888274" y="2756262"/>
                </a:cubicBezTo>
                <a:cubicBezTo>
                  <a:pt x="892628" y="2856411"/>
                  <a:pt x="889847" y="2957125"/>
                  <a:pt x="901337" y="3056708"/>
                </a:cubicBezTo>
                <a:cubicBezTo>
                  <a:pt x="903137" y="3072304"/>
                  <a:pt x="920442" y="3081855"/>
                  <a:pt x="927463" y="3095897"/>
                </a:cubicBezTo>
                <a:cubicBezTo>
                  <a:pt x="933621" y="3108213"/>
                  <a:pt x="936172" y="3122022"/>
                  <a:pt x="940526" y="3135085"/>
                </a:cubicBezTo>
                <a:cubicBezTo>
                  <a:pt x="958115" y="3240625"/>
                  <a:pt x="945213" y="3188337"/>
                  <a:pt x="979714" y="3291840"/>
                </a:cubicBezTo>
                <a:cubicBezTo>
                  <a:pt x="984068" y="3304903"/>
                  <a:pt x="984515" y="3320013"/>
                  <a:pt x="992777" y="3331028"/>
                </a:cubicBezTo>
                <a:cubicBezTo>
                  <a:pt x="1001653" y="3342863"/>
                  <a:pt x="1048540" y="3403365"/>
                  <a:pt x="1058091" y="3422468"/>
                </a:cubicBezTo>
                <a:cubicBezTo>
                  <a:pt x="1064249" y="3434784"/>
                  <a:pt x="1066800" y="3448594"/>
                  <a:pt x="1071154" y="3461657"/>
                </a:cubicBezTo>
                <a:cubicBezTo>
                  <a:pt x="1050405" y="3565399"/>
                  <a:pt x="1058091" y="3504768"/>
                  <a:pt x="1058091" y="3644537"/>
                </a:cubicBezTo>
              </a:path>
            </a:pathLst>
          </a:cu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0099FF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 rot="4078860">
            <a:off x="5409311" y="4719361"/>
            <a:ext cx="2688371" cy="89070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MEZOPOTAMYA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Yuvarlatılmış Dikdörtgen 18"/>
          <p:cNvSpPr/>
          <p:nvPr/>
        </p:nvSpPr>
        <p:spPr>
          <a:xfrm>
            <a:off x="2322469" y="1943445"/>
            <a:ext cx="3905715" cy="1296144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Çok uzun zaman önce insanlar </a:t>
            </a:r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Fırat Ve Dicle nehirleri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arasındaki </a:t>
            </a:r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MEZOPOTAMYA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’ya yerleşmişlerdir</a:t>
            </a:r>
            <a:endParaRPr lang="tr-T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621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Yuvarlatılmış Dikdörtgen 5"/>
          <p:cNvSpPr/>
          <p:nvPr/>
        </p:nvSpPr>
        <p:spPr>
          <a:xfrm>
            <a:off x="2555776" y="5776541"/>
            <a:ext cx="4032448" cy="10081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Efes Artemis Tapınağı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yonların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önemli sanat eserlerinden biridir 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3005826" y="4509120"/>
            <a:ext cx="3132348" cy="1008112"/>
          </a:xfrm>
          <a:prstGeom prst="roundRect">
            <a:avLst/>
          </a:prstGeom>
          <a:solidFill>
            <a:srgbClr val="D6365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Heykel ve mimaride gelişmişlerdir.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1738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55341"/>
            <a:ext cx="9036496" cy="5877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4087701" y="4941168"/>
            <a:ext cx="1152128" cy="57606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9335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2029569" y="3244334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320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ASURLULAR</a:t>
            </a:r>
            <a:endParaRPr lang="tr-TR" sz="2000" b="1" dirty="0">
              <a:solidFill>
                <a:srgbClr val="0320F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015979" y="3755447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320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SÜMERLER</a:t>
            </a:r>
            <a:endParaRPr lang="tr-TR" sz="2000" b="1" dirty="0">
              <a:solidFill>
                <a:srgbClr val="0320F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051720" y="4581128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320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LİDYALILAR</a:t>
            </a:r>
            <a:endParaRPr lang="tr-TR" sz="2000" b="1" dirty="0">
              <a:solidFill>
                <a:srgbClr val="0320F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098778" y="5075892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320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BABİLLER</a:t>
            </a:r>
            <a:endParaRPr lang="tr-TR" sz="2000" b="1" dirty="0">
              <a:solidFill>
                <a:srgbClr val="0320F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2098778" y="5445224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320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URARTULAR</a:t>
            </a:r>
            <a:endParaRPr lang="tr-TR" sz="2000" b="1" dirty="0">
              <a:solidFill>
                <a:srgbClr val="0320F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051720" y="5877272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320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SÜMERLER</a:t>
            </a:r>
            <a:endParaRPr lang="tr-TR" sz="2000" b="1" dirty="0">
              <a:solidFill>
                <a:srgbClr val="0320F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2041131" y="4211796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320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LİDYALILAR</a:t>
            </a:r>
            <a:endParaRPr lang="tr-TR" sz="2000" b="1" dirty="0">
              <a:solidFill>
                <a:srgbClr val="0320F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2048150" y="2827709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320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URARTULAR</a:t>
            </a:r>
            <a:endParaRPr lang="tr-TR" sz="2000" b="1" dirty="0">
              <a:solidFill>
                <a:srgbClr val="0320F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051922" y="2399566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320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SÜMERLER</a:t>
            </a:r>
            <a:endParaRPr lang="tr-TR" sz="2000" b="1" dirty="0">
              <a:solidFill>
                <a:srgbClr val="0320F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063686" y="1988840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320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SÜMERLER</a:t>
            </a:r>
            <a:endParaRPr lang="tr-TR" sz="2000" b="1" dirty="0">
              <a:solidFill>
                <a:srgbClr val="0320F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762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Bulut Belirtme Çizgisi 4"/>
          <p:cNvSpPr/>
          <p:nvPr/>
        </p:nvSpPr>
        <p:spPr>
          <a:xfrm>
            <a:off x="179512" y="188640"/>
            <a:ext cx="6408712" cy="1512168"/>
          </a:xfrm>
          <a:prstGeom prst="cloudCallout">
            <a:avLst>
              <a:gd name="adj1" fmla="val -25717"/>
              <a:gd name="adj2" fmla="val 90245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MEZOPOTAMYADA KURULAN </a:t>
            </a:r>
          </a:p>
          <a:p>
            <a:pPr algn="ctr"/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UYGARLIKLAR</a:t>
            </a:r>
            <a:endParaRPr lang="tr-TR" sz="2400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988840"/>
            <a:ext cx="1899374" cy="4022204"/>
          </a:xfrm>
          <a:prstGeom prst="rect">
            <a:avLst/>
          </a:prstGeom>
        </p:spPr>
      </p:pic>
      <p:sp>
        <p:nvSpPr>
          <p:cNvPr id="7" name="Yuvarlatılmış Dikdörtgen 6"/>
          <p:cNvSpPr/>
          <p:nvPr/>
        </p:nvSpPr>
        <p:spPr>
          <a:xfrm>
            <a:off x="2145376" y="1820880"/>
            <a:ext cx="5034449" cy="1618749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Mezopotamyaya gelen bu insanlar önce tarım yapmış, hayvanları evcilleştirmiş ve yerleşik hayata geçerek birçok devlet kurmuşlardır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01221" y="5275665"/>
            <a:ext cx="1617253" cy="1546498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3140968"/>
            <a:ext cx="1679079" cy="1886606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1696" y="3319557"/>
            <a:ext cx="1976710" cy="197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781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1650"/>
            <a:ext cx="9144000" cy="61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4211960" y="5445224"/>
            <a:ext cx="1152128" cy="57606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0094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988840"/>
            <a:ext cx="1899374" cy="4022204"/>
          </a:xfrm>
          <a:prstGeom prst="rect">
            <a:avLst/>
          </a:prstGeom>
        </p:spPr>
      </p:pic>
      <p:sp>
        <p:nvSpPr>
          <p:cNvPr id="6" name="Bulut Belirtme Çizgisi 5"/>
          <p:cNvSpPr/>
          <p:nvPr/>
        </p:nvSpPr>
        <p:spPr>
          <a:xfrm>
            <a:off x="1763688" y="1052736"/>
            <a:ext cx="4536504" cy="1368152"/>
          </a:xfrm>
          <a:prstGeom prst="cloudCallout">
            <a:avLst/>
          </a:prstGeom>
          <a:solidFill>
            <a:srgbClr val="00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Peki Mezopotamyada kurulan bu uygarlıklar hangileridir?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Oval 6"/>
          <p:cNvSpPr/>
          <p:nvPr/>
        </p:nvSpPr>
        <p:spPr>
          <a:xfrm rot="16200000">
            <a:off x="7433432" y="4046660"/>
            <a:ext cx="745346" cy="2016224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ASURLAR</a:t>
            </a: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 rot="15149654">
            <a:off x="7532515" y="5332376"/>
            <a:ext cx="745346" cy="2016224"/>
          </a:xfrm>
          <a:prstGeom prst="ellipse">
            <a:avLst/>
          </a:prstGeom>
          <a:solidFill>
            <a:srgbClr val="00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SÜMERLER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8"/>
          <p:cNvSpPr/>
          <p:nvPr/>
        </p:nvSpPr>
        <p:spPr>
          <a:xfrm rot="18378449">
            <a:off x="5392267" y="4262946"/>
            <a:ext cx="745346" cy="2016224"/>
          </a:xfrm>
          <a:prstGeom prst="ellipse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BABİLLER</a:t>
            </a: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626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988840"/>
            <a:ext cx="1899374" cy="4022204"/>
          </a:xfrm>
          <a:prstGeom prst="rect">
            <a:avLst/>
          </a:prstGeom>
        </p:spPr>
      </p:pic>
      <p:sp>
        <p:nvSpPr>
          <p:cNvPr id="5" name="Bulut Belirtme Çizgisi 4"/>
          <p:cNvSpPr/>
          <p:nvPr/>
        </p:nvSpPr>
        <p:spPr>
          <a:xfrm>
            <a:off x="1115616" y="260648"/>
            <a:ext cx="4536504" cy="1368152"/>
          </a:xfrm>
          <a:prstGeom prst="cloudCallout">
            <a:avLst>
              <a:gd name="adj1" fmla="val -39550"/>
              <a:gd name="adj2" fmla="val 91143"/>
            </a:avLst>
          </a:prstGeom>
          <a:solidFill>
            <a:srgbClr val="00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SÜMERLER</a:t>
            </a:r>
            <a:endParaRPr lang="tr-T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1837" y="4272001"/>
            <a:ext cx="3121158" cy="2273813"/>
          </a:xfrm>
          <a:prstGeom prst="rect">
            <a:avLst/>
          </a:prstGeom>
        </p:spPr>
      </p:pic>
      <p:sp>
        <p:nvSpPr>
          <p:cNvPr id="12" name="Yuvarlatılmış Dikdörtgen 11"/>
          <p:cNvSpPr/>
          <p:nvPr/>
        </p:nvSpPr>
        <p:spPr>
          <a:xfrm>
            <a:off x="2123728" y="2132856"/>
            <a:ext cx="3816424" cy="936104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Mezopotamya Uygarlığının kurucusu Sümerler‟dir. </a:t>
            </a:r>
          </a:p>
        </p:txBody>
      </p:sp>
      <p:sp>
        <p:nvSpPr>
          <p:cNvPr id="13" name="Yuvarlatılmış Dikdörtgen 12"/>
          <p:cNvSpPr/>
          <p:nvPr/>
        </p:nvSpPr>
        <p:spPr>
          <a:xfrm>
            <a:off x="2771800" y="3303564"/>
            <a:ext cx="3816424" cy="93610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Dünyanın </a:t>
            </a:r>
            <a:r>
              <a:rPr lang="tr-TR" dirty="0"/>
              <a:t>bilinen ilk uygarlığıdır. </a:t>
            </a:r>
          </a:p>
        </p:txBody>
      </p:sp>
    </p:spTree>
    <p:extLst>
      <p:ext uri="{BB962C8B-B14F-4D97-AF65-F5344CB8AC3E}">
        <p14:creationId xmlns:p14="http://schemas.microsoft.com/office/powerpoint/2010/main" xmlns="" val="94213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725</Words>
  <PresentationFormat>Ekran Gösterisi (4:3)</PresentationFormat>
  <Paragraphs>123</Paragraphs>
  <Slides>52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52</vt:i4>
      </vt:variant>
    </vt:vector>
  </HeadingPairs>
  <TitlesOfParts>
    <vt:vector size="5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2017-07-01T14:08:40Z</dcterms:created>
  <dcterms:modified xsi:type="dcterms:W3CDTF">2017-10-08T08:56:34Z</dcterms:modified>
  <cp:category>www.sorubak.com</cp:category>
</cp:coreProperties>
</file>