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95" r:id="rId7"/>
    <p:sldId id="296" r:id="rId8"/>
    <p:sldId id="297" r:id="rId9"/>
    <p:sldId id="261" r:id="rId10"/>
    <p:sldId id="262" r:id="rId11"/>
    <p:sldId id="263" r:id="rId12"/>
    <p:sldId id="267" r:id="rId13"/>
    <p:sldId id="268" r:id="rId14"/>
    <p:sldId id="298" r:id="rId15"/>
    <p:sldId id="299" r:id="rId16"/>
    <p:sldId id="300" r:id="rId17"/>
    <p:sldId id="301" r:id="rId18"/>
    <p:sldId id="269" r:id="rId19"/>
    <p:sldId id="277" r:id="rId20"/>
    <p:sldId id="270" r:id="rId21"/>
    <p:sldId id="271" r:id="rId22"/>
    <p:sldId id="272" r:id="rId23"/>
    <p:sldId id="273" r:id="rId24"/>
    <p:sldId id="274" r:id="rId25"/>
    <p:sldId id="275" r:id="rId26"/>
    <p:sldId id="302" r:id="rId27"/>
    <p:sldId id="305" r:id="rId28"/>
    <p:sldId id="316" r:id="rId29"/>
    <p:sldId id="317" r:id="rId30"/>
    <p:sldId id="306" r:id="rId31"/>
    <p:sldId id="307" r:id="rId32"/>
    <p:sldId id="308" r:id="rId33"/>
    <p:sldId id="309" r:id="rId34"/>
    <p:sldId id="310" r:id="rId35"/>
    <p:sldId id="311" r:id="rId36"/>
    <p:sldId id="312" r:id="rId37"/>
    <p:sldId id="313" r:id="rId38"/>
    <p:sldId id="314" r:id="rId39"/>
    <p:sldId id="315" r:id="rId40"/>
    <p:sldId id="318" r:id="rId41"/>
    <p:sldId id="294" r:id="rId42"/>
    <p:sldId id="324" r:id="rId43"/>
    <p:sldId id="278" r:id="rId44"/>
    <p:sldId id="279" r:id="rId45"/>
    <p:sldId id="280" r:id="rId46"/>
    <p:sldId id="281" r:id="rId47"/>
    <p:sldId id="282" r:id="rId48"/>
    <p:sldId id="283" r:id="rId49"/>
    <p:sldId id="284" r:id="rId50"/>
    <p:sldId id="285" r:id="rId51"/>
    <p:sldId id="286" r:id="rId52"/>
    <p:sldId id="287" r:id="rId53"/>
    <p:sldId id="288" r:id="rId54"/>
    <p:sldId id="289" r:id="rId55"/>
    <p:sldId id="290" r:id="rId56"/>
    <p:sldId id="291" r:id="rId57"/>
    <p:sldId id="292" r:id="rId58"/>
    <p:sldId id="293" r:id="rId59"/>
    <p:sldId id="319" r:id="rId60"/>
    <p:sldId id="320" r:id="rId61"/>
    <p:sldId id="321" r:id="rId62"/>
    <p:sldId id="322" r:id="rId63"/>
    <p:sldId id="323" r:id="rId64"/>
  </p:sldIdLst>
  <p:sldSz cx="9144000" cy="6858000" type="screen4x3"/>
  <p:notesSz cx="6858000" cy="9144000"/>
  <p:custDataLst>
    <p:tags r:id="rId65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630909"/>
    <a:srgbClr val="EA1A1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78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voltage.wav"/>
          </p:stSnd>
        </p:sndAc>
      </p:transition>
    </mc:Choice>
    <mc:Fallback>
      <p:transition spd="slow">
        <p:fade/>
        <p:sndAc>
          <p:stSnd>
            <p:snd r:embed="rId1" name="voltage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voltage.wav"/>
          </p:stSnd>
        </p:sndAc>
      </p:transition>
    </mc:Choice>
    <mc:Fallback>
      <p:transition spd="slow">
        <p:fade/>
        <p:sndAc>
          <p:stSnd>
            <p:snd r:embed="rId1" name="voltage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voltage.wav"/>
          </p:stSnd>
        </p:sndAc>
      </p:transition>
    </mc:Choice>
    <mc:Fallback>
      <p:transition spd="slow">
        <p:fade/>
        <p:sndAc>
          <p:stSnd>
            <p:snd r:embed="rId1" name="voltage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voltage.wav"/>
          </p:stSnd>
        </p:sndAc>
      </p:transition>
    </mc:Choice>
    <mc:Fallback>
      <p:transition spd="slow">
        <p:fade/>
        <p:sndAc>
          <p:stSnd>
            <p:snd r:embed="rId1" name="voltage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voltage.wav"/>
          </p:stSnd>
        </p:sndAc>
      </p:transition>
    </mc:Choice>
    <mc:Fallback>
      <p:transition spd="slow">
        <p:fade/>
        <p:sndAc>
          <p:stSnd>
            <p:snd r:embed="rId1" name="voltage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voltage.wav"/>
          </p:stSnd>
        </p:sndAc>
      </p:transition>
    </mc:Choice>
    <mc:Fallback>
      <p:transition spd="slow">
        <p:fade/>
        <p:sndAc>
          <p:stSnd>
            <p:snd r:embed="rId1" name="voltage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05/10/2017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voltage.wav"/>
          </p:stSnd>
        </p:sndAc>
      </p:transition>
    </mc:Choice>
    <mc:Fallback>
      <p:transition spd="slow">
        <p:fade/>
        <p:sndAc>
          <p:stSnd>
            <p:snd r:embed="rId1" name="voltage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05/10/2017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voltage.wav"/>
          </p:stSnd>
        </p:sndAc>
      </p:transition>
    </mc:Choice>
    <mc:Fallback>
      <p:transition spd="slow">
        <p:fade/>
        <p:sndAc>
          <p:stSnd>
            <p:snd r:embed="rId1" name="voltage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05/10/2017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voltage.wav"/>
          </p:stSnd>
        </p:sndAc>
      </p:transition>
    </mc:Choice>
    <mc:Fallback>
      <p:transition spd="slow">
        <p:fade/>
        <p:sndAc>
          <p:stSnd>
            <p:snd r:embed="rId1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voltage.wav"/>
          </p:stSnd>
        </p:sndAc>
      </p:transition>
    </mc:Choice>
    <mc:Fallback>
      <p:transition spd="slow">
        <p:fade/>
        <p:sndAc>
          <p:stSnd>
            <p:snd r:embed="rId1" name="voltage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voltage.wav"/>
          </p:stSnd>
        </p:sndAc>
      </p:transition>
    </mc:Choice>
    <mc:Fallback>
      <p:transition spd="slow">
        <p:fade/>
        <p:sndAc>
          <p:stSnd>
            <p:snd r:embed="rId1" name="voltag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05/10/2017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14" name="voltage.wav"/>
          </p:stSnd>
        </p:sndAc>
      </p:transition>
    </mc:Choice>
    <mc:Fallback>
      <p:transition spd="slow">
        <p:fade/>
        <p:sndAc>
          <p:stSnd>
            <p:snd r:embed="rId13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aphrodite.cooltext.com/d.php?renderid=458153298&amp;extension=png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gi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imgres?imgurl=http://ryanjphillips.com/AnimatedBoyJugglingBall.gif&amp;imgrefurl=http://ryanjphillips.com/page%202&amp;usg=__Iddc6nDaAhTDagcDxt5bdm3xwgI=&amp;h=350&amp;w=272&amp;sz=127&amp;hl=tr&amp;start=11&amp;zoom=1&amp;um=1&amp;itbs=1&amp;tbnid=UdYVIkbVvda-9M:&amp;tbnh=120&amp;tbnw=93&amp;prev=/images?q=animated+playing+soccer&amp;um=1&amp;hl=tr&amp;tbs=isch: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imgres?imgurl=http://www.iesromerovargas.net/Imagenes/Animated_school_boy_reading_book_hg_wht%5b1%5d.gif&amp;imgrefurl=http://www.iesromerovargas.net/&amp;usg=__nwpkcuH7jb_bCnOoW57CfkfOj0Y=&amp;h=350&amp;w=215&amp;sz=115&amp;hl=tr&amp;start=4&amp;zoom=1&amp;um=1&amp;itbs=1&amp;tbnid=k3cpCMTmd1YIzM:&amp;tbnh=120&amp;tbnw=74&amp;prev=/images?q=animated+reading+book&amp;um=1&amp;hl=tr&amp;tbs=isch: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3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audio" Target="../media/audio11.wav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.tr/imgres?imgurl=http://www.northshore.com/community/directory/sport/images/horse-riding.jpg&amp;imgrefurl=http://www.northshore.com/community/directory/seahorse.asp&amp;usg=__358L-K5__U8Qkvkf7OfbDGwC3Ak=&amp;h=300&amp;w=451&amp;sz=147&amp;hl=tr&amp;start=2&amp;um=1&amp;itbs=1&amp;tbnid=091T30cQ4hMkAM:&amp;tbnh=84&amp;tbnw=127&amp;prev=/images?q=ride+horse&amp;um=1&amp;hl=tr&amp;tbs=isch:1" TargetMode="External"/><Relationship Id="rId13" Type="http://schemas.openxmlformats.org/officeDocument/2006/relationships/audio" Target="../media/audio11.wav"/><Relationship Id="rId3" Type="http://schemas.openxmlformats.org/officeDocument/2006/relationships/image" Target="../media/image51.jpeg"/><Relationship Id="rId7" Type="http://schemas.openxmlformats.org/officeDocument/2006/relationships/image" Target="../media/image54.jpeg"/><Relationship Id="rId12" Type="http://schemas.openxmlformats.org/officeDocument/2006/relationships/image" Target="../media/image5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images.google.com.tr/imgres?imgurl=http://en.ce.cn/Life/health/200804/03/W020080403552798948157.jpg&amp;imgrefurl=http://en.ce.cn/Life/health/200804/03/t20080403_15053745.shtml&amp;usg=__Vt7K_WnscGZ32sD8_nSbpVDHXYU=&amp;h=512&amp;w=362&amp;sz=19&amp;hl=tr&amp;start=1&amp;um=1&amp;itbs=1&amp;tbnid=qhk9Shxyaa_jjM:&amp;tbnh=131&amp;tbnw=93&amp;prev=/images?q=drink+milk&amp;um=1&amp;hl=tr&amp;tbs=isch:1" TargetMode="External"/><Relationship Id="rId11" Type="http://schemas.openxmlformats.org/officeDocument/2006/relationships/hyperlink" Target="http://images.google.com.tr/imgres?imgurl=http://www.happymusicstudio.com/bigimages/sing.gif&amp;imgrefurl=http://www.happymusicstudio.com/faculty.html&amp;usg=__WLXrPZENOVLKwAQnz1Cp0g388so=&amp;h=343&amp;w=296&amp;sz=6&amp;hl=tr&amp;start=6&amp;um=1&amp;itbs=1&amp;tbnid=97YQf3Il7KN4TM:&amp;tbnh=120&amp;tbnw=104&amp;prev=/images?q=sing.gif&amp;um=1&amp;hl=tr&amp;tbs=isch:1" TargetMode="External"/><Relationship Id="rId5" Type="http://schemas.openxmlformats.org/officeDocument/2006/relationships/image" Target="../media/image53.gif"/><Relationship Id="rId10" Type="http://schemas.openxmlformats.org/officeDocument/2006/relationships/image" Target="../media/image56.gif"/><Relationship Id="rId4" Type="http://schemas.openxmlformats.org/officeDocument/2006/relationships/image" Target="../media/image52.png"/><Relationship Id="rId9" Type="http://schemas.openxmlformats.org/officeDocument/2006/relationships/image" Target="../media/image5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8.wmf"/><Relationship Id="rId7" Type="http://schemas.openxmlformats.org/officeDocument/2006/relationships/hyperlink" Target="http://images.google.com.tr/imgres?imgurl=http://themoneycoach1.files.wordpress.com/2009/10/homework1.jpg&amp;imgrefurl=http://themoneycoach1.wordpress.com/2009/10/&amp;usg=__w1ofeKcnVMHgBfq6OEx-If_FYdw=&amp;h=338&amp;w=512&amp;sz=42&amp;hl=tr&amp;start=1&amp;um=1&amp;tbnid=W2ZwOu7DRimCtM:&amp;tbnh=86&amp;tbnw=131&amp;prev=/images?q=do+homework&amp;hl=tr&amp;um=1" TargetMode="External"/><Relationship Id="rId12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11" Type="http://schemas.openxmlformats.org/officeDocument/2006/relationships/image" Target="../media/image63.jpeg"/><Relationship Id="rId5" Type="http://schemas.openxmlformats.org/officeDocument/2006/relationships/image" Target="http://www.fotosearch.com/bthumb/ICL/ICL142/EVW_053C.jpg" TargetMode="External"/><Relationship Id="rId10" Type="http://schemas.openxmlformats.org/officeDocument/2006/relationships/hyperlink" Target="http://images.google.com.tr/imgres?imgurl=http://www.yemmek.com/wp-content/uploads/2008/01/pratik-pizza-yemmekcom-custom.jpg&amp;imgrefurl=http://www.yemmek.com/tarifler/hamur-isleri/yemek/kolay-pizza-tarifi/&amp;usg=___OFCtZKzZ7PtatocaUcUWoH6iwM=&amp;h=1024&amp;w=768&amp;sz=76&amp;hl=tr&amp;start=6&amp;um=1&amp;tbnid=2MbZYcD6Gv_aoM:&amp;tbnh=150&amp;tbnw=113&amp;prev=/images?q=pizza&amp;hl=tr&amp;um=1" TargetMode="External"/><Relationship Id="rId4" Type="http://schemas.openxmlformats.org/officeDocument/2006/relationships/image" Target="../media/image59.jpeg"/><Relationship Id="rId9" Type="http://schemas.openxmlformats.org/officeDocument/2006/relationships/image" Target="../media/image6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6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imgres?imgurl=http://www.mediaren.net/wp-content/uploads/2010/08/jogging1.jpg&amp;imgrefurl=http://www.mediaren.net/category/jogging&amp;usg=__0ulDEkCRwtMRpNzef01vcWJKz4A=&amp;h=448&amp;w=472&amp;sz=115&amp;hl=tr&amp;start=4&amp;zoom=1&amp;um=1&amp;itbs=1&amp;tbnid=k72MmHSDWMYyYM:&amp;tbnh=122&amp;tbnw=129&amp;prev=/images?q=jogging&amp;um=1&amp;hl=tr&amp;tbs=isch:1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70.png"/><Relationship Id="rId4" Type="http://schemas.openxmlformats.org/officeDocument/2006/relationships/image" Target="../media/image6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7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75.png"/><Relationship Id="rId4" Type="http://schemas.openxmlformats.org/officeDocument/2006/relationships/image" Target="../media/image7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7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png"/><Relationship Id="rId7" Type="http://schemas.openxmlformats.org/officeDocument/2006/relationships/image" Target="../media/image8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10" Type="http://schemas.openxmlformats.org/officeDocument/2006/relationships/audio" Target="../media/audio11.wav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87.png"/><Relationship Id="rId4" Type="http://schemas.openxmlformats.org/officeDocument/2006/relationships/image" Target="../media/image86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gif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.tr/imgres?imgurl=http://www.thestonehavengroup.com/Reading%20Newspaper.gif&amp;imgrefurl=http://www.thestonehavengroup.com/in_the_news.htm&amp;usg=__dJaev8HGRHqfXc0zUffCM49TfqU=&amp;h=645&amp;w=846&amp;sz=183&amp;hl=tr&amp;start=11&amp;um=1&amp;tbnid=6bWGlS3xoUjimM:&amp;tbnh=111&amp;tbnw=145&amp;prev=/images?q=read+newspaper.gif&amp;hl=tr&amp;sa=N&amp;um=1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imationfactory.com/en/search/close-up.html?&amp;oid=4946690&amp;s=26&amp;sc=26&amp;st=547&amp;category_id=E19&amp;spage=2&amp;hoid=87e4c940406819df64da901eb03e43cc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image" Target="../media/image22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classroomclipart.com/cgi-bin/kids/imageFolio.cgi?direct=People/Animated_Clipart&amp;img=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5" Type="http://schemas.openxmlformats.org/officeDocument/2006/relationships/image" Target="../media/image100.png"/><Relationship Id="rId4" Type="http://schemas.openxmlformats.org/officeDocument/2006/relationships/image" Target="../media/image21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.tr/imgres?imgurl=http://english.people.com.cn/200704/24/images/book1.jpg&amp;imgrefurl=http://english.peopledaily.com.cn/200704/24/archive.html&amp;usg=__3hlZGehCijF4lBXlP242EQoMGbw=&amp;h=265&amp;w=400&amp;sz=22&amp;hl=tr&amp;start=6&amp;um=1&amp;tbnid=L2z6aNaB52Dl5M:&amp;tbnh=82&amp;tbnw=124&amp;prev=/images?q=read+book&amp;hl=tr&amp;sa=N&amp;um=1" TargetMode="External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12.png"/><Relationship Id="rId4" Type="http://schemas.openxmlformats.org/officeDocument/2006/relationships/image" Target="../media/image11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14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1.wav"/><Relationship Id="rId5" Type="http://schemas.openxmlformats.org/officeDocument/2006/relationships/image" Target="../media/image146.png"/><Relationship Id="rId4" Type="http://schemas.openxmlformats.org/officeDocument/2006/relationships/image" Target="../media/image14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audio" Target="../media/audio11.wav"/><Relationship Id="rId3" Type="http://schemas.openxmlformats.org/officeDocument/2006/relationships/image" Target="../media/image20.gif"/><Relationship Id="rId7" Type="http://schemas.openxmlformats.org/officeDocument/2006/relationships/image" Target="../media/image22.gif"/><Relationship Id="rId12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animationfactory.com/en/search/close-up.html?&amp;oid=4946690&amp;s=26&amp;sc=26&amp;st=547&amp;category_id=E19&amp;spage=2&amp;hoid=87e4c940406819df64da901eb03e43cc" TargetMode="External"/><Relationship Id="rId11" Type="http://schemas.openxmlformats.org/officeDocument/2006/relationships/image" Target="../media/image26.png"/><Relationship Id="rId5" Type="http://schemas.openxmlformats.org/officeDocument/2006/relationships/image" Target="../media/image21.gif"/><Relationship Id="rId10" Type="http://schemas.openxmlformats.org/officeDocument/2006/relationships/image" Target="../media/image25.png"/><Relationship Id="rId4" Type="http://schemas.openxmlformats.org/officeDocument/2006/relationships/hyperlink" Target="http://classroomclipart.com/cgi-bin/kids/imageFolio.cgi?direct=People/Animated_Clipart&amp;img=" TargetMode="External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755576" y="4365104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(Şimdiki Zaman)</a:t>
            </a:r>
            <a:endParaRPr lang="tr-TR" sz="4000" b="1" dirty="0">
              <a:solidFill>
                <a:srgbClr val="FF0000"/>
              </a:solidFill>
            </a:endParaRPr>
          </a:p>
        </p:txBody>
      </p:sp>
      <p:pic>
        <p:nvPicPr>
          <p:cNvPr id="6" name="Picture 5" descr="http://aphrodite.cooltext.com/rendered/cooltext458153298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637" y="4797152"/>
            <a:ext cx="4680619" cy="1027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val 7"/>
          <p:cNvSpPr/>
          <p:nvPr/>
        </p:nvSpPr>
        <p:spPr>
          <a:xfrm>
            <a:off x="4788024" y="5618798"/>
            <a:ext cx="108012" cy="186466"/>
          </a:xfrm>
          <a:prstGeom prst="ellipse">
            <a:avLst/>
          </a:prstGeom>
          <a:solidFill>
            <a:srgbClr val="630909"/>
          </a:solidFill>
          <a:ln>
            <a:solidFill>
              <a:schemeClr val="tx1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Picture 5" descr="http://www.heathersanimations.com/animals/mice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4603" y="5729926"/>
            <a:ext cx="3725589" cy="1155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9039" y="-963488"/>
            <a:ext cx="10090150" cy="667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37339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7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708920"/>
            <a:ext cx="5400600" cy="37066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74638" y="-52933"/>
            <a:ext cx="9418638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038" y="1630666"/>
            <a:ext cx="8961437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56683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6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3904" y="2492896"/>
            <a:ext cx="7200800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35496" y="5085184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(</a:t>
            </a:r>
            <a:r>
              <a:rPr lang="tr-TR" sz="2800" b="1" dirty="0" err="1" smtClean="0"/>
              <a:t>She</a:t>
            </a:r>
            <a:r>
              <a:rPr lang="tr-TR" sz="2800" b="1" dirty="0" smtClean="0"/>
              <a:t>) </a:t>
            </a:r>
            <a:endParaRPr lang="tr-TR" sz="28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388" y="-212149"/>
            <a:ext cx="7620000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86057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5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1.gstatic.com/images?q=tbn:UdYVIkbVvda-9M:http://ryanjphillips.com/AnimatedBoyJugglingBall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31000"/>
            <a:ext cx="3275856" cy="42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22481" y="4581128"/>
            <a:ext cx="2477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(Ronaldo) </a:t>
            </a:r>
            <a:endParaRPr lang="tr-TR" sz="28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252" y="113225"/>
            <a:ext cx="8255000" cy="251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94957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6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t1.gstatic.com/images?q=tbn:k3cpCMTmd1YIzM:http://www.iesromerovargas.net/Imagenes/Animated_school_boy_reading_book_hg_wht%255B1%255D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207196"/>
            <a:ext cx="2868193" cy="4653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51520" y="501317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(Barkın) </a:t>
            </a:r>
            <a:endParaRPr lang="tr-TR" sz="28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43408"/>
            <a:ext cx="9144000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51143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6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68894"/>
            <a:ext cx="6012160" cy="4389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51520" y="508518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(My </a:t>
            </a:r>
            <a:r>
              <a:rPr lang="tr-TR" sz="2800" b="1" dirty="0" err="1" smtClean="0"/>
              <a:t>sister</a:t>
            </a:r>
            <a:r>
              <a:rPr lang="tr-TR" sz="2800" b="1" dirty="0" smtClean="0"/>
              <a:t>) </a:t>
            </a:r>
            <a:endParaRPr lang="tr-TR" sz="28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288" y="0"/>
            <a:ext cx="7589837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58740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5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8672" y="2564904"/>
            <a:ext cx="545156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Düz Ok Bağlayıcısı 3"/>
          <p:cNvCxnSpPr/>
          <p:nvPr/>
        </p:nvCxnSpPr>
        <p:spPr>
          <a:xfrm>
            <a:off x="7956376" y="2132856"/>
            <a:ext cx="7200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Metin kutusu 4"/>
          <p:cNvSpPr txBox="1"/>
          <p:nvPr/>
        </p:nvSpPr>
        <p:spPr>
          <a:xfrm>
            <a:off x="7380312" y="2566645"/>
            <a:ext cx="2195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(şimdi)</a:t>
            </a:r>
            <a:endParaRPr lang="tr-TR" sz="36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76028" y="-213068"/>
            <a:ext cx="10023476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80161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5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guitar.freemovies.co.uk/wp-content/uploads/2010/10/animated_guitar_playin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209377"/>
            <a:ext cx="6030530" cy="482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28" y="-243408"/>
            <a:ext cx="9467850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09738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5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uck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829" y="160338"/>
            <a:ext cx="1838189" cy="1396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359" y="1725413"/>
            <a:ext cx="1524000" cy="1695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9359" y="3744458"/>
            <a:ext cx="1857988" cy="1391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9599" y="5301208"/>
            <a:ext cx="2184177" cy="1636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080" y="380455"/>
            <a:ext cx="947420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60848"/>
            <a:ext cx="9467850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7347" y="3516382"/>
            <a:ext cx="10663238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3776" y="5681663"/>
            <a:ext cx="10663238" cy="117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47576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11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triblocal.com/wilmette-kenilworth/files/2011/12/bunny-rabbit-carro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96629"/>
            <a:ext cx="2736304" cy="18096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91880" y="-256341"/>
            <a:ext cx="2623760" cy="259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 descr="girl_coasting_on_bike_ha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444208" y="44134"/>
            <a:ext cx="2027237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6" descr="http://t1.gstatic.com/images?q=tbn:qhk9Shxyaa_jjM:http://en.ce.cn/Life/health/200804/03/W020080403552798948157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61519"/>
            <a:ext cx="1844655" cy="25984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http://t3.gstatic.com/images?q=tbn:091T30cQ4hMkAM:http://www.northshore.com/community/directory/sport/images/horse-riding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403110"/>
            <a:ext cx="3500137" cy="2315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Animated Gif Sports (102)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3403109"/>
            <a:ext cx="2315276" cy="231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http://t0.gstatic.com/images?q=tbn:97YQf3Il7KN4TM:http://www.happymusicstudio.com/bigimages/sing.gif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392879"/>
            <a:ext cx="1919287" cy="22145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30361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13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68" y="0"/>
            <a:ext cx="2700300" cy="2192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3" name="Picture 2" descr="http://www.fotosearch.com/bthumb/ICL/ICL142/EVW_053C.jpg"/>
          <p:cNvPicPr>
            <a:picLocks noChangeAspect="1" noChangeArrowheads="1"/>
          </p:cNvPicPr>
          <p:nvPr/>
        </p:nvPicPr>
        <p:blipFill>
          <a:blip r:embed="rId4" r:link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2011" y="0"/>
            <a:ext cx="2584085" cy="21925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water the plant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44624"/>
            <a:ext cx="3151853" cy="22681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t0.gstatic.com/images?q=tbn:W2ZwOu7DRimCtM:http://themoneycoach1.files.wordpress.com/2009/10/homework1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425" y="4005064"/>
            <a:ext cx="3917950" cy="257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biker"/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5945" y="4578656"/>
            <a:ext cx="3196366" cy="1879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t1.gstatic.com/images?q=tbn:2MbZYcD6Gv_aoM:http://www.yemmek.com/wp-content/uploads/2008/01/pratik-pizza-yemmekcom-custom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45587" y="4293096"/>
            <a:ext cx="1631191" cy="21651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9126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12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ağ Ayraç 2"/>
          <p:cNvSpPr/>
          <p:nvPr/>
        </p:nvSpPr>
        <p:spPr>
          <a:xfrm>
            <a:off x="5508104" y="4797152"/>
            <a:ext cx="648072" cy="1656184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" name="Picture 6" descr="http://www.heathersanimations.com/animals/gaas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9780" y="5949280"/>
            <a:ext cx="1238724" cy="889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0013" y="369888"/>
            <a:ext cx="9345613" cy="612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8108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5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ozgunresimler.com/data/media/184/LoveDanc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902104"/>
            <a:ext cx="3024336" cy="3958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8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256" y="1471359"/>
            <a:ext cx="7583487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79585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6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48892"/>
            <a:ext cx="6264696" cy="4692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96752" y="-225810"/>
            <a:ext cx="13615466" cy="27623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14514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5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 descr="http://t0.gstatic.com/images?q=tbn:k72MmHSDWMYyYM:http://www.mediaren.net/wp-content/uploads/2010/08/jogging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5" y="2105358"/>
            <a:ext cx="4824536" cy="4564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16632" y="-174293"/>
            <a:ext cx="11233248" cy="2788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15108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6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" y="2566814"/>
            <a:ext cx="8945563" cy="4246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92469" y="-176641"/>
            <a:ext cx="9838449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80329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5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http://t1.gstatic.com/images?q=tbn:ANd9GcTLVQouP4NRt5Upw8MII2w1Td9iOvoq9j_NYhd3ojIjnbm53omk_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710" y="2636912"/>
            <a:ext cx="5683153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0" descr="http://t2.gstatic.com/images?q=tbn:ANd9GcS04nTZnidlcua98DIKFadigLlW-5RvxWJG2j_MOR72Kahaqd-0k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476847"/>
            <a:ext cx="2820154" cy="2112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38" y="-218182"/>
            <a:ext cx="9182100" cy="335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055656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6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amazing-animations.com/sports/animations/tabletennis2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312" y="1844824"/>
            <a:ext cx="8641176" cy="4318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48170" y="31736"/>
            <a:ext cx="9742488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03494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5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86013"/>
            <a:ext cx="2190750" cy="2085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7" y="2276872"/>
            <a:ext cx="3736075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7" y="4471987"/>
            <a:ext cx="3736075" cy="2798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9033" y="2321903"/>
            <a:ext cx="2143447" cy="2040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1816" y="4999675"/>
            <a:ext cx="2292672" cy="1525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4370" y="4771909"/>
            <a:ext cx="2305050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6719" y="-315416"/>
            <a:ext cx="10017126" cy="335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98755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10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20663" y="-14043"/>
            <a:ext cx="936466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Build a Cat from a Dog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9500" y="5462588"/>
            <a:ext cx="1714500" cy="139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4230" y="1318269"/>
            <a:ext cx="9358313" cy="599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53031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6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1384" y="1765796"/>
            <a:ext cx="9144000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06034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oup.com/images/elt/product_site_graphics/pr3ed1_3yesn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6013" y="0"/>
            <a:ext cx="72945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26991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119" y="1066800"/>
            <a:ext cx="9154119" cy="4018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36877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69187" y="295442"/>
            <a:ext cx="10362697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10681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918378"/>
            <a:ext cx="7020272" cy="59672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7204" y="0"/>
            <a:ext cx="9559926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11" y="-504463"/>
            <a:ext cx="7516813" cy="254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 descr="animasyon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11182" y="5517230"/>
            <a:ext cx="1269330" cy="1269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68132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7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t2.gstatic.com/images?q=tbn:6bWGlS3xoUjimM:http://www.thestonehavengroup.com/Reading%2520Newspaper.gif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5478" y="1916832"/>
            <a:ext cx="6113043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413" y="33327"/>
            <a:ext cx="9650413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-415322"/>
            <a:ext cx="5184576" cy="2172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5124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7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irl Licking Ice Cream Cone Animated Clipart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1" y="2276872"/>
            <a:ext cx="4581128" cy="458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8559" y="-20789"/>
            <a:ext cx="10153127" cy="1793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-459432"/>
            <a:ext cx="4975225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5124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7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leeping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0088" y="1052736"/>
            <a:ext cx="6443827" cy="5156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07963" y="-30907"/>
            <a:ext cx="9559926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480739"/>
            <a:ext cx="6426200" cy="254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5124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7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9387"/>
            <a:ext cx="7431087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8150" y="16902"/>
            <a:ext cx="9517063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-387424"/>
            <a:ext cx="4833937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5124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6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telegraph.co.uk/telegraph/multimedia/archive/00441/news-graphics-2007-_441535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6656" y="1122842"/>
            <a:ext cx="7270687" cy="537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8219" y="-243408"/>
            <a:ext cx="9656763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36464" y="-565670"/>
            <a:ext cx="5511800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5124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6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t2.gstatic.com/images?q=tbn:L2z6aNaB52Dl5M:http://english.people.com.cn/200704/24/images/book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060848"/>
            <a:ext cx="6912768" cy="4571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8923" y="0"/>
            <a:ext cx="9431338" cy="133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-342999"/>
            <a:ext cx="4724400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5124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7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www.heathersanimations.com/elderly/opa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056" y="1817440"/>
            <a:ext cx="7468328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3850" y="0"/>
            <a:ext cx="10080426" cy="2492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-387424"/>
            <a:ext cx="5511800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5124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6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Animated People - Sport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107996"/>
            <a:ext cx="3096344" cy="57069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39887" y="-44549"/>
            <a:ext cx="9723438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6715" y="-387424"/>
            <a:ext cx="4870450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5124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6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precont0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2378" y="3490873"/>
            <a:ext cx="4531622" cy="339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Belirtme Çizgisi 3"/>
          <p:cNvSpPr/>
          <p:nvPr/>
        </p:nvSpPr>
        <p:spPr>
          <a:xfrm>
            <a:off x="179512" y="1050995"/>
            <a:ext cx="7776864" cy="1585917"/>
          </a:xfrm>
          <a:prstGeom prst="wedgeEllipseCallout">
            <a:avLst>
              <a:gd name="adj1" fmla="val 38504"/>
              <a:gd name="adj2" fmla="val 165747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5805"/>
            <a:ext cx="9242426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01015"/>
            <a:ext cx="6827837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82977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6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Free Animation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089251"/>
            <a:ext cx="3528392" cy="4751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9075" y="33327"/>
            <a:ext cx="9583738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-531440"/>
            <a:ext cx="5907087" cy="254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6691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6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348428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820762"/>
            <a:ext cx="7078164" cy="3040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17032"/>
            <a:ext cx="6431607" cy="3131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771800" y="920914"/>
            <a:ext cx="1306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İS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-36512" y="1556792"/>
            <a:ext cx="273630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4000" dirty="0" err="1" smtClean="0"/>
              <a:t>The</a:t>
            </a:r>
            <a:r>
              <a:rPr lang="tr-TR" sz="4000" dirty="0" smtClean="0"/>
              <a:t> </a:t>
            </a:r>
            <a:r>
              <a:rPr lang="tr-TR" sz="4000" dirty="0" err="1" smtClean="0"/>
              <a:t>mouse</a:t>
            </a:r>
            <a:endParaRPr lang="tr-TR" sz="40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2699792" y="1568986"/>
            <a:ext cx="1306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İS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977134" y="2276872"/>
            <a:ext cx="1306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err="1" smtClean="0">
                <a:solidFill>
                  <a:srgbClr val="FF0000"/>
                </a:solidFill>
              </a:rPr>
              <a:t>are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3275856" y="2996952"/>
            <a:ext cx="1306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</a:rPr>
              <a:t>İS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899592" y="3717032"/>
            <a:ext cx="1306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err="1" smtClean="0">
                <a:solidFill>
                  <a:srgbClr val="FF0000"/>
                </a:solidFill>
              </a:rPr>
              <a:t>are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3491880" y="4377298"/>
            <a:ext cx="1306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err="1" smtClean="0">
                <a:solidFill>
                  <a:srgbClr val="FF0000"/>
                </a:solidFill>
              </a:rPr>
              <a:t>are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409182" y="5025370"/>
            <a:ext cx="1306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err="1" smtClean="0">
                <a:solidFill>
                  <a:srgbClr val="FF0000"/>
                </a:solidFill>
              </a:rPr>
              <a:t>are</a:t>
            </a:r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2627784" y="5817458"/>
            <a:ext cx="1306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err="1" smtClean="0">
                <a:solidFill>
                  <a:srgbClr val="FF0000"/>
                </a:solidFill>
              </a:rPr>
              <a:t>are</a:t>
            </a:r>
            <a:endParaRPr lang="tr-TR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7094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7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42863"/>
            <a:ext cx="9144000" cy="6956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7-Noktalı Yıldız 2"/>
          <p:cNvSpPr/>
          <p:nvPr/>
        </p:nvSpPr>
        <p:spPr>
          <a:xfrm>
            <a:off x="1943708" y="5517232"/>
            <a:ext cx="900100" cy="864096"/>
          </a:xfrm>
          <a:prstGeom prst="star7">
            <a:avLst/>
          </a:prstGeom>
          <a:solidFill>
            <a:srgbClr val="FFC000"/>
          </a:solidFill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7-Noktalı Yıldız 4"/>
          <p:cNvSpPr/>
          <p:nvPr/>
        </p:nvSpPr>
        <p:spPr>
          <a:xfrm>
            <a:off x="3311860" y="5517232"/>
            <a:ext cx="900100" cy="864096"/>
          </a:xfrm>
          <a:prstGeom prst="star7">
            <a:avLst/>
          </a:prstGeom>
          <a:solidFill>
            <a:srgbClr val="FFC000"/>
          </a:solidFill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7-Noktalı Yıldız 5"/>
          <p:cNvSpPr/>
          <p:nvPr/>
        </p:nvSpPr>
        <p:spPr>
          <a:xfrm>
            <a:off x="4752020" y="5517232"/>
            <a:ext cx="900100" cy="864096"/>
          </a:xfrm>
          <a:prstGeom prst="star7">
            <a:avLst/>
          </a:prstGeom>
          <a:solidFill>
            <a:srgbClr val="FFC000"/>
          </a:solidFill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7-Noktalı Yıldız 6"/>
          <p:cNvSpPr/>
          <p:nvPr/>
        </p:nvSpPr>
        <p:spPr>
          <a:xfrm>
            <a:off x="6156176" y="5517232"/>
            <a:ext cx="900100" cy="864096"/>
          </a:xfrm>
          <a:prstGeom prst="star7">
            <a:avLst/>
          </a:prstGeom>
          <a:solidFill>
            <a:srgbClr val="FFC000"/>
          </a:solidFill>
          <a:effectLst>
            <a:glow rad="228600">
              <a:schemeClr val="accent3">
                <a:satMod val="175000"/>
                <a:alpha val="40000"/>
              </a:schemeClr>
            </a:glow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71032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08722" y="0"/>
            <a:ext cx="4763478" cy="6341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7884368" y="32749"/>
            <a:ext cx="978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6308725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89672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884368" y="32749"/>
            <a:ext cx="978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-2-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6308725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6664" y="28430"/>
            <a:ext cx="6207663" cy="671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885117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188640"/>
            <a:ext cx="8852509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7884368" y="32749"/>
            <a:ext cx="978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-3-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6308725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984889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884368" y="32749"/>
            <a:ext cx="978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-4-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6308725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699"/>
            <a:ext cx="5904656" cy="6586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51999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884368" y="32749"/>
            <a:ext cx="978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-5-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6308725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2100" y="-1"/>
            <a:ext cx="6178252" cy="7038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6370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884368" y="32749"/>
            <a:ext cx="978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-6-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6308725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4475" y="-1"/>
            <a:ext cx="6441901" cy="6783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8727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884368" y="32749"/>
            <a:ext cx="978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-7-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6308725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-1"/>
            <a:ext cx="5400600" cy="6821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88653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0" y="332656"/>
            <a:ext cx="9144000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/>
              <a:t>  ‘ </a:t>
            </a:r>
            <a:r>
              <a:rPr lang="tr-TR" sz="3600" b="1" dirty="0" smtClean="0">
                <a:solidFill>
                  <a:srgbClr val="FF0000"/>
                </a:solidFill>
                <a:latin typeface="Bernard MT Condensed" pitchFamily="18" charset="0"/>
              </a:rPr>
              <a:t>I</a:t>
            </a:r>
            <a:r>
              <a:rPr lang="tr-TR" sz="3600" b="1" dirty="0" smtClean="0">
                <a:latin typeface="Bernard MT Condensed" pitchFamily="18" charset="0"/>
              </a:rPr>
              <a:t> </a:t>
            </a:r>
            <a:r>
              <a:rPr lang="tr-TR" sz="3600" dirty="0" smtClean="0"/>
              <a:t>’   öznesiyle ‘</a:t>
            </a:r>
            <a:r>
              <a:rPr lang="tr-TR" sz="3600" dirty="0" smtClean="0">
                <a:solidFill>
                  <a:srgbClr val="FF0000"/>
                </a:solidFill>
                <a:latin typeface="Bernard MT Condensed" pitchFamily="18" charset="0"/>
              </a:rPr>
              <a:t>am</a:t>
            </a:r>
            <a:r>
              <a:rPr lang="tr-TR" sz="3600" dirty="0" smtClean="0"/>
              <a:t>’ yardımcı fiili kullanılır.</a:t>
            </a:r>
            <a:endParaRPr lang="tr-TR" sz="3600" dirty="0"/>
          </a:p>
        </p:txBody>
      </p:sp>
      <p:pic>
        <p:nvPicPr>
          <p:cNvPr id="6" name="Picture 2" descr="http://www.sosyaldersleri.com/rehberlik/images/ders_c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852936"/>
            <a:ext cx="5715000" cy="418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Belirtme Çizgisi 6"/>
          <p:cNvSpPr/>
          <p:nvPr/>
        </p:nvSpPr>
        <p:spPr>
          <a:xfrm>
            <a:off x="179512" y="1050995"/>
            <a:ext cx="7776864" cy="1585917"/>
          </a:xfrm>
          <a:prstGeom prst="wedgeEllipseCallout">
            <a:avLst>
              <a:gd name="adj1" fmla="val 30848"/>
              <a:gd name="adj2" fmla="val 118816"/>
            </a:avLst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8" name="Picture 5" descr="http://www.bestanimations.com/Games/Dominos-01-june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000750"/>
            <a:ext cx="3357563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79029"/>
            <a:ext cx="7913687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84499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6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884368" y="32749"/>
            <a:ext cx="978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-8-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6308725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062"/>
            <a:ext cx="7246025" cy="684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92117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884368" y="32749"/>
            <a:ext cx="978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-9-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6308725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4624"/>
            <a:ext cx="6624736" cy="6842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83729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705633" y="32749"/>
            <a:ext cx="1335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-10-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6309320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-27534"/>
            <a:ext cx="5688632" cy="7177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89823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403" y="6194"/>
            <a:ext cx="762802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7916897" y="32749"/>
            <a:ext cx="1335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-11-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6309320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60564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705633" y="32749"/>
            <a:ext cx="1335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-12-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6309320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250" y="8688"/>
            <a:ext cx="5473030" cy="6744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22045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705633" y="32749"/>
            <a:ext cx="1335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-13-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6309320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7997"/>
            <a:ext cx="5184576" cy="691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01917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705633" y="32749"/>
            <a:ext cx="1335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-14-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6309320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953"/>
            <a:ext cx="7776864" cy="702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42287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705633" y="32749"/>
            <a:ext cx="1335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-15-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6309320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-1"/>
            <a:ext cx="5328592" cy="6843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82017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705633" y="32749"/>
            <a:ext cx="1335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-16-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6309320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302"/>
            <a:ext cx="6647597" cy="6836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60924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414" y="548680"/>
            <a:ext cx="8558227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7705633" y="32749"/>
            <a:ext cx="1335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-17-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6309320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30026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robdedel.nl/Basketbal%20(42)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8432" y="2385392"/>
            <a:ext cx="4716016" cy="471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speech bubble gif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732" y="-14482"/>
            <a:ext cx="5773404" cy="3715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046" y="834225"/>
            <a:ext cx="4676775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6334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6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7705633" y="32749"/>
            <a:ext cx="1335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-18-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6309320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7847"/>
            <a:ext cx="5490091" cy="6747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51059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92" y="0"/>
            <a:ext cx="9007726" cy="551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7808377" y="4293096"/>
            <a:ext cx="1335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-19-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6309320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917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48" y="2780928"/>
            <a:ext cx="6348174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467" y="-4363"/>
            <a:ext cx="9046441" cy="2785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7709351" y="4305870"/>
            <a:ext cx="13356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-20-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6309320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04333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5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1066"/>
            <a:ext cx="7679491" cy="2364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2276872"/>
            <a:ext cx="5698024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270648" y="2755290"/>
            <a:ext cx="27446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-BONUS-</a:t>
            </a:r>
            <a:endParaRPr lang="tr-T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6309320"/>
            <a:ext cx="9144000" cy="5492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6512" y="2755290"/>
            <a:ext cx="5974669" cy="4102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32770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6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10"/>
            <a:ext cx="4645052" cy="685459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Belirtme Çizgisi 1"/>
          <p:cNvSpPr/>
          <p:nvPr/>
        </p:nvSpPr>
        <p:spPr>
          <a:xfrm>
            <a:off x="4139952" y="260648"/>
            <a:ext cx="5004048" cy="4176464"/>
          </a:xfrm>
          <a:prstGeom prst="wedgeEllipseCallout">
            <a:avLst>
              <a:gd name="adj1" fmla="val -65990"/>
              <a:gd name="adj2" fmla="val 1413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14492" y="620688"/>
            <a:ext cx="4462463" cy="310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13535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5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eating banana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92896"/>
            <a:ext cx="6815043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Belirtme Çizgisi 3"/>
          <p:cNvSpPr/>
          <p:nvPr/>
        </p:nvSpPr>
        <p:spPr>
          <a:xfrm>
            <a:off x="2627784" y="260648"/>
            <a:ext cx="6516216" cy="1872208"/>
          </a:xfrm>
          <a:prstGeom prst="wedgeEllipseCallout">
            <a:avLst>
              <a:gd name="adj1" fmla="val -19650"/>
              <a:gd name="adj2" fmla="val 13680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37670"/>
            <a:ext cx="6334125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33703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5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profilebrand.com/funny-pictures/category/animated/186_david-hasselhoff-swimmin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29" y="1080120"/>
            <a:ext cx="3085151" cy="191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sleeping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1188" y="764704"/>
            <a:ext cx="2631132" cy="2105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Girl Licking Ice Cream Cone Animated Clipart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29" y="3501008"/>
            <a:ext cx="242887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precont0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0520" y="3375025"/>
            <a:ext cx="2861840" cy="2146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9394" y="236635"/>
            <a:ext cx="4187825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0903" y="230366"/>
            <a:ext cx="410368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7068" y="5544362"/>
            <a:ext cx="3919537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24846" y="5513417"/>
            <a:ext cx="3913187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68341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13" name="voltage.wav"/>
          </p:stSnd>
        </p:sndAc>
      </p:transition>
    </mc:Choice>
    <mc:Fallback>
      <p:transition spd="slow">
        <p:fade/>
        <p:sndAc>
          <p:stSnd>
            <p:snd r:embed="rId2" name="voltag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0f47e89ea7347bdae9d231317072a6ecb073d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84</Words>
  <PresentationFormat>Ekran Gösterisi (4:3)</PresentationFormat>
  <Paragraphs>37</Paragraphs>
  <Slides>63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63</vt:i4>
      </vt:variant>
    </vt:vector>
  </HeadingPairs>
  <TitlesOfParts>
    <vt:vector size="64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2015-04-12T22:12:48Z</dcterms:created>
  <dcterms:modified xsi:type="dcterms:W3CDTF">2017-10-05T14:30:51Z</dcterms:modified>
  <cp:category>www.sorubak.com</cp:category>
</cp:coreProperties>
</file>