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7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>
        <p:scale>
          <a:sx n="47" d="100"/>
          <a:sy n="47" d="100"/>
        </p:scale>
        <p:origin x="-3018" y="-15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tıklayın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DB3423-5BB9-4FFA-B713-50FB3F6141CB}" type="datetimeFigureOut">
              <a:rPr lang="tr-TR" smtClean="0"/>
              <a:pPr/>
              <a:t>18/11/2017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CBD0E2-1080-4A40-AC8A-831ABABEF234}" type="slidenum">
              <a:rPr lang="tr-TR" smtClean="0"/>
              <a:pPr/>
              <a:t>‹#›</a:t>
            </a:fld>
            <a:endParaRPr lang="tr-TR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8708888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Yazılı Panoramik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DB3423-5BB9-4FFA-B713-50FB3F6141CB}" type="datetimeFigureOut">
              <a:rPr lang="tr-TR" smtClean="0"/>
              <a:pPr/>
              <a:t>18/11/2017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CBD0E2-1080-4A40-AC8A-831ABABEF23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3015279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şlık ve Resim Yazıs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DB3423-5BB9-4FFA-B713-50FB3F6141CB}" type="datetimeFigureOut">
              <a:rPr lang="tr-TR" smtClean="0"/>
              <a:pPr/>
              <a:t>18/11/2017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CBD0E2-1080-4A40-AC8A-831ABABEF23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0347836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esim Yazılı Alın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DB3423-5BB9-4FFA-B713-50FB3F6141CB}" type="datetimeFigureOut">
              <a:rPr lang="tr-TR" smtClean="0"/>
              <a:pPr/>
              <a:t>18/11/2017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CBD0E2-1080-4A40-AC8A-831ABABEF234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189560277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DB3423-5BB9-4FFA-B713-50FB3F6141CB}" type="datetimeFigureOut">
              <a:rPr lang="tr-TR" smtClean="0"/>
              <a:pPr/>
              <a:t>18/11/2017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CBD0E2-1080-4A40-AC8A-831ABABEF23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3325908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lıntı 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tr-TR" smtClean="0"/>
              <a:t>Asıl metin stillerini düzenle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DB3423-5BB9-4FFA-B713-50FB3F6141CB}" type="datetimeFigureOut">
              <a:rPr lang="tr-TR" smtClean="0"/>
              <a:pPr/>
              <a:t>18/11/2017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CBD0E2-1080-4A40-AC8A-831ABABEF234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34280043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oğru veya Yanlı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tr-TR" smtClean="0"/>
              <a:t>Asıl metin stillerini düzenle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DB3423-5BB9-4FFA-B713-50FB3F6141CB}" type="datetimeFigureOut">
              <a:rPr lang="tr-TR" smtClean="0"/>
              <a:pPr/>
              <a:t>18/11/2017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CBD0E2-1080-4A40-AC8A-831ABABEF23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41274425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DB3423-5BB9-4FFA-B713-50FB3F6141CB}" type="datetimeFigureOut">
              <a:rPr lang="tr-TR" smtClean="0"/>
              <a:pPr/>
              <a:t>18/11/2017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CBD0E2-1080-4A40-AC8A-831ABABEF23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6864323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DB3423-5BB9-4FFA-B713-50FB3F6141CB}" type="datetimeFigureOut">
              <a:rPr lang="tr-TR" smtClean="0"/>
              <a:pPr/>
              <a:t>18/11/2017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CBD0E2-1080-4A40-AC8A-831ABABEF23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6555331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DB3423-5BB9-4FFA-B713-50FB3F6141CB}" type="datetimeFigureOut">
              <a:rPr lang="tr-TR" smtClean="0"/>
              <a:pPr/>
              <a:t>18/11/2017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CBD0E2-1080-4A40-AC8A-831ABABEF23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2145189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DB3423-5BB9-4FFA-B713-50FB3F6141CB}" type="datetimeFigureOut">
              <a:rPr lang="tr-TR" smtClean="0"/>
              <a:pPr/>
              <a:t>18/11/2017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CBD0E2-1080-4A40-AC8A-831ABABEF23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765673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DB3423-5BB9-4FFA-B713-50FB3F6141CB}" type="datetimeFigureOut">
              <a:rPr lang="tr-TR" smtClean="0"/>
              <a:pPr/>
              <a:t>18/11/2017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CBD0E2-1080-4A40-AC8A-831ABABEF23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2225853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DB3423-5BB9-4FFA-B713-50FB3F6141CB}" type="datetimeFigureOut">
              <a:rPr lang="tr-TR" smtClean="0"/>
              <a:pPr/>
              <a:t>18/11/2017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CBD0E2-1080-4A40-AC8A-831ABABEF23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5554553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DB3423-5BB9-4FFA-B713-50FB3F6141CB}" type="datetimeFigureOut">
              <a:rPr lang="tr-TR" smtClean="0"/>
              <a:pPr/>
              <a:t>18/11/2017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CBD0E2-1080-4A40-AC8A-831ABABEF23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7153657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DB3423-5BB9-4FFA-B713-50FB3F6141CB}" type="datetimeFigureOut">
              <a:rPr lang="tr-TR" smtClean="0"/>
              <a:pPr/>
              <a:t>18/11/2017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CBD0E2-1080-4A40-AC8A-831ABABEF23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7585529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DB3423-5BB9-4FFA-B713-50FB3F6141CB}" type="datetimeFigureOut">
              <a:rPr lang="tr-TR" smtClean="0"/>
              <a:pPr/>
              <a:t>18/11/2017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CBD0E2-1080-4A40-AC8A-831ABABEF23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9794985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DB3423-5BB9-4FFA-B713-50FB3F6141CB}" type="datetimeFigureOut">
              <a:rPr lang="tr-TR" smtClean="0"/>
              <a:pPr/>
              <a:t>18/11/2017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CBD0E2-1080-4A40-AC8A-831ABABEF23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7897607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57DB3423-5BB9-4FFA-B713-50FB3F6141CB}" type="datetimeFigureOut">
              <a:rPr lang="tr-TR" smtClean="0"/>
              <a:pPr/>
              <a:t>18/11/2017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84CBD0E2-1080-4A40-AC8A-831ABABEF23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66604288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08" r:id="rId1"/>
    <p:sldLayoutId id="2147483709" r:id="rId2"/>
    <p:sldLayoutId id="2147483710" r:id="rId3"/>
    <p:sldLayoutId id="2147483711" r:id="rId4"/>
    <p:sldLayoutId id="2147483712" r:id="rId5"/>
    <p:sldLayoutId id="2147483713" r:id="rId6"/>
    <p:sldLayoutId id="2147483714" r:id="rId7"/>
    <p:sldLayoutId id="2147483715" r:id="rId8"/>
    <p:sldLayoutId id="2147483716" r:id="rId9"/>
    <p:sldLayoutId id="2147483717" r:id="rId10"/>
    <p:sldLayoutId id="2147483718" r:id="rId11"/>
    <p:sldLayoutId id="2147483719" r:id="rId12"/>
    <p:sldLayoutId id="2147483720" r:id="rId13"/>
    <p:sldLayoutId id="2147483721" r:id="rId14"/>
    <p:sldLayoutId id="2147483722" r:id="rId15"/>
    <p:sldLayoutId id="2147483723" r:id="rId16"/>
    <p:sldLayoutId id="2147483724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240281"/>
          </a:xfrm>
        </p:spPr>
        <p:txBody>
          <a:bodyPr>
            <a:normAutofit/>
          </a:bodyPr>
          <a:lstStyle/>
          <a:p>
            <a:r>
              <a:rPr lang="tr-TR" sz="66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DÖRTGENLERİN ÖZELLİKLERİ</a:t>
            </a:r>
            <a:endParaRPr lang="tr-TR" sz="6600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tr-TR" dirty="0" smtClean="0"/>
              <a:t>DİKDÖRTGEN,PARALEL KENAR,EŞKENAR DÖRTGEN,KARE VE YAMUK.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963961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684212" y="1018903"/>
            <a:ext cx="8001000" cy="1567543"/>
          </a:xfrm>
        </p:spPr>
        <p:txBody>
          <a:bodyPr/>
          <a:lstStyle/>
          <a:p>
            <a:r>
              <a:rPr lang="tr-TR" dirty="0" smtClean="0"/>
              <a:t>Dikdörtgen: </a:t>
            </a:r>
            <a:endParaRPr lang="tr-TR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684212" y="2586446"/>
            <a:ext cx="8001000" cy="3853543"/>
          </a:xfrm>
        </p:spPr>
        <p:txBody>
          <a:bodyPr>
            <a:normAutofit/>
          </a:bodyPr>
          <a:lstStyle/>
          <a:p>
            <a:endParaRPr lang="tr-TR" sz="2200" dirty="0" smtClean="0"/>
          </a:p>
          <a:p>
            <a:endParaRPr lang="tr-TR" sz="2400" dirty="0"/>
          </a:p>
        </p:txBody>
      </p:sp>
      <p:sp>
        <p:nvSpPr>
          <p:cNvPr id="8" name="Dikdörtgen 7"/>
          <p:cNvSpPr/>
          <p:nvPr/>
        </p:nvSpPr>
        <p:spPr>
          <a:xfrm>
            <a:off x="5212079" y="1724297"/>
            <a:ext cx="2704011" cy="862149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11" name="Metin kutusu 10"/>
          <p:cNvSpPr txBox="1"/>
          <p:nvPr/>
        </p:nvSpPr>
        <p:spPr>
          <a:xfrm>
            <a:off x="809897" y="2704011"/>
            <a:ext cx="7249886" cy="89562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v"/>
            </a:pPr>
            <a:r>
              <a:rPr lang="tr-TR" sz="2400" dirty="0" smtClean="0"/>
              <a:t>4 köşesi vardır.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tr-TR" sz="2400" dirty="0" smtClean="0"/>
              <a:t>4 kenarı vardır.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tr-TR" sz="2400" dirty="0" smtClean="0"/>
              <a:t>Karşılıklı kenarları paraleldir.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tr-TR" sz="2400" dirty="0" smtClean="0"/>
              <a:t>Karşılıklı kenarları birbirine eşittir.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tr-TR" sz="2400" dirty="0" smtClean="0"/>
              <a:t>Köşegen uzunlukları eşittir.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tr-TR" sz="2400" dirty="0" smtClean="0"/>
              <a:t>Her açısı 90 derecedir.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endParaRPr lang="tr-TR" sz="2400" dirty="0"/>
          </a:p>
          <a:p>
            <a:pPr marL="342900" indent="-342900">
              <a:buFont typeface="Wingdings" panose="05000000000000000000" pitchFamily="2" charset="2"/>
              <a:buChar char="v"/>
            </a:pPr>
            <a:endParaRPr lang="tr-TR" sz="2400" dirty="0" smtClean="0"/>
          </a:p>
          <a:p>
            <a:pPr marL="342900" indent="-342900">
              <a:buFont typeface="Wingdings" panose="05000000000000000000" pitchFamily="2" charset="2"/>
              <a:buChar char="v"/>
            </a:pPr>
            <a:endParaRPr lang="tr-TR" sz="2400" dirty="0"/>
          </a:p>
          <a:p>
            <a:pPr marL="342900" indent="-342900">
              <a:buFont typeface="Wingdings" panose="05000000000000000000" pitchFamily="2" charset="2"/>
              <a:buChar char="v"/>
            </a:pPr>
            <a:endParaRPr lang="tr-TR" sz="2400" dirty="0" smtClean="0"/>
          </a:p>
          <a:p>
            <a:pPr marL="342900" indent="-342900">
              <a:buFont typeface="Wingdings" panose="05000000000000000000" pitchFamily="2" charset="2"/>
              <a:buChar char="v"/>
            </a:pPr>
            <a:endParaRPr lang="tr-TR" sz="2400" dirty="0"/>
          </a:p>
          <a:p>
            <a:pPr marL="342900" indent="-342900">
              <a:buFont typeface="Wingdings" panose="05000000000000000000" pitchFamily="2" charset="2"/>
              <a:buChar char="v"/>
            </a:pPr>
            <a:endParaRPr lang="tr-TR" sz="2400" dirty="0" smtClean="0"/>
          </a:p>
          <a:p>
            <a:pPr marL="342900" indent="-342900">
              <a:buFont typeface="Wingdings" panose="05000000000000000000" pitchFamily="2" charset="2"/>
              <a:buChar char="v"/>
            </a:pPr>
            <a:endParaRPr lang="tr-TR" sz="2400" dirty="0"/>
          </a:p>
          <a:p>
            <a:pPr marL="342900" indent="-342900">
              <a:buFont typeface="Wingdings" panose="05000000000000000000" pitchFamily="2" charset="2"/>
              <a:buChar char="v"/>
            </a:pPr>
            <a:endParaRPr lang="tr-TR" sz="2400" dirty="0" smtClean="0"/>
          </a:p>
          <a:p>
            <a:pPr marL="342900" indent="-342900">
              <a:buFont typeface="Wingdings" panose="05000000000000000000" pitchFamily="2" charset="2"/>
              <a:buChar char="v"/>
            </a:pPr>
            <a:endParaRPr lang="tr-TR" sz="2400" dirty="0"/>
          </a:p>
          <a:p>
            <a:pPr marL="342900" indent="-342900">
              <a:buFont typeface="Wingdings" panose="05000000000000000000" pitchFamily="2" charset="2"/>
              <a:buChar char="v"/>
            </a:pPr>
            <a:endParaRPr lang="tr-TR" sz="2400" dirty="0" smtClean="0"/>
          </a:p>
          <a:p>
            <a:pPr marL="342900" indent="-342900">
              <a:buFont typeface="Wingdings" panose="05000000000000000000" pitchFamily="2" charset="2"/>
              <a:buChar char="v"/>
            </a:pPr>
            <a:endParaRPr lang="tr-TR" sz="2400" dirty="0"/>
          </a:p>
          <a:p>
            <a:pPr marL="342900" indent="-342900">
              <a:buFont typeface="Wingdings" panose="05000000000000000000" pitchFamily="2" charset="2"/>
              <a:buChar char="v"/>
            </a:pPr>
            <a:endParaRPr lang="tr-TR" sz="2400" dirty="0" smtClean="0"/>
          </a:p>
          <a:p>
            <a:pPr marL="342900" indent="-342900">
              <a:buFont typeface="Wingdings" panose="05000000000000000000" pitchFamily="2" charset="2"/>
              <a:buChar char="v"/>
            </a:pPr>
            <a:endParaRPr lang="tr-TR" sz="2400" dirty="0"/>
          </a:p>
          <a:p>
            <a:pPr marL="342900" indent="-342900">
              <a:buFont typeface="Wingdings" panose="05000000000000000000" pitchFamily="2" charset="2"/>
              <a:buChar char="v"/>
            </a:pPr>
            <a:endParaRPr lang="tr-TR" sz="2400" dirty="0" smtClean="0"/>
          </a:p>
          <a:p>
            <a:pPr marL="342900" indent="-342900">
              <a:buFont typeface="Wingdings" panose="05000000000000000000" pitchFamily="2" charset="2"/>
              <a:buChar char="v"/>
            </a:pPr>
            <a:endParaRPr lang="tr-TR" sz="2400" dirty="0"/>
          </a:p>
          <a:p>
            <a:pPr marL="342900" indent="-342900">
              <a:buFont typeface="Wingdings" panose="05000000000000000000" pitchFamily="2" charset="2"/>
              <a:buChar char="v"/>
            </a:pPr>
            <a:endParaRPr lang="tr-TR" sz="2400" dirty="0" smtClean="0"/>
          </a:p>
          <a:p>
            <a:pPr marL="342900" indent="-342900">
              <a:buFont typeface="Wingdings" panose="05000000000000000000" pitchFamily="2" charset="2"/>
              <a:buChar char="v"/>
            </a:pPr>
            <a:endParaRPr lang="tr-TR" sz="2400" dirty="0"/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tr-TR" sz="2400" dirty="0" smtClean="0"/>
              <a:t>u</a:t>
            </a:r>
          </a:p>
        </p:txBody>
      </p:sp>
    </p:spTree>
    <p:extLst>
      <p:ext uri="{BB962C8B-B14F-4D97-AF65-F5344CB8AC3E}">
        <p14:creationId xmlns:p14="http://schemas.microsoft.com/office/powerpoint/2010/main" xmlns="" val="1469221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animBg="1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488269" y="398417"/>
            <a:ext cx="8001000" cy="2279470"/>
          </a:xfrm>
        </p:spPr>
        <p:txBody>
          <a:bodyPr/>
          <a:lstStyle/>
          <a:p>
            <a:r>
              <a:rPr lang="tr-TR" dirty="0" smtClean="0"/>
              <a:t>Paralel kenar </a:t>
            </a:r>
            <a:endParaRPr lang="tr-TR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488269" y="2677887"/>
            <a:ext cx="8001000" cy="3644536"/>
          </a:xfrm>
        </p:spPr>
        <p:txBody>
          <a:bodyPr>
            <a:normAutofit/>
          </a:bodyPr>
          <a:lstStyle/>
          <a:p>
            <a:pPr marL="342900" indent="-342900">
              <a:buFont typeface="Wingdings" panose="05000000000000000000" pitchFamily="2" charset="2"/>
              <a:buChar char="v"/>
            </a:pPr>
            <a:r>
              <a:rPr lang="tr-TR" sz="2400" dirty="0" smtClean="0">
                <a:solidFill>
                  <a:schemeClr val="tx1"/>
                </a:solidFill>
              </a:rPr>
              <a:t>4 köşesi vardır.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tr-TR" sz="2400" dirty="0" smtClean="0">
                <a:solidFill>
                  <a:schemeClr val="tx1"/>
                </a:solidFill>
              </a:rPr>
              <a:t>4 kenarı vardır.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tr-TR" sz="2400" dirty="0" smtClean="0">
                <a:solidFill>
                  <a:schemeClr val="tx1"/>
                </a:solidFill>
              </a:rPr>
              <a:t>Karşılıklı kenarları paraleldir.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tr-TR" sz="2400" dirty="0" smtClean="0">
                <a:solidFill>
                  <a:schemeClr val="tx1"/>
                </a:solidFill>
              </a:rPr>
              <a:t>Karşılıklı kenar uzunlukları eşittir.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tr-TR" sz="2400" dirty="0" smtClean="0">
                <a:solidFill>
                  <a:schemeClr val="tx1"/>
                </a:solidFill>
              </a:rPr>
              <a:t>Karşılıklı açılarının ölçüsü EŞİTTİR.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tr-TR" sz="2400" dirty="0" smtClean="0">
                <a:solidFill>
                  <a:schemeClr val="tx1"/>
                </a:solidFill>
              </a:rPr>
              <a:t>2 geniş ve 2 dar açısı vardır.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tr-TR" sz="2400" dirty="0" smtClean="0">
                <a:solidFill>
                  <a:schemeClr val="tx1"/>
                </a:solidFill>
              </a:rPr>
              <a:t>Ardışık açılarının toplamı 180 derecedir.</a:t>
            </a:r>
            <a:endParaRPr lang="tr-TR" sz="2400" dirty="0">
              <a:solidFill>
                <a:schemeClr val="tx1"/>
              </a:solidFill>
            </a:endParaRPr>
          </a:p>
        </p:txBody>
      </p:sp>
      <p:sp>
        <p:nvSpPr>
          <p:cNvPr id="4" name="Paralelkenar 3"/>
          <p:cNvSpPr/>
          <p:nvPr/>
        </p:nvSpPr>
        <p:spPr>
          <a:xfrm>
            <a:off x="5643154" y="1763486"/>
            <a:ext cx="1619795" cy="809897"/>
          </a:xfrm>
          <a:prstGeom prst="parallelogram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214734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684211" y="685799"/>
            <a:ext cx="8903925" cy="2083527"/>
          </a:xfrm>
        </p:spPr>
        <p:txBody>
          <a:bodyPr/>
          <a:lstStyle/>
          <a:p>
            <a:r>
              <a:rPr lang="tr-TR" dirty="0" smtClean="0"/>
              <a:t>Eşkenar dörtgen  </a:t>
            </a:r>
            <a:endParaRPr lang="tr-TR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684212" y="2769325"/>
            <a:ext cx="8903924" cy="3931921"/>
          </a:xfrm>
        </p:spPr>
        <p:txBody>
          <a:bodyPr>
            <a:normAutofit/>
          </a:bodyPr>
          <a:lstStyle/>
          <a:p>
            <a:pPr marL="342900" indent="-342900">
              <a:buFont typeface="Wingdings" panose="05000000000000000000" pitchFamily="2" charset="2"/>
              <a:buChar char="v"/>
            </a:pPr>
            <a:r>
              <a:rPr lang="tr-TR" sz="2400" dirty="0" smtClean="0">
                <a:solidFill>
                  <a:schemeClr val="tx1"/>
                </a:solidFill>
              </a:rPr>
              <a:t>4 kenarı ve 4 köşesi vardır.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tr-TR" sz="2400" dirty="0" smtClean="0">
                <a:solidFill>
                  <a:schemeClr val="tx1"/>
                </a:solidFill>
              </a:rPr>
              <a:t>Bütün kenar uzunlukları eşittir.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tr-TR" sz="2400" dirty="0" smtClean="0">
                <a:solidFill>
                  <a:schemeClr val="tx1"/>
                </a:solidFill>
              </a:rPr>
              <a:t>Karşılıklı kenarları paraleldir.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tr-TR" sz="2400" dirty="0" smtClean="0">
                <a:solidFill>
                  <a:schemeClr val="tx1"/>
                </a:solidFill>
              </a:rPr>
              <a:t>2 geniş ve 2 dar açısı vardır.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tr-TR" sz="2400" dirty="0" smtClean="0">
                <a:solidFill>
                  <a:schemeClr val="tx1"/>
                </a:solidFill>
              </a:rPr>
              <a:t>Karşılıklı açılarının ölçüleri eşittir.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tr-TR" sz="2400" dirty="0" smtClean="0">
                <a:solidFill>
                  <a:schemeClr val="tx1"/>
                </a:solidFill>
              </a:rPr>
              <a:t>Ardışık açıların toplamı eşittir.</a:t>
            </a:r>
          </a:p>
        </p:txBody>
      </p:sp>
      <p:sp>
        <p:nvSpPr>
          <p:cNvPr id="4" name="Elmas 3"/>
          <p:cNvSpPr/>
          <p:nvPr/>
        </p:nvSpPr>
        <p:spPr>
          <a:xfrm>
            <a:off x="6805749" y="1528354"/>
            <a:ext cx="1254034" cy="1240971"/>
          </a:xfrm>
          <a:prstGeom prst="diamond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687612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684212" y="685800"/>
            <a:ext cx="8001000" cy="1926772"/>
          </a:xfrm>
        </p:spPr>
        <p:txBody>
          <a:bodyPr/>
          <a:lstStyle/>
          <a:p>
            <a:r>
              <a:rPr lang="tr-TR" dirty="0" smtClean="0"/>
              <a:t>kare:  </a:t>
            </a:r>
            <a:endParaRPr lang="tr-TR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684212" y="2612571"/>
            <a:ext cx="8001000" cy="3618411"/>
          </a:xfrm>
        </p:spPr>
        <p:txBody>
          <a:bodyPr>
            <a:normAutofit/>
          </a:bodyPr>
          <a:lstStyle/>
          <a:p>
            <a:pPr marL="342900" indent="-342900">
              <a:buFont typeface="Wingdings" panose="05000000000000000000" pitchFamily="2" charset="2"/>
              <a:buChar char="v"/>
            </a:pPr>
            <a:r>
              <a:rPr lang="tr-TR" sz="2400" dirty="0" smtClean="0">
                <a:solidFill>
                  <a:schemeClr val="tx1"/>
                </a:solidFill>
              </a:rPr>
              <a:t>4 Köşesi ve 4 kenarı vardır.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tr-TR" sz="2400" dirty="0" smtClean="0">
                <a:solidFill>
                  <a:schemeClr val="tx1"/>
                </a:solidFill>
              </a:rPr>
              <a:t>Bütün kenar uzunlukları eşittir.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tr-TR" sz="2400" dirty="0" smtClean="0">
                <a:solidFill>
                  <a:schemeClr val="tx1"/>
                </a:solidFill>
              </a:rPr>
              <a:t>Köşegen uzunlukları eşittir.</a:t>
            </a:r>
          </a:p>
        </p:txBody>
      </p:sp>
      <p:sp>
        <p:nvSpPr>
          <p:cNvPr id="5" name="Çerçeve 4"/>
          <p:cNvSpPr/>
          <p:nvPr/>
        </p:nvSpPr>
        <p:spPr>
          <a:xfrm>
            <a:off x="2756263" y="1645920"/>
            <a:ext cx="1240971" cy="966651"/>
          </a:xfrm>
          <a:prstGeom prst="fram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63552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684212" y="685800"/>
            <a:ext cx="8001000" cy="2057400"/>
          </a:xfrm>
        </p:spPr>
        <p:txBody>
          <a:bodyPr>
            <a:normAutofit/>
          </a:bodyPr>
          <a:lstStyle/>
          <a:p>
            <a:r>
              <a:rPr lang="tr-TR" dirty="0" smtClean="0"/>
              <a:t>YAMUK: </a:t>
            </a:r>
            <a:endParaRPr lang="tr-TR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684212" y="2743200"/>
            <a:ext cx="8001000" cy="3474719"/>
          </a:xfrm>
        </p:spPr>
        <p:txBody>
          <a:bodyPr>
            <a:normAutofit/>
          </a:bodyPr>
          <a:lstStyle/>
          <a:p>
            <a:pPr marL="342900" indent="-342900">
              <a:buFont typeface="Wingdings" panose="05000000000000000000" pitchFamily="2" charset="2"/>
              <a:buChar char="v"/>
            </a:pPr>
            <a:r>
              <a:rPr lang="tr-TR" sz="2400" dirty="0" smtClean="0">
                <a:solidFill>
                  <a:schemeClr val="tx1"/>
                </a:solidFill>
              </a:rPr>
              <a:t>4 kenarı ve 4 köşesi vardır.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tr-TR" sz="2400" dirty="0" smtClean="0">
                <a:solidFill>
                  <a:schemeClr val="tx1"/>
                </a:solidFill>
              </a:rPr>
              <a:t>2 geniş ve 2 dar açısı vardır.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tr-TR" sz="2400" dirty="0" smtClean="0">
                <a:solidFill>
                  <a:schemeClr val="tx1"/>
                </a:solidFill>
              </a:rPr>
              <a:t>En az bir çift paralel kenarı vardır.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tr-TR" sz="2400" dirty="0" smtClean="0">
                <a:solidFill>
                  <a:schemeClr val="tx1"/>
                </a:solidFill>
              </a:rPr>
              <a:t>Ardışık bir dar açı  ile bir geniş açının toplamı 180 derecedir.</a:t>
            </a:r>
            <a:endParaRPr lang="tr-TR" sz="2400" dirty="0">
              <a:solidFill>
                <a:schemeClr val="tx1"/>
              </a:solidFill>
            </a:endParaRPr>
          </a:p>
        </p:txBody>
      </p:sp>
      <p:sp>
        <p:nvSpPr>
          <p:cNvPr id="4" name="Yamuk 3"/>
          <p:cNvSpPr/>
          <p:nvPr/>
        </p:nvSpPr>
        <p:spPr>
          <a:xfrm>
            <a:off x="3513909" y="1423851"/>
            <a:ext cx="1894114" cy="1214846"/>
          </a:xfrm>
          <a:prstGeom prst="trapezoid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880048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49531" y="653144"/>
            <a:ext cx="9849394" cy="3435530"/>
          </a:xfrm>
          <a:prstGeom prst="rect">
            <a:avLst/>
          </a:prstGeom>
        </p:spPr>
      </p:pic>
      <p:sp>
        <p:nvSpPr>
          <p:cNvPr id="3" name="Metin kutusu 2"/>
          <p:cNvSpPr txBox="1"/>
          <p:nvPr/>
        </p:nvSpPr>
        <p:spPr>
          <a:xfrm>
            <a:off x="1240971" y="4911634"/>
            <a:ext cx="721069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 smtClean="0"/>
              <a:t>Dörtgenlerin iç açılarının toplamı 360 derecedir.</a:t>
            </a:r>
          </a:p>
          <a:p>
            <a:r>
              <a:rPr lang="tr-TR" sz="2400" dirty="0" smtClean="0"/>
              <a:t>Üçgenlerin ise 180 derecedir.</a:t>
            </a:r>
            <a:endParaRPr lang="tr-TR" sz="2400" dirty="0"/>
          </a:p>
        </p:txBody>
      </p:sp>
    </p:spTree>
    <p:extLst>
      <p:ext uri="{BB962C8B-B14F-4D97-AF65-F5344CB8AC3E}">
        <p14:creationId xmlns:p14="http://schemas.microsoft.com/office/powerpoint/2010/main" xmlns="" val="3405743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4722812" y="2168433"/>
            <a:ext cx="6021388" cy="4127863"/>
          </a:xfrm>
        </p:spPr>
        <p:txBody>
          <a:bodyPr>
            <a:normAutofit/>
          </a:bodyPr>
          <a:lstStyle/>
          <a:p>
            <a:r>
              <a:rPr lang="tr-TR" sz="2800" dirty="0" smtClean="0">
                <a:solidFill>
                  <a:schemeClr val="accent5">
                    <a:lumMod val="75000"/>
                  </a:schemeClr>
                </a:solidFill>
              </a:rPr>
              <a:t>Yanda verilen şekil paralel kenardır. C açısı 128 derece olduğuna göre A kaçtır.</a:t>
            </a:r>
          </a:p>
          <a:p>
            <a:r>
              <a:rPr lang="tr-TR" sz="2800" dirty="0" smtClean="0">
                <a:solidFill>
                  <a:schemeClr val="accent5">
                    <a:lumMod val="75000"/>
                  </a:schemeClr>
                </a:solidFill>
              </a:rPr>
              <a:t>ÇÖZÜM: Paralel kenarda  karşılıklı açılar eşit olduğu için C açısı A açısı ile eşit olur. Yani A açısı </a:t>
            </a:r>
          </a:p>
          <a:p>
            <a:r>
              <a:rPr lang="tr-TR" sz="3200" dirty="0" smtClean="0">
                <a:solidFill>
                  <a:schemeClr val="accent5">
                    <a:lumMod val="75000"/>
                  </a:schemeClr>
                </a:solidFill>
              </a:rPr>
              <a:t>128 DERECEDİR.</a:t>
            </a:r>
          </a:p>
        </p:txBody>
      </p:sp>
      <p:sp>
        <p:nvSpPr>
          <p:cNvPr id="6" name="Metin kutusu 5"/>
          <p:cNvSpPr txBox="1"/>
          <p:nvPr/>
        </p:nvSpPr>
        <p:spPr>
          <a:xfrm>
            <a:off x="3030583" y="822960"/>
            <a:ext cx="590441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5400" dirty="0" smtClean="0">
                <a:solidFill>
                  <a:schemeClr val="accent2"/>
                </a:solidFill>
              </a:rPr>
              <a:t>ALIŞTIRMALAR</a:t>
            </a:r>
            <a:endParaRPr lang="tr-TR" sz="5400" dirty="0">
              <a:solidFill>
                <a:schemeClr val="accent2"/>
              </a:solidFill>
            </a:endParaRPr>
          </a:p>
        </p:txBody>
      </p:sp>
      <p:pic>
        <p:nvPicPr>
          <p:cNvPr id="7" name="Resim 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31520" y="2168433"/>
            <a:ext cx="3991292" cy="41278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899311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684212" y="104504"/>
            <a:ext cx="8534400" cy="1920239"/>
          </a:xfrm>
        </p:spPr>
        <p:txBody>
          <a:bodyPr>
            <a:normAutofit fontScale="90000"/>
          </a:bodyPr>
          <a:lstStyle/>
          <a:p>
            <a:r>
              <a:rPr lang="tr-TR" dirty="0" smtClean="0"/>
              <a:t>SUNUMUMU İZLEDİĞİNİZ İÇİN TEŞEKKÜR EDERİM.</a:t>
            </a:r>
            <a:br>
              <a:rPr lang="tr-TR" dirty="0" smtClean="0"/>
            </a:br>
            <a:r>
              <a:rPr lang="tr-TR" dirty="0" smtClean="0"/>
              <a:t>ADI:YAREN </a:t>
            </a:r>
            <a:br>
              <a:rPr lang="tr-TR" dirty="0" smtClean="0"/>
            </a:br>
            <a:r>
              <a:rPr lang="tr-TR" dirty="0" smtClean="0"/>
              <a:t>SOYADI:ÖZTÜRK</a:t>
            </a:r>
            <a:endParaRPr lang="tr-TR" dirty="0"/>
          </a:p>
        </p:txBody>
      </p:sp>
      <p:sp>
        <p:nvSpPr>
          <p:cNvPr id="3" name="5-Nokta Yıldız 2"/>
          <p:cNvSpPr/>
          <p:nvPr/>
        </p:nvSpPr>
        <p:spPr>
          <a:xfrm>
            <a:off x="352697" y="2769326"/>
            <a:ext cx="3931920" cy="2782388"/>
          </a:xfrm>
          <a:prstGeom prst="star5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5-Nokta Yıldız 3"/>
          <p:cNvSpPr/>
          <p:nvPr/>
        </p:nvSpPr>
        <p:spPr>
          <a:xfrm>
            <a:off x="6217920" y="1920240"/>
            <a:ext cx="4650377" cy="2821577"/>
          </a:xfrm>
          <a:prstGeom prst="star5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637328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 animBg="1"/>
    </p:bldLst>
  </p:timing>
</p:sld>
</file>

<file path=ppt/theme/theme1.xml><?xml version="1.0" encoding="utf-8"?>
<a:theme xmlns:a="http://schemas.openxmlformats.org/drawingml/2006/main" name="Dilim">
  <a:themeElements>
    <a:clrScheme name="Dilim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Dilim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Dilim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Slice" id="{0507925B-6AC9-4358-8E18-C330545D08F8}" vid="{13FEC7C6-62A9-40C4-99D2-581AACACAA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316</TotalTime>
  <Words>223</Words>
  <PresentationFormat>Özel</PresentationFormat>
  <Paragraphs>58</Paragraphs>
  <Slides>9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9</vt:i4>
      </vt:variant>
    </vt:vector>
  </HeadingPairs>
  <TitlesOfParts>
    <vt:vector size="10" baseType="lpstr">
      <vt:lpstr>Dilim</vt:lpstr>
      <vt:lpstr>DÖRTGENLERİN ÖZELLİKLERİ</vt:lpstr>
      <vt:lpstr>Dikdörtgen: </vt:lpstr>
      <vt:lpstr>Paralel kenar </vt:lpstr>
      <vt:lpstr>Eşkenar dörtgen  </vt:lpstr>
      <vt:lpstr>kare:  </vt:lpstr>
      <vt:lpstr>YAMUK: </vt:lpstr>
      <vt:lpstr>Slayt 7</vt:lpstr>
      <vt:lpstr>Slayt 8</vt:lpstr>
      <vt:lpstr>SUNUMUMU İZLEDİĞİNİZ İÇİN TEŞEKKÜR EDERİM. ADI:YAREN  SOYADI:ÖZTÜRK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2017-04-20T15:47:18Z</dcterms:created>
  <dcterms:modified xsi:type="dcterms:W3CDTF">2017-11-18T10:38:17Z</dcterms:modified>
  <cp:category>www.sorubak.com</cp:category>
</cp:coreProperties>
</file>