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0" r:id="rId1"/>
  </p:sldMasterIdLst>
  <p:sldIdLst>
    <p:sldId id="256" r:id="rId2"/>
    <p:sldId id="269" r:id="rId3"/>
    <p:sldId id="257" r:id="rId4"/>
    <p:sldId id="258" r:id="rId5"/>
    <p:sldId id="259" r:id="rId6"/>
    <p:sldId id="262" r:id="rId7"/>
    <p:sldId id="260" r:id="rId8"/>
    <p:sldId id="261" r:id="rId9"/>
    <p:sldId id="267" r:id="rId10"/>
    <p:sldId id="264" r:id="rId11"/>
    <p:sldId id="265" r:id="rId12"/>
    <p:sldId id="266" r:id="rId13"/>
    <p:sldId id="26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1938" y="-9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50492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8577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7485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669767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650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38410615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104387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5158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0413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4121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187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167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8075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788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976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06312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626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BE451C3-0FF4-47C4-B829-773ADF60F88C}" type="datetimeFigureOut">
              <a:rPr lang="en-US" smtClean="0"/>
              <a:pPr/>
              <a:t>11/1/2017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51329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823EE06-4675-441D-9849-81DD89C287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4230" y="1401416"/>
            <a:ext cx="8001000" cy="2971801"/>
          </a:xfrm>
        </p:spPr>
        <p:txBody>
          <a:bodyPr>
            <a:normAutofit fontScale="90000"/>
          </a:bodyPr>
          <a:lstStyle/>
          <a:p>
            <a:r>
              <a:rPr lang="tr-TR" sz="13800" dirty="0">
                <a:latin typeface="Algerian" panose="04020705040A02060702" pitchFamily="82" charset="0"/>
              </a:rPr>
              <a:t>BABİLLER</a:t>
            </a:r>
          </a:p>
        </p:txBody>
      </p:sp>
    </p:spTree>
    <p:extLst>
      <p:ext uri="{BB962C8B-B14F-4D97-AF65-F5344CB8AC3E}">
        <p14:creationId xmlns:p14="http://schemas.microsoft.com/office/powerpoint/2010/main" xmlns="" val="557345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3B08280-07C5-4400-BB37-F17D353904A5}"/>
              </a:ext>
            </a:extLst>
          </p:cNvPr>
          <p:cNvSpPr txBox="1"/>
          <p:nvPr/>
        </p:nvSpPr>
        <p:spPr>
          <a:xfrm>
            <a:off x="119270" y="106017"/>
            <a:ext cx="116486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latin typeface="Algerian" panose="04020705040A02060702" pitchFamily="82" charset="0"/>
              </a:rPr>
              <a:t>Babilin</a:t>
            </a:r>
            <a:r>
              <a:rPr lang="tr-TR" sz="6600" dirty="0">
                <a:latin typeface="Algerian" panose="04020705040A02060702" pitchFamily="82" charset="0"/>
              </a:rPr>
              <a:t> kralları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4639C239-B747-4DE6-BD3C-0B33539EA96F}"/>
              </a:ext>
            </a:extLst>
          </p:cNvPr>
          <p:cNvSpPr/>
          <p:nvPr/>
        </p:nvSpPr>
        <p:spPr>
          <a:xfrm>
            <a:off x="1842052" y="1541289"/>
            <a:ext cx="701039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err="1"/>
              <a:t>Sumu-abum</a:t>
            </a:r>
            <a:r>
              <a:rPr lang="tr-TR" sz="2800" dirty="0"/>
              <a:t> M.Ö. 1894-M.Ö. 1881</a:t>
            </a:r>
          </a:p>
          <a:p>
            <a:r>
              <a:rPr lang="tr-TR" sz="2800" dirty="0" err="1"/>
              <a:t>Sumu</a:t>
            </a:r>
            <a:r>
              <a:rPr lang="tr-TR" sz="2800" dirty="0"/>
              <a:t>-la-El M.Ö. 1880-M.Ö. 1845</a:t>
            </a:r>
          </a:p>
          <a:p>
            <a:r>
              <a:rPr lang="tr-TR" sz="2800" dirty="0" err="1"/>
              <a:t>Sabium</a:t>
            </a:r>
            <a:r>
              <a:rPr lang="tr-TR" sz="2800" dirty="0"/>
              <a:t> M.Ö. 1844-M.Ö. 1831</a:t>
            </a:r>
          </a:p>
          <a:p>
            <a:r>
              <a:rPr lang="tr-TR" sz="2800" dirty="0" err="1"/>
              <a:t>Apil-Sîn</a:t>
            </a:r>
            <a:r>
              <a:rPr lang="tr-TR" sz="2800" dirty="0"/>
              <a:t> M.Ö. 1830-M.Ö. 1813</a:t>
            </a:r>
          </a:p>
          <a:p>
            <a:r>
              <a:rPr lang="tr-TR" sz="2800" dirty="0"/>
              <a:t>Sin-</a:t>
            </a:r>
            <a:r>
              <a:rPr lang="tr-TR" sz="2800" dirty="0" err="1"/>
              <a:t>muballit</a:t>
            </a:r>
            <a:r>
              <a:rPr lang="tr-TR" sz="2800" dirty="0"/>
              <a:t> M.Ö. 1812-M.Ö. 1793</a:t>
            </a:r>
          </a:p>
          <a:p>
            <a:r>
              <a:rPr lang="tr-TR" sz="2800" dirty="0" err="1"/>
              <a:t>Hammurabi</a:t>
            </a:r>
            <a:r>
              <a:rPr lang="tr-TR" sz="2800" dirty="0"/>
              <a:t> M.Ö. 1792-M.Ö. 1750</a:t>
            </a:r>
          </a:p>
          <a:p>
            <a:r>
              <a:rPr lang="tr-TR" sz="2800" dirty="0" err="1"/>
              <a:t>Samsu-Iluna</a:t>
            </a:r>
            <a:r>
              <a:rPr lang="tr-TR" sz="2800" dirty="0"/>
              <a:t> M.Ö. 1749-M.Ö. 1712</a:t>
            </a:r>
          </a:p>
          <a:p>
            <a:r>
              <a:rPr lang="tr-TR" sz="2800" dirty="0"/>
              <a:t>Abi-</a:t>
            </a:r>
            <a:r>
              <a:rPr lang="tr-TR" sz="2800" dirty="0" err="1"/>
              <a:t>Eshuh</a:t>
            </a:r>
            <a:r>
              <a:rPr lang="tr-TR" sz="2800" dirty="0"/>
              <a:t> M.Ö. 1711-M.Ö. 1684</a:t>
            </a:r>
          </a:p>
          <a:p>
            <a:r>
              <a:rPr lang="tr-TR" sz="2800" dirty="0" err="1"/>
              <a:t>Ammi-Ditana</a:t>
            </a:r>
            <a:r>
              <a:rPr lang="tr-TR" sz="2800" dirty="0"/>
              <a:t> M.Ö. 1683-M.Ö. 1647</a:t>
            </a:r>
          </a:p>
          <a:p>
            <a:r>
              <a:rPr lang="tr-TR" sz="2800" dirty="0" err="1"/>
              <a:t>Ammi-Saduqa</a:t>
            </a:r>
            <a:r>
              <a:rPr lang="tr-TR" sz="2800" dirty="0"/>
              <a:t> M.Ö. 1646-M.Ö. 1626</a:t>
            </a:r>
          </a:p>
          <a:p>
            <a:r>
              <a:rPr lang="tr-TR" sz="2800" dirty="0" err="1"/>
              <a:t>Samsu-Ditana</a:t>
            </a:r>
            <a:r>
              <a:rPr lang="tr-TR" sz="2800" dirty="0"/>
              <a:t> M.Ö. 1625-M.Ö. 1595</a:t>
            </a:r>
          </a:p>
        </p:txBody>
      </p:sp>
    </p:spTree>
    <p:extLst>
      <p:ext uri="{BB962C8B-B14F-4D97-AF65-F5344CB8AC3E}">
        <p14:creationId xmlns:p14="http://schemas.microsoft.com/office/powerpoint/2010/main" xmlns="" val="1256571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8ADB56FF-39B9-4F79-9DB0-322F62134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479" y="0"/>
            <a:ext cx="6263916" cy="686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>
            <a:extLst>
              <a:ext uri="{FF2B5EF4-FFF2-40B4-BE49-F238E27FC236}">
                <a16:creationId xmlns="" xmlns:a16="http://schemas.microsoft.com/office/drawing/2014/main" id="{ECB02460-42B5-4C31-BAB4-4D36C860B445}"/>
              </a:ext>
            </a:extLst>
          </p:cNvPr>
          <p:cNvSpPr/>
          <p:nvPr/>
        </p:nvSpPr>
        <p:spPr>
          <a:xfrm>
            <a:off x="3244298" y="7800561"/>
            <a:ext cx="641902" cy="3909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85465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2.22222E-6 L -0.0015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görüntüsü içeren bir resim&#10;&#10;Yüksek güvenilirlikle oluşturulmuş açıklama">
            <a:extLst>
              <a:ext uri="{FF2B5EF4-FFF2-40B4-BE49-F238E27FC236}">
                <a16:creationId xmlns="" xmlns:a16="http://schemas.microsoft.com/office/drawing/2014/main" id="{4CD3FFE1-7296-40EB-9E13-5185FFB5E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075" y="1857954"/>
            <a:ext cx="9170712" cy="476400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="" xmlns:a16="http://schemas.microsoft.com/office/drawing/2014/main" id="{0A9A43EB-616D-4985-99D8-F1F6BFCB4426}"/>
              </a:ext>
            </a:extLst>
          </p:cNvPr>
          <p:cNvSpPr/>
          <p:nvPr/>
        </p:nvSpPr>
        <p:spPr>
          <a:xfrm>
            <a:off x="2213113" y="7937390"/>
            <a:ext cx="1170167" cy="6758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874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8 -0.14652 L -0.00378 -0.39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80D9426-B75A-4FAA-A2E3-7EDCCDB65FBE}"/>
              </a:ext>
            </a:extLst>
          </p:cNvPr>
          <p:cNvSpPr txBox="1"/>
          <p:nvPr/>
        </p:nvSpPr>
        <p:spPr>
          <a:xfrm>
            <a:off x="215199" y="0"/>
            <a:ext cx="12085983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13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SON</a:t>
            </a:r>
          </a:p>
        </p:txBody>
      </p:sp>
    </p:spTree>
    <p:extLst>
      <p:ext uri="{BB962C8B-B14F-4D97-AF65-F5344CB8AC3E}">
        <p14:creationId xmlns:p14="http://schemas.microsoft.com/office/powerpoint/2010/main" xmlns="" val="35977344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6153757-881F-4228-A455-711669438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7EDC2F3-1186-487E-982D-085B58E10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1E8C8FB-8746-4CEB-96F5-A68B8994F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8004"/>
            <a:ext cx="12245757" cy="7026003"/>
          </a:xfrm>
          <a:prstGeom prst="rect">
            <a:avLst/>
          </a:prstGeom>
        </p:spPr>
      </p:pic>
      <p:sp>
        <p:nvSpPr>
          <p:cNvPr id="9" name="Ok: Aşağı 8">
            <a:extLst>
              <a:ext uri="{FF2B5EF4-FFF2-40B4-BE49-F238E27FC236}">
                <a16:creationId xmlns="" xmlns:a16="http://schemas.microsoft.com/office/drawing/2014/main" id="{C874D2A9-746E-42E3-BE75-D2337EABAE19}"/>
              </a:ext>
            </a:extLst>
          </p:cNvPr>
          <p:cNvSpPr/>
          <p:nvPr/>
        </p:nvSpPr>
        <p:spPr>
          <a:xfrm>
            <a:off x="7576457" y="2627086"/>
            <a:ext cx="1001486" cy="13643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92B6147C-033D-4F23-B0C1-72B9C02BD9B1}"/>
              </a:ext>
            </a:extLst>
          </p:cNvPr>
          <p:cNvSpPr/>
          <p:nvPr/>
        </p:nvSpPr>
        <p:spPr>
          <a:xfrm>
            <a:off x="5580112" y="1565697"/>
            <a:ext cx="2556723" cy="2425732"/>
          </a:xfrm>
          <a:prstGeom prst="ellipse">
            <a:avLst/>
          </a:prstGeom>
          <a:noFill/>
          <a:ln w="762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23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19440947-7908-4E32-A2CE-F1ECCAD41829}"/>
              </a:ext>
            </a:extLst>
          </p:cNvPr>
          <p:cNvSpPr/>
          <p:nvPr/>
        </p:nvSpPr>
        <p:spPr>
          <a:xfrm>
            <a:off x="145774" y="793318"/>
            <a:ext cx="5777948" cy="573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r-TR" sz="3200" b="1" dirty="0"/>
              <a:t>Babil</a:t>
            </a:r>
            <a:r>
              <a:rPr lang="tr-TR" sz="3200" dirty="0"/>
              <a:t>, Mezopotamya'da, adını aldığı Babil kenti etrafında kurulmuş, Sümer ve Akad topraklarını kapsayan eski bir imparatorluktur. Babil'in merkezi bugünkü Irak'ın El </a:t>
            </a:r>
            <a:r>
              <a:rPr lang="tr-TR" sz="3200" dirty="0" err="1"/>
              <a:t>Hilla</a:t>
            </a:r>
            <a:r>
              <a:rPr lang="tr-TR" sz="3200" dirty="0"/>
              <a:t> kasabası üzerinde yer almaktadır [1]. Kuzey Babil Devleti ise, Şırnak ilinin İdil ilçesi güneyinde Babil köyünde kurulmuştur. Babil halkının büyük bir kısmı Sami ırkındandırlar</a:t>
            </a:r>
            <a:r>
              <a:rPr lang="tr-TR" sz="1050" dirty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tr-TR" sz="1050" dirty="0"/>
              <a:t>                      </a:t>
            </a:r>
          </a:p>
        </p:txBody>
      </p:sp>
      <p:pic>
        <p:nvPicPr>
          <p:cNvPr id="4" name="Resim 3" descr="nesne içeren bir resim&#10;&#10;Yüksek güvenilirlikle oluşturulmuş açıklama">
            <a:extLst>
              <a:ext uri="{FF2B5EF4-FFF2-40B4-BE49-F238E27FC236}">
                <a16:creationId xmlns="" xmlns:a16="http://schemas.microsoft.com/office/drawing/2014/main" id="{753601B3-8B69-44CD-A56B-4543C3C30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229" y="155749"/>
            <a:ext cx="5572953" cy="656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6730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7F93A270-1CDA-497E-9A5A-7AB169909E18}"/>
              </a:ext>
            </a:extLst>
          </p:cNvPr>
          <p:cNvSpPr/>
          <p:nvPr/>
        </p:nvSpPr>
        <p:spPr>
          <a:xfrm>
            <a:off x="238538" y="464479"/>
            <a:ext cx="812358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 İlk Babil hanedanının krallarından biri olan </a:t>
            </a:r>
            <a:r>
              <a:rPr lang="tr-TR" sz="2400" dirty="0" err="1"/>
              <a:t>Hammurabi</a:t>
            </a:r>
            <a:r>
              <a:rPr lang="tr-TR" sz="2400" dirty="0"/>
              <a:t>, kent devletleri arasında birlik sağladı, ünlü yasalarını uygulamaya koydu, bilim ve teknolojide ilerleme kaydedilmesini sağladı.</a:t>
            </a:r>
          </a:p>
          <a:p>
            <a:endParaRPr lang="tr-TR" sz="2400" dirty="0"/>
          </a:p>
          <a:p>
            <a:r>
              <a:rPr lang="tr-TR" sz="2400" dirty="0" err="1"/>
              <a:t>Hammurabi</a:t>
            </a:r>
            <a:r>
              <a:rPr lang="tr-TR" sz="2400" dirty="0"/>
              <a:t> öldükten sonra, Babil uygarlığı gücünü yitirmeye başladı. Babil uygarlığı kısa sürede, Hitit, Asur, Elâm gibi birçok krallığın egemenliği altına girdi. Sürekli el değiştiren Babil, </a:t>
            </a:r>
            <a:r>
              <a:rPr lang="tr-TR" sz="2400" dirty="0" err="1"/>
              <a:t>Kaldeli</a:t>
            </a:r>
            <a:r>
              <a:rPr lang="tr-TR" sz="2400" dirty="0"/>
              <a:t> önderlerinden </a:t>
            </a:r>
            <a:r>
              <a:rPr lang="tr-TR" sz="2400" dirty="0" err="1"/>
              <a:t>Nabopolassar</a:t>
            </a:r>
            <a:r>
              <a:rPr lang="tr-TR" sz="2400" dirty="0"/>
              <a:t> tarafından başkent ilân edildi. </a:t>
            </a:r>
            <a:r>
              <a:rPr lang="tr-TR" sz="2400" dirty="0" err="1"/>
              <a:t>Nabopolassar’ın</a:t>
            </a:r>
            <a:r>
              <a:rPr lang="tr-TR" sz="2400" dirty="0"/>
              <a:t> oğlu II. </a:t>
            </a:r>
            <a:r>
              <a:rPr lang="tr-TR" sz="2400" dirty="0" err="1"/>
              <a:t>Nabukadnezar</a:t>
            </a:r>
            <a:r>
              <a:rPr lang="tr-TR" sz="2400" dirty="0"/>
              <a:t>, Babil’de görkemli asma bahçeler kurup </a:t>
            </a:r>
            <a:r>
              <a:rPr lang="tr-TR" sz="2400" dirty="0" err="1"/>
              <a:t>Marduk</a:t>
            </a:r>
            <a:r>
              <a:rPr lang="tr-TR" sz="2400" dirty="0"/>
              <a:t> tapınağıyla </a:t>
            </a:r>
            <a:r>
              <a:rPr lang="tr-TR" sz="2400" dirty="0" err="1"/>
              <a:t>Zigguratı</a:t>
            </a:r>
            <a:r>
              <a:rPr lang="tr-TR" sz="2400" dirty="0"/>
              <a:t> yeniden inşa ederek, Babil’e yaşam verdi. Babil, M.Ö. 539 yılında Persler tarafından işgal edildi ve bu işgalin ardından bir daha bağımsızlığına kavuşamadı.</a:t>
            </a:r>
          </a:p>
        </p:txBody>
      </p:sp>
      <p:pic>
        <p:nvPicPr>
          <p:cNvPr id="4" name="Resim 3" descr="eski, bina, duvar, açık hava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AC4CDD99-3C16-42B2-BA4E-26613A0E0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1810" y="715618"/>
            <a:ext cx="4060190" cy="504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3956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579B6726-A838-4C32-BE5D-78D758F573B8}"/>
              </a:ext>
            </a:extLst>
          </p:cNvPr>
          <p:cNvSpPr/>
          <p:nvPr/>
        </p:nvSpPr>
        <p:spPr>
          <a:xfrm>
            <a:off x="0" y="135767"/>
            <a:ext cx="7182677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Birinci </a:t>
            </a:r>
            <a:r>
              <a:rPr lang="tr-TR" sz="2800" dirty="0" err="1"/>
              <a:t>babil</a:t>
            </a:r>
            <a:r>
              <a:rPr lang="tr-TR" sz="2800" dirty="0"/>
              <a:t> devleti kralı </a:t>
            </a:r>
            <a:r>
              <a:rPr lang="tr-TR" sz="2800" dirty="0" err="1"/>
              <a:t>hammurabi</a:t>
            </a:r>
            <a:r>
              <a:rPr lang="tr-TR" sz="2800" dirty="0"/>
              <a:t> tarafından oluşturulmuş kanunlardır. silindir şeklinde bir taşın üzerine yazılmıştır. kanun, çivi yazısı ile ve </a:t>
            </a:r>
            <a:r>
              <a:rPr lang="tr-TR" sz="2800" dirty="0" err="1"/>
              <a:t>akadça</a:t>
            </a:r>
            <a:r>
              <a:rPr lang="tr-TR" sz="2800" dirty="0"/>
              <a:t> ile yazılmıştır. söz konusu taş bugün </a:t>
            </a:r>
            <a:r>
              <a:rPr lang="tr-TR" sz="2800" dirty="0" err="1"/>
              <a:t>paris'teki</a:t>
            </a:r>
            <a:r>
              <a:rPr lang="tr-TR" sz="2800" dirty="0"/>
              <a:t> </a:t>
            </a:r>
            <a:r>
              <a:rPr lang="tr-TR" sz="2800" dirty="0" err="1"/>
              <a:t>louvre</a:t>
            </a:r>
            <a:r>
              <a:rPr lang="tr-TR" sz="2800" dirty="0"/>
              <a:t> müzesinde bulunmaktadır.</a:t>
            </a:r>
          </a:p>
          <a:p>
            <a:endParaRPr lang="tr-TR" sz="2800" dirty="0"/>
          </a:p>
          <a:p>
            <a:r>
              <a:rPr lang="tr-TR" sz="2800" dirty="0" err="1"/>
              <a:t>Hammurabi</a:t>
            </a:r>
            <a:r>
              <a:rPr lang="tr-TR" sz="2800" dirty="0"/>
              <a:t> kanunlarında ticaret, mülkiyet ve ceza hukuku ile ilgili 284 madde bulunmaktadır. eşitlikçi değil, </a:t>
            </a:r>
            <a:r>
              <a:rPr lang="tr-TR" sz="2800" dirty="0" err="1"/>
              <a:t>sınıfçı</a:t>
            </a:r>
            <a:r>
              <a:rPr lang="tr-TR" sz="2800" dirty="0"/>
              <a:t> bir yaklaşıma göre düzenlenmiştir. mesela, özgür bir kimse suç işlerse, bunu, tazminat vererek ödeyebilir. fakat diğer sınıftan olan bir insan için ise kısas hükmü uygulanır (kol kıranın kolu kırılır vb.).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 descr="metin içeren bir resim&#10;&#10;Yüksek güvenilirlikle oluşturulmuş açıklama">
            <a:extLst>
              <a:ext uri="{FF2B5EF4-FFF2-40B4-BE49-F238E27FC236}">
                <a16:creationId xmlns="" xmlns:a16="http://schemas.microsoft.com/office/drawing/2014/main" id="{4E07AC1C-FB99-4312-B4D9-44804E6C1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112" y="367746"/>
            <a:ext cx="4220818" cy="2110409"/>
          </a:xfrm>
          <a:prstGeom prst="rect">
            <a:avLst/>
          </a:prstGeom>
        </p:spPr>
      </p:pic>
      <p:pic>
        <p:nvPicPr>
          <p:cNvPr id="6" name="Resim 5" descr="metin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F979C071-71A6-436E-9C32-65AAD3646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698" y="2672176"/>
            <a:ext cx="3897646" cy="3980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5202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A34C18B1-C3EF-4567-B6B9-DC512E5EE7AE}"/>
              </a:ext>
            </a:extLst>
          </p:cNvPr>
          <p:cNvSpPr txBox="1"/>
          <p:nvPr/>
        </p:nvSpPr>
        <p:spPr>
          <a:xfrm>
            <a:off x="304799" y="649357"/>
            <a:ext cx="7659757" cy="132343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/>
              <a:t>Hammurabi</a:t>
            </a:r>
            <a:r>
              <a:rPr lang="tr-TR" sz="4000" dirty="0"/>
              <a:t> kanunları </a:t>
            </a:r>
            <a:r>
              <a:rPr lang="tr-TR" sz="4000" dirty="0">
                <a:solidFill>
                  <a:srgbClr val="FFFF00"/>
                </a:solidFill>
              </a:rPr>
              <a:t>kısasa kısas </a:t>
            </a:r>
            <a:r>
              <a:rPr lang="tr-TR" sz="4000" dirty="0"/>
              <a:t>şeklinde hazırlanmıştır.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F2FDDFFE-BFD1-4E62-9994-8E7CA0DCCC41}"/>
              </a:ext>
            </a:extLst>
          </p:cNvPr>
          <p:cNvSpPr txBox="1"/>
          <p:nvPr/>
        </p:nvSpPr>
        <p:spPr>
          <a:xfrm>
            <a:off x="3366056" y="3631097"/>
            <a:ext cx="82958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</a:rPr>
              <a:t>Kısasa kısas </a:t>
            </a:r>
            <a:r>
              <a:rPr lang="tr-TR" sz="4000" dirty="0"/>
              <a:t>: Bir suçluyu, başkasına yaptığı kötülüğü kendisine aynı biçimde uygulayarak cezalandırmadır.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288496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D26B9B54-934D-46AF-A08D-7CE4C43F8A50}"/>
              </a:ext>
            </a:extLst>
          </p:cNvPr>
          <p:cNvSpPr/>
          <p:nvPr/>
        </p:nvSpPr>
        <p:spPr>
          <a:xfrm>
            <a:off x="0" y="-278295"/>
            <a:ext cx="7209183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4400" dirty="0"/>
          </a:p>
          <a:p>
            <a:r>
              <a:rPr lang="tr-TR" sz="4400" dirty="0">
                <a:solidFill>
                  <a:schemeClr val="bg1"/>
                </a:solidFill>
              </a:rPr>
              <a:t>1.Birini suçlayan kişi, şayet bunu ispatlayamazsa idam edilir.</a:t>
            </a:r>
          </a:p>
          <a:p>
            <a:r>
              <a:rPr lang="tr-TR" sz="4400" dirty="0">
                <a:solidFill>
                  <a:srgbClr val="0070C0"/>
                </a:solidFill>
              </a:rPr>
              <a:t>2.Babasını döven evladın iki eli kesilir.</a:t>
            </a:r>
          </a:p>
          <a:p>
            <a:r>
              <a:rPr lang="tr-TR" sz="4400" dirty="0">
                <a:solidFill>
                  <a:srgbClr val="FFFF00"/>
                </a:solidFill>
              </a:rPr>
              <a:t>3.Bir hırsız duvar delerek bir eve girmişse öldürülür ve açtığı deliğin önüne gömülür.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7DCC34AD-83A0-4DD7-823A-CF1FB9B53911}"/>
              </a:ext>
            </a:extLst>
          </p:cNvPr>
          <p:cNvSpPr txBox="1"/>
          <p:nvPr/>
        </p:nvSpPr>
        <p:spPr>
          <a:xfrm>
            <a:off x="7050157" y="1497496"/>
            <a:ext cx="4810539" cy="1446550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ÖRNEK</a:t>
            </a:r>
            <a:endParaRPr lang="tr-TR" sz="8800" dirty="0"/>
          </a:p>
        </p:txBody>
      </p:sp>
    </p:spTree>
    <p:extLst>
      <p:ext uri="{BB962C8B-B14F-4D97-AF65-F5344CB8AC3E}">
        <p14:creationId xmlns:p14="http://schemas.microsoft.com/office/powerpoint/2010/main" xmlns="" val="361593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83F46A6B-839B-4341-B93B-A18256FF2101}"/>
              </a:ext>
            </a:extLst>
          </p:cNvPr>
          <p:cNvSpPr/>
          <p:nvPr/>
        </p:nvSpPr>
        <p:spPr>
          <a:xfrm>
            <a:off x="119270" y="1462499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/>
              <a:t>Babil kralı eşinin sıla hasreti çekmesinden dolay yaptırdığı Babil’in Asma Bahçeleri MÖ 605 yılında inşa edilmiştir. 43 sene Babil krallığı yapmış olan </a:t>
            </a:r>
            <a:r>
              <a:rPr lang="tr-TR" sz="2400" dirty="0" err="1"/>
              <a:t>Nebukadnezar</a:t>
            </a:r>
            <a:r>
              <a:rPr lang="tr-TR" sz="2400" dirty="0"/>
              <a:t> tarafından eşini neşelendirme amacı ile yapılmış eser şuan net günümüze bazı nedenler ( doğal afet, yangın vs. ) ile gelmeyi başaramamıştır. Dünyanın 7 harikası arasında  en çok günümüze gelinmesi istenilen eserler arasında yer almakta ve bir çok kişi Babil’in asma bahçelerini çok merak edip en çarpıcı eserler arasına girmeyi başarmıştır.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2071F5DB-24DF-44B1-9BA7-3EA7384A9B79}"/>
              </a:ext>
            </a:extLst>
          </p:cNvPr>
          <p:cNvSpPr txBox="1"/>
          <p:nvPr/>
        </p:nvSpPr>
        <p:spPr>
          <a:xfrm>
            <a:off x="119270" y="0"/>
            <a:ext cx="10601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lgerian" panose="04020705040A02060702" pitchFamily="82" charset="0"/>
              </a:rPr>
              <a:t>BABİLİN ASMA BAHÇELERİ</a:t>
            </a:r>
          </a:p>
        </p:txBody>
      </p:sp>
      <p:pic>
        <p:nvPicPr>
          <p:cNvPr id="5" name="Resim 4" descr="gök, açık hava, su, bina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30D82AF0-97CA-42A7-8B3B-E19E3B9FE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028" y="1974367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7838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736B1593-B842-4401-98E5-8B93A529BABF}"/>
              </a:ext>
            </a:extLst>
          </p:cNvPr>
          <p:cNvSpPr/>
          <p:nvPr/>
        </p:nvSpPr>
        <p:spPr>
          <a:xfrm>
            <a:off x="371061" y="3557705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-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Babiller birden çok tanrıya tapmışlardır. Çok tanrılı bir inanışları vardı. Baş tanrı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Marduk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idi. </a:t>
            </a:r>
            <a:r>
              <a:rPr kumimoji="0" lang="tr-T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Marduk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’un yeryüzündeki temsilcisi ise Kral’dı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5A5EFB4A-9907-43F4-828E-DB39E86C1BA1}"/>
              </a:ext>
            </a:extLst>
          </p:cNvPr>
          <p:cNvSpPr/>
          <p:nvPr/>
        </p:nvSpPr>
        <p:spPr>
          <a:xfrm>
            <a:off x="5976731" y="3427728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-Babiller </a:t>
            </a:r>
            <a:r>
              <a:rPr kumimoji="0" lang="tr-T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Marduk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dışında, Güneş, Ay, Gökyüzü ve toprak tanrıları adını verdikleri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tanrılara da tapmışlardır.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-Babiller de baş tanrıça ise </a:t>
            </a:r>
            <a:r>
              <a:rPr kumimoji="0" lang="tr-T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İştar’dı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3D192B3E-BCF4-42B4-89E3-8AE8C3E15FDD}"/>
              </a:ext>
            </a:extLst>
          </p:cNvPr>
          <p:cNvSpPr txBox="1"/>
          <p:nvPr/>
        </p:nvSpPr>
        <p:spPr>
          <a:xfrm>
            <a:off x="1007165" y="463826"/>
            <a:ext cx="95150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Babillerin dini </a:t>
            </a:r>
            <a:r>
              <a:rPr kumimoji="0" lang="tr-TR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inaniŞlarI</a:t>
            </a:r>
            <a:endParaRPr kumimoji="0" lang="tr-T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lgerian" panose="04020705040A02060702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43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96</TotalTime>
  <Words>514</Words>
  <PresentationFormat>Özel</PresentationFormat>
  <Paragraphs>38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Dilim</vt:lpstr>
      <vt:lpstr>BABİLLER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2017-10-23T15:13:37Z</dcterms:created>
  <dcterms:modified xsi:type="dcterms:W3CDTF">2017-11-01T13:11:36Z</dcterms:modified>
  <cp:category>www.sorubak.com</cp:category>
</cp:coreProperties>
</file>