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65" r:id="rId3"/>
    <p:sldId id="257" r:id="rId4"/>
    <p:sldId id="258" r:id="rId5"/>
    <p:sldId id="259" r:id="rId6"/>
    <p:sldId id="260" r:id="rId7"/>
    <p:sldId id="274" r:id="rId8"/>
    <p:sldId id="261" r:id="rId9"/>
    <p:sldId id="262" r:id="rId10"/>
    <p:sldId id="263" r:id="rId11"/>
    <p:sldId id="264" r:id="rId12"/>
    <p:sldId id="266" r:id="rId13"/>
    <p:sldId id="267" r:id="rId14"/>
    <p:sldId id="268" r:id="rId15"/>
    <p:sldId id="269" r:id="rId16"/>
    <p:sldId id="270" r:id="rId17"/>
    <p:sldId id="271" r:id="rId18"/>
    <p:sldId id="272" r:id="rId19"/>
    <p:sldId id="273" r:id="rId2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4" autoAdjust="0"/>
    <p:restoredTop sz="94660"/>
  </p:normalViewPr>
  <p:slideViewPr>
    <p:cSldViewPr snapToGrid="0">
      <p:cViewPr varScale="1">
        <p:scale>
          <a:sx n="116" d="100"/>
          <a:sy n="116" d="100"/>
        </p:scale>
        <p:origin x="-1482" y="-1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pPr>
              <a:defRPr/>
            </a:pPr>
            <a:fld id="{918717EF-D084-4DB4-A2A8-702988E5BBF6}" type="datetime1">
              <a:rPr lang="en-US"/>
              <a:pPr>
                <a:defRPr/>
              </a:pPr>
              <a:t>11/17/2017</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07943A8-5649-4E20-9E6D-D96BE919194A}"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ln/>
        </p:spPr>
        <p:txBody>
          <a:bodyPr/>
          <a:lstStyle>
            <a:lvl1pPr>
              <a:defRPr/>
            </a:lvl1pPr>
          </a:lstStyle>
          <a:p>
            <a:pPr>
              <a:defRPr/>
            </a:pPr>
            <a:fld id="{0C853E43-A36E-4EDB-A0C1-9B8F83E9942B}" type="datetime1">
              <a:rPr lang="en-US"/>
              <a:pPr>
                <a:defRPr/>
              </a:pPr>
              <a:t>11/17/2017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B480750-3AB1-4C4F-BEBA-9CC5E55B36B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ln/>
        </p:spPr>
        <p:txBody>
          <a:bodyPr/>
          <a:lstStyle>
            <a:lvl1pPr>
              <a:defRPr/>
            </a:lvl1pPr>
          </a:lstStyle>
          <a:p>
            <a:pPr>
              <a:defRPr/>
            </a:pPr>
            <a:fld id="{355DED45-8FC0-47C7-ABB6-38102BC82438}" type="datetime1">
              <a:rPr lang="en-US"/>
              <a:pPr>
                <a:defRPr/>
              </a:pPr>
              <a:t>11/17/2017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A57B6FA-6C33-40E3-A873-72BAAAEBB67D}"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73140575-D114-4EFE-A7F5-7413AF130853}" type="datetime1">
              <a:rPr lang="en-US"/>
              <a:pPr>
                <a:defRPr/>
              </a:pPr>
              <a:t>11/17/2017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0E55ED5-E625-49C8-AE98-AA394EB5698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pic>
        <p:nvPicPr>
          <p:cNvPr id="5" name="Picture 7"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D8687638-3D9D-4D24-8495-275F80F90C6C}" type="datetime1">
              <a:rPr lang="en-US"/>
              <a:pPr>
                <a:defRPr/>
              </a:pPr>
              <a:t>11/17/2017</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0F3AACDF-6C5E-4D97-9C80-ADC7E624BE7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8"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4"/>
          <p:cNvSpPr>
            <a:spLocks noGrp="1"/>
          </p:cNvSpPr>
          <p:nvPr>
            <p:ph type="dt" sz="half" idx="15"/>
          </p:nvPr>
        </p:nvSpPr>
        <p:spPr/>
        <p:txBody>
          <a:bodyPr/>
          <a:lstStyle>
            <a:lvl1pPr>
              <a:defRPr/>
            </a:lvl1pPr>
          </a:lstStyle>
          <a:p>
            <a:pPr>
              <a:defRPr/>
            </a:pPr>
            <a:fld id="{87B64E52-0ACF-49E6-8E61-55138CEEEB00}" type="datetime1">
              <a:rPr lang="en-US"/>
              <a:pPr>
                <a:defRPr/>
              </a:pPr>
              <a:t>11/17/2017</a:t>
            </a:fld>
            <a:endParaRPr lang="en-US"/>
          </a:p>
        </p:txBody>
      </p:sp>
      <p:sp>
        <p:nvSpPr>
          <p:cNvPr id="7" name="Footer Placeholder 5"/>
          <p:cNvSpPr>
            <a:spLocks noGrp="1"/>
          </p:cNvSpPr>
          <p:nvPr>
            <p:ph type="ftr" sz="quarter" idx="16"/>
          </p:nvPr>
        </p:nvSpPr>
        <p:spPr/>
        <p:txBody>
          <a:bodyPr/>
          <a:lstStyle>
            <a:lvl1pPr>
              <a:defRPr/>
            </a:lvl1pPr>
          </a:lstStyle>
          <a:p>
            <a:pPr>
              <a:defRPr/>
            </a:pPr>
            <a:endParaRPr lang="en-US"/>
          </a:p>
        </p:txBody>
      </p:sp>
      <p:sp>
        <p:nvSpPr>
          <p:cNvPr id="8" name="Slide Number Placeholder 6"/>
          <p:cNvSpPr>
            <a:spLocks noGrp="1"/>
          </p:cNvSpPr>
          <p:nvPr>
            <p:ph type="sldNum" sz="quarter" idx="17"/>
          </p:nvPr>
        </p:nvSpPr>
        <p:spPr/>
        <p:txBody>
          <a:bodyPr/>
          <a:lstStyle>
            <a:lvl1pPr>
              <a:defRPr/>
            </a:lvl1pPr>
          </a:lstStyle>
          <a:p>
            <a:pPr>
              <a:defRPr/>
            </a:pPr>
            <a:fld id="{67C86422-B96E-4651-A1C0-F0862098512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11" descr="flourish2.png"/>
          <p:cNvPicPr>
            <a:picLocks noChangeAspect="1"/>
          </p:cNvPicPr>
          <p:nvPr/>
        </p:nvPicPr>
        <p:blipFill>
          <a:blip r:embed="rId2" cstate="print">
            <a:clrChange>
              <a:clrFrom>
                <a:srgbClr val="000000"/>
              </a:clrFrom>
              <a:clrTo>
                <a:srgbClr val="000000">
                  <a:alpha val="0"/>
                </a:srgbClr>
              </a:clrTo>
            </a:clrChange>
            <a:lum bright="-14000"/>
          </a:blip>
          <a:srcRect/>
          <a:stretch>
            <a:fillRect/>
          </a:stretch>
        </p:blipFill>
        <p:spPr bwMode="auto">
          <a:xfrm>
            <a:off x="0" y="1619250"/>
            <a:ext cx="9144000" cy="931863"/>
          </a:xfrm>
          <a:prstGeom prst="rect">
            <a:avLst/>
          </a:prstGeom>
          <a:noFill/>
          <a:ln w="9525">
            <a:noFill/>
            <a:miter lim="800000"/>
            <a:headEnd/>
            <a:tailEnd/>
          </a:ln>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Date Placeholder 6"/>
          <p:cNvSpPr>
            <a:spLocks noGrp="1"/>
          </p:cNvSpPr>
          <p:nvPr>
            <p:ph type="dt" sz="half" idx="15"/>
          </p:nvPr>
        </p:nvSpPr>
        <p:spPr/>
        <p:txBody>
          <a:bodyPr/>
          <a:lstStyle>
            <a:lvl1pPr>
              <a:defRPr/>
            </a:lvl1pPr>
          </a:lstStyle>
          <a:p>
            <a:pPr>
              <a:defRPr/>
            </a:pPr>
            <a:fld id="{42C6AECA-930B-4DD4-973C-426F2A7D8951}" type="datetime1">
              <a:rPr lang="en-US"/>
              <a:pPr>
                <a:defRPr/>
              </a:pPr>
              <a:t>11/17/2017</a:t>
            </a:fld>
            <a:endParaRPr lang="en-US"/>
          </a:p>
        </p:txBody>
      </p:sp>
      <p:sp>
        <p:nvSpPr>
          <p:cNvPr id="9" name="Footer Placeholder 7"/>
          <p:cNvSpPr>
            <a:spLocks noGrp="1"/>
          </p:cNvSpPr>
          <p:nvPr>
            <p:ph type="ftr" sz="quarter" idx="16"/>
          </p:nvPr>
        </p:nvSpPr>
        <p:spPr/>
        <p:txBody>
          <a:bodyPr/>
          <a:lstStyle>
            <a:lvl1pPr>
              <a:defRPr/>
            </a:lvl1pPr>
          </a:lstStyle>
          <a:p>
            <a:pPr>
              <a:defRPr/>
            </a:pPr>
            <a:endParaRPr lang="en-US"/>
          </a:p>
        </p:txBody>
      </p:sp>
      <p:sp>
        <p:nvSpPr>
          <p:cNvPr id="10" name="Slide Number Placeholder 8"/>
          <p:cNvSpPr>
            <a:spLocks noGrp="1"/>
          </p:cNvSpPr>
          <p:nvPr>
            <p:ph type="sldNum" sz="quarter" idx="17"/>
          </p:nvPr>
        </p:nvSpPr>
        <p:spPr/>
        <p:txBody>
          <a:bodyPr/>
          <a:lstStyle>
            <a:lvl1pPr>
              <a:defRPr/>
            </a:lvl1pPr>
          </a:lstStyle>
          <a:p>
            <a:pPr>
              <a:defRPr/>
            </a:pPr>
            <a:fld id="{32D38096-7F5E-43C2-8290-B166FFE8C36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descr="flourish2.png"/>
          <p:cNvPicPr>
            <a:picLocks noChangeAspect="1"/>
          </p:cNvPicPr>
          <p:nvPr/>
        </p:nvPicPr>
        <p:blipFill>
          <a:blip r:embed="rId2" cstate="print">
            <a:duotone>
              <a:prstClr val="black"/>
              <a:schemeClr val="tx2">
                <a:tint val="45000"/>
                <a:satMod val="400000"/>
              </a:schemeClr>
            </a:duotone>
            <a:lum bright="-14000"/>
          </a:blip>
          <a:stretch>
            <a:fillRect/>
          </a:stretch>
        </p:blipFill>
        <p:spPr>
          <a:xfrm>
            <a:off x="0" y="1618488"/>
            <a:ext cx="9144000" cy="932688"/>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016223C7-D3AF-4BE6-858E-92F7055F8EEC}" type="datetime1">
              <a:rPr lang="en-US"/>
              <a:pPr>
                <a:defRPr/>
              </a:pPr>
              <a:t>11/17/2017</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A92B9690-10CE-4971-BC2F-92219B6207C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ln/>
        </p:spPr>
        <p:txBody>
          <a:bodyPr/>
          <a:lstStyle>
            <a:lvl1pPr>
              <a:defRPr/>
            </a:lvl1pPr>
          </a:lstStyle>
          <a:p>
            <a:pPr>
              <a:defRPr/>
            </a:pPr>
            <a:fld id="{F2674AA3-9157-4D63-8090-EE97760BEA23}" type="datetime1">
              <a:rPr lang="en-US"/>
              <a:pPr>
                <a:defRPr/>
              </a:pPr>
              <a:t>11/17/2017</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2EA5F90-C9D2-46F4-8DD2-42ADFCE4BBB8}"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4"/>
          </p:nvPr>
        </p:nvSpPr>
        <p:spPr>
          <a:ln/>
        </p:spPr>
        <p:txBody>
          <a:bodyPr/>
          <a:lstStyle>
            <a:lvl1pPr>
              <a:defRPr/>
            </a:lvl1pPr>
          </a:lstStyle>
          <a:p>
            <a:pPr>
              <a:defRPr/>
            </a:pPr>
            <a:fld id="{E2C47133-B905-4ED2-B6FB-8F82F5F5CE18}" type="datetime1">
              <a:rPr lang="en-US"/>
              <a:pPr>
                <a:defRPr/>
              </a:pPr>
              <a:t>11/17/2017</a:t>
            </a:fld>
            <a:endParaRPr lang="en-US" dirty="0"/>
          </a:p>
        </p:txBody>
      </p:sp>
      <p:sp>
        <p:nvSpPr>
          <p:cNvPr id="6" name="Footer Placeholder 4"/>
          <p:cNvSpPr>
            <a:spLocks noGrp="1"/>
          </p:cNvSpPr>
          <p:nvPr>
            <p:ph type="ftr" sz="quarter" idx="15"/>
          </p:nvPr>
        </p:nvSpPr>
        <p:spPr/>
        <p:txBody>
          <a:bodyPr/>
          <a:lstStyle>
            <a:lvl1pPr>
              <a:defRPr/>
            </a:lvl1pPr>
          </a:lstStyle>
          <a:p>
            <a:pPr>
              <a:defRPr/>
            </a:pPr>
            <a:endParaRPr lang="en-US"/>
          </a:p>
        </p:txBody>
      </p:sp>
      <p:sp>
        <p:nvSpPr>
          <p:cNvPr id="7" name="Slide Number Placeholder 5"/>
          <p:cNvSpPr>
            <a:spLocks noGrp="1"/>
          </p:cNvSpPr>
          <p:nvPr>
            <p:ph type="sldNum" sz="quarter" idx="16"/>
          </p:nvPr>
        </p:nvSpPr>
        <p:spPr/>
        <p:txBody>
          <a:bodyPr/>
          <a:lstStyle>
            <a:lvl1pPr>
              <a:defRPr/>
            </a:lvl1pPr>
          </a:lstStyle>
          <a:p>
            <a:pPr>
              <a:defRPr/>
            </a:pPr>
            <a:fld id="{0FEBA675-0814-45F5-940E-8B6E2D91DBC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Plaque 9"/>
          <p:cNvSpPr/>
          <p:nvPr/>
        </p:nvSpPr>
        <p:spPr>
          <a:xfrm>
            <a:off x="1463675" y="1847850"/>
            <a:ext cx="3089275" cy="3089275"/>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4953000" y="1676400"/>
            <a:ext cx="2819400" cy="599440"/>
          </a:xfrm>
        </p:spPr>
        <p:txBody>
          <a:bodyPr>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rtlCol="0">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fld id="{8FF8F946-A5AC-4902-BAF1-D6F330AE2136}" type="datetime1">
              <a:rPr lang="en-US"/>
              <a:pPr>
                <a:defRPr/>
              </a:pPr>
              <a:t>11/17/2017</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21EECDAF-4C82-462A-BDF1-2AB79EC8A6A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7" descr="window3.pn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028" name="Text Placeholder 2"/>
          <p:cNvSpPr>
            <a:spLocks noGrp="1"/>
          </p:cNvSpPr>
          <p:nvPr>
            <p:ph type="body" idx="1"/>
          </p:nvPr>
        </p:nvSpPr>
        <p:spPr bwMode="auto">
          <a:xfrm>
            <a:off x="1371600" y="2057400"/>
            <a:ext cx="6400800" cy="3429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fontAlgn="auto">
              <a:spcBef>
                <a:spcPts val="0"/>
              </a:spcBef>
              <a:spcAft>
                <a:spcPts val="0"/>
              </a:spcAft>
              <a:defRPr sz="1100" baseline="0">
                <a:solidFill>
                  <a:schemeClr val="accent1">
                    <a:lumMod val="60000"/>
                    <a:lumOff val="40000"/>
                  </a:schemeClr>
                </a:solidFill>
                <a:latin typeface="+mn-lt"/>
                <a:cs typeface="+mn-cs"/>
              </a:defRPr>
            </a:lvl1pPr>
          </a:lstStyle>
          <a:p>
            <a:pPr>
              <a:defRPr/>
            </a:pPr>
            <a:fld id="{6D8FE991-A556-46C8-9B00-E4C6E1BDFC67}" type="datetime1">
              <a:rPr lang="en-US"/>
              <a:pPr>
                <a:defRPr/>
              </a:pPr>
              <a:t>11/17/2017</a:t>
            </a:fld>
            <a:endParaRPr lang="en-US" dirty="0"/>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fontAlgn="auto">
              <a:spcBef>
                <a:spcPts val="0"/>
              </a:spcBef>
              <a:spcAft>
                <a:spcPts val="0"/>
              </a:spcAft>
              <a:defRPr sz="1100" baseline="0">
                <a:solidFill>
                  <a:schemeClr val="accent1">
                    <a:lumMod val="60000"/>
                    <a:lumOff val="40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bwMode="white">
          <a:xfrm>
            <a:off x="6675438" y="6364288"/>
            <a:ext cx="2133600" cy="365125"/>
          </a:xfrm>
          <a:prstGeom prst="rect">
            <a:avLst/>
          </a:prstGeom>
        </p:spPr>
        <p:txBody>
          <a:bodyPr vert="horz" lIns="91440" tIns="45720" rIns="91440" bIns="45720" rtlCol="0" anchor="ctr"/>
          <a:lstStyle>
            <a:lvl1pPr algn="r" fontAlgn="auto">
              <a:spcBef>
                <a:spcPts val="0"/>
              </a:spcBef>
              <a:spcAft>
                <a:spcPts val="0"/>
              </a:spcAft>
              <a:defRPr sz="1200" b="1" baseline="0">
                <a:solidFill>
                  <a:schemeClr val="accent1">
                    <a:lumMod val="60000"/>
                    <a:lumOff val="40000"/>
                  </a:schemeClr>
                </a:solidFill>
                <a:latin typeface="+mn-lt"/>
                <a:cs typeface="+mn-cs"/>
              </a:defRPr>
            </a:lvl1pPr>
          </a:lstStyle>
          <a:p>
            <a:pPr>
              <a:defRPr/>
            </a:pPr>
            <a:fld id="{C1804348-9E8A-4DC4-BE64-8FF9A7FB200E}"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79" r:id="rId7"/>
    <p:sldLayoutId id="2147483778" r:id="rId8"/>
    <p:sldLayoutId id="2147483786" r:id="rId9"/>
    <p:sldLayoutId id="2147483777" r:id="rId10"/>
    <p:sldLayoutId id="2147483776" r:id="rId11"/>
  </p:sldLayoutIdLst>
  <p:hf sldNum="0" hdr="0" ftr="0" dt="0"/>
  <p:txStyles>
    <p:titleStyle>
      <a:lvl1pPr algn="ctr" rtl="0" eaLnBrk="0" fontAlgn="base" hangingPunct="0">
        <a:spcBef>
          <a:spcPct val="0"/>
        </a:spcBef>
        <a:spcAft>
          <a:spcPct val="0"/>
        </a:spcAft>
        <a:defRPr sz="3600" kern="1200" cap="all" spc="3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Garamond" pitchFamily="18" charset="0"/>
        </a:defRPr>
      </a:lvl2pPr>
      <a:lvl3pPr algn="ctr" rtl="0" eaLnBrk="0" fontAlgn="base" hangingPunct="0">
        <a:spcBef>
          <a:spcPct val="0"/>
        </a:spcBef>
        <a:spcAft>
          <a:spcPct val="0"/>
        </a:spcAft>
        <a:defRPr sz="3600">
          <a:solidFill>
            <a:schemeClr val="tx1"/>
          </a:solidFill>
          <a:latin typeface="Garamond" pitchFamily="18" charset="0"/>
        </a:defRPr>
      </a:lvl3pPr>
      <a:lvl4pPr algn="ctr" rtl="0" eaLnBrk="0" fontAlgn="base" hangingPunct="0">
        <a:spcBef>
          <a:spcPct val="0"/>
        </a:spcBef>
        <a:spcAft>
          <a:spcPct val="0"/>
        </a:spcAft>
        <a:defRPr sz="3600">
          <a:solidFill>
            <a:schemeClr val="tx1"/>
          </a:solidFill>
          <a:latin typeface="Garamond" pitchFamily="18" charset="0"/>
        </a:defRPr>
      </a:lvl4pPr>
      <a:lvl5pPr algn="ctr" rtl="0" eaLnBrk="0" fontAlgn="base" hangingPunct="0">
        <a:spcBef>
          <a:spcPct val="0"/>
        </a:spcBef>
        <a:spcAft>
          <a:spcPct val="0"/>
        </a:spcAft>
        <a:defRPr sz="3600">
          <a:solidFill>
            <a:schemeClr val="tx1"/>
          </a:solidFill>
          <a:latin typeface="Garamond"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615950" algn="l" rtl="0" eaLnBrk="0" fontAlgn="base" hangingPunct="0">
        <a:lnSpc>
          <a:spcPct val="150000"/>
        </a:lnSpc>
        <a:spcBef>
          <a:spcPct val="20000"/>
        </a:spcBef>
        <a:spcAft>
          <a:spcPct val="0"/>
        </a:spcAft>
        <a:buFont typeface="Wingdings" pitchFamily="2" charset="2"/>
        <a:buChar char="v"/>
        <a:defRPr kern="1200">
          <a:solidFill>
            <a:schemeClr val="tx1"/>
          </a:solidFill>
          <a:latin typeface="+mn-lt"/>
          <a:ea typeface="+mn-ea"/>
          <a:cs typeface="+mn-cs"/>
        </a:defRPr>
      </a:lvl1pPr>
      <a:lvl2pPr marL="742950" indent="-228600" algn="l" rtl="0" eaLnBrk="0" fontAlgn="base" hangingPunct="0">
        <a:spcBef>
          <a:spcPct val="20000"/>
        </a:spcBef>
        <a:spcAft>
          <a:spcPct val="0"/>
        </a:spcAft>
        <a:buFont typeface="Arial" charset="0"/>
        <a:buChar char="•"/>
        <a:defRPr sz="16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1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14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 Id="rId6" Type="http://schemas.openxmlformats.org/officeDocument/2006/relationships/image" Target="../media/image4.png"/><Relationship Id="rId5" Type="http://schemas.openxmlformats.org/officeDocument/2006/relationships/image" Target="../media/image7.jpe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F:\fatih%20sultan%20mehmet%20han.mp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8963"/>
            <a:ext cx="6400800" cy="1295400"/>
          </a:xfrm>
        </p:spPr>
        <p:txBody>
          <a:bodyPr/>
          <a:lstStyle/>
          <a:p>
            <a:pPr eaLnBrk="1" fontAlgn="auto" hangingPunct="1">
              <a:spcAft>
                <a:spcPts val="0"/>
              </a:spcAft>
              <a:defRPr/>
            </a:pPr>
            <a:r>
              <a:rPr lang="tr-TR" dirty="0" smtClean="0"/>
              <a:t>Atatürk ‘ÜN  İlke </a:t>
            </a:r>
            <a:r>
              <a:rPr lang="tr-TR" dirty="0" err="1" smtClean="0"/>
              <a:t>İnkIlaplarI</a:t>
            </a:r>
            <a:r>
              <a:rPr lang="tr-TR" dirty="0" smtClean="0"/>
              <a:t> </a:t>
            </a:r>
            <a:endParaRPr lang="en-US" dirty="0"/>
          </a:p>
        </p:txBody>
      </p:sp>
      <p:sp>
        <p:nvSpPr>
          <p:cNvPr id="3" name="Subtitle 2"/>
          <p:cNvSpPr>
            <a:spLocks noGrp="1"/>
          </p:cNvSpPr>
          <p:nvPr>
            <p:ph type="subTitle" idx="1"/>
          </p:nvPr>
        </p:nvSpPr>
        <p:spPr/>
        <p:txBody>
          <a:bodyPr rtlCol="0"/>
          <a:lstStyle/>
          <a:p>
            <a:pPr eaLnBrk="1" fontAlgn="auto" hangingPunct="1">
              <a:spcAft>
                <a:spcPts val="0"/>
              </a:spcAft>
              <a:defRPr/>
            </a:pPr>
            <a:r>
              <a:rPr lang="tr-TR" dirty="0" err="1" smtClean="0"/>
              <a:t>Elanur</a:t>
            </a:r>
            <a:r>
              <a:rPr lang="tr-TR" dirty="0" smtClean="0"/>
              <a:t>  </a:t>
            </a:r>
            <a:r>
              <a:rPr lang="tr-TR" dirty="0" err="1" smtClean="0"/>
              <a:t>Şenses</a:t>
            </a:r>
            <a:r>
              <a:rPr lang="tr-TR" dirty="0" smtClean="0"/>
              <a:t>  5/ G 800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defRPr/>
            </a:pPr>
            <a:r>
              <a:rPr lang="tr-TR" dirty="0" smtClean="0"/>
              <a:t>İNKILAPLARI</a:t>
            </a:r>
            <a:endParaRPr lang="tr-TR" dirty="0"/>
          </a:p>
        </p:txBody>
      </p:sp>
      <p:sp>
        <p:nvSpPr>
          <p:cNvPr id="22530" name="2 İçerik Yer Tutucusu"/>
          <p:cNvSpPr>
            <a:spLocks noGrp="1"/>
          </p:cNvSpPr>
          <p:nvPr>
            <p:ph idx="1"/>
          </p:nvPr>
        </p:nvSpPr>
        <p:spPr>
          <a:xfrm>
            <a:off x="1371600" y="2438400"/>
            <a:ext cx="6400800" cy="3048000"/>
          </a:xfrm>
        </p:spPr>
        <p:txBody>
          <a:bodyPr/>
          <a:lstStyle/>
          <a:p>
            <a:pPr marL="0" indent="-273050" eaLnBrk="1" hangingPunct="1">
              <a:lnSpc>
                <a:spcPct val="90000"/>
              </a:lnSpc>
            </a:pPr>
            <a:r>
              <a:rPr lang="tr-TR" smtClean="0"/>
              <a:t>Devletin yönetim biçimini gösterir.</a:t>
            </a:r>
          </a:p>
          <a:p>
            <a:pPr marL="0" indent="-273050" eaLnBrk="1" hangingPunct="1">
              <a:lnSpc>
                <a:spcPct val="90000"/>
              </a:lnSpc>
            </a:pPr>
            <a:r>
              <a:rPr lang="tr-TR" smtClean="0"/>
              <a:t>Yasama,yürütme ve yargının nasıl kullanacağını gösterir.</a:t>
            </a:r>
          </a:p>
          <a:p>
            <a:pPr marL="0" indent="-273050" eaLnBrk="1" hangingPunct="1">
              <a:lnSpc>
                <a:spcPct val="90000"/>
              </a:lnSpc>
            </a:pPr>
            <a:r>
              <a:rPr lang="tr-TR" smtClean="0"/>
              <a:t>Vatandaşların temel hak ve görevlerini gösterir.</a:t>
            </a:r>
          </a:p>
          <a:p>
            <a:pPr marL="0" indent="-273050" eaLnBrk="1" hangingPunct="1">
              <a:lnSpc>
                <a:spcPct val="90000"/>
              </a:lnSpc>
            </a:pPr>
            <a:r>
              <a:rPr lang="tr-TR" smtClean="0"/>
              <a:t>Devletin temel kanunudur.</a:t>
            </a:r>
          </a:p>
          <a:p>
            <a:pPr marL="0" indent="-273050" eaLnBrk="1" hangingPunct="1">
              <a:lnSpc>
                <a:spcPct val="90000"/>
              </a:lnSpc>
            </a:pPr>
            <a:r>
              <a:rPr lang="tr-TR" smtClean="0"/>
              <a:t>Kanunlar anayasaya aykırı olamaz.</a:t>
            </a:r>
          </a:p>
          <a:p>
            <a:pPr marL="0" indent="-273050" eaLnBrk="1" hangingPunct="1">
              <a:lnSpc>
                <a:spcPct val="90000"/>
              </a:lnSpc>
            </a:pPr>
            <a:r>
              <a:rPr lang="tr-TR" smtClean="0"/>
              <a:t>20 ocak 1921’de TBMM’si ilk anayasasını kabul etti.</a:t>
            </a:r>
          </a:p>
          <a:p>
            <a:pPr marL="0" indent="-273050" eaLnBrk="1" hangingPunct="1">
              <a:lnSpc>
                <a:spcPct val="90000"/>
              </a:lnSpc>
            </a:pPr>
            <a:r>
              <a:rPr lang="tr-TR" smtClean="0"/>
              <a:t>Daha sonra başka anayasalar hazırlandı.</a:t>
            </a:r>
          </a:p>
          <a:p>
            <a:pPr marL="0" indent="-273050" eaLnBrk="1" hangingPunct="1"/>
            <a:endParaRPr lang="tr-TR" smtClean="0"/>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eaLnBrk="1" fontAlgn="auto" hangingPunct="1">
              <a:spcAft>
                <a:spcPts val="0"/>
              </a:spcAft>
              <a:buFont typeface="Wingdings" pitchFamily="2" charset="2"/>
              <a:buChar char="Ø"/>
              <a:defRPr/>
            </a:pPr>
            <a:r>
              <a:rPr lang="tr-TR" dirty="0" smtClean="0"/>
              <a:t>TÜRK MEDENİ KANUNU</a:t>
            </a:r>
            <a:endParaRPr lang="tr-TR" dirty="0"/>
          </a:p>
        </p:txBody>
      </p:sp>
      <p:sp>
        <p:nvSpPr>
          <p:cNvPr id="23554" name="2 İçerik Yer Tutucusu"/>
          <p:cNvSpPr>
            <a:spLocks noGrp="1"/>
          </p:cNvSpPr>
          <p:nvPr>
            <p:ph idx="1"/>
          </p:nvPr>
        </p:nvSpPr>
        <p:spPr>
          <a:xfrm>
            <a:off x="1371600" y="2438400"/>
            <a:ext cx="6400800" cy="3048000"/>
          </a:xfrm>
        </p:spPr>
        <p:txBody>
          <a:bodyPr/>
          <a:lstStyle/>
          <a:p>
            <a:pPr marL="0" indent="-273050" eaLnBrk="1" hangingPunct="1">
              <a:lnSpc>
                <a:spcPct val="90000"/>
              </a:lnSpc>
            </a:pPr>
            <a:r>
              <a:rPr lang="tr-TR" smtClean="0"/>
              <a:t>Kişilerin hakları,borçları,aile kurması,boşanma miras işleri medeni kanuna göre olur.</a:t>
            </a:r>
          </a:p>
          <a:p>
            <a:pPr marL="0" indent="-273050" eaLnBrk="1" hangingPunct="1">
              <a:lnSpc>
                <a:spcPct val="90000"/>
              </a:lnSpc>
            </a:pPr>
            <a:r>
              <a:rPr lang="tr-TR" smtClean="0"/>
              <a:t>Cumhuriyetten önce medeni kanun yoktu.</a:t>
            </a:r>
          </a:p>
          <a:p>
            <a:pPr marL="0" indent="-273050" eaLnBrk="1" hangingPunct="1">
              <a:lnSpc>
                <a:spcPct val="90000"/>
              </a:lnSpc>
            </a:pPr>
            <a:r>
              <a:rPr lang="tr-TR" smtClean="0"/>
              <a:t>İsviçre medeni kanunu örnek alındı.</a:t>
            </a:r>
          </a:p>
          <a:p>
            <a:pPr marL="0" indent="-273050" eaLnBrk="1" hangingPunct="1">
              <a:lnSpc>
                <a:spcPct val="90000"/>
              </a:lnSpc>
            </a:pPr>
            <a:r>
              <a:rPr lang="tr-TR" smtClean="0"/>
              <a:t>TBMM 4 ekim 1926’da medeni kanunu kabul etti. Bu kanuna göre:</a:t>
            </a:r>
          </a:p>
          <a:p>
            <a:pPr marL="0" indent="-273050" eaLnBrk="1" hangingPunct="1">
              <a:lnSpc>
                <a:spcPct val="90000"/>
              </a:lnSpc>
            </a:pPr>
            <a:r>
              <a:rPr lang="tr-TR" smtClean="0"/>
              <a:t>Resmi nikah ve tek eşle evlilik getirildi.</a:t>
            </a:r>
          </a:p>
          <a:p>
            <a:pPr marL="0" indent="-273050" eaLnBrk="1" hangingPunct="1">
              <a:lnSpc>
                <a:spcPct val="90000"/>
              </a:lnSpc>
            </a:pPr>
            <a:r>
              <a:rPr lang="tr-TR" smtClean="0"/>
              <a:t>Evlenme,boşanma ve mirasta kadın erkek eşitliği getirildi.</a:t>
            </a:r>
          </a:p>
          <a:p>
            <a:pPr marL="0" indent="-273050" eaLnBrk="1" hangingPunct="1"/>
            <a:endParaRPr lang="tr-TR" smtClean="0"/>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263650" y="1138238"/>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MİLLİ EĞİTİM</a:t>
            </a:r>
            <a:endParaRPr lang="tr-TR" dirty="0"/>
          </a:p>
        </p:txBody>
      </p:sp>
      <p:sp>
        <p:nvSpPr>
          <p:cNvPr id="3" name="2 İçerik Yer Tutucusu"/>
          <p:cNvSpPr>
            <a:spLocks noGrp="1"/>
          </p:cNvSpPr>
          <p:nvPr>
            <p:ph idx="1"/>
          </p:nvPr>
        </p:nvSpPr>
        <p:spPr>
          <a:xfrm>
            <a:off x="1371600" y="2438400"/>
            <a:ext cx="6400800" cy="3048000"/>
          </a:xfrm>
        </p:spPr>
        <p:txBody>
          <a:bodyPr rtlCol="0">
            <a:normAutofit fontScale="92500"/>
          </a:bodyPr>
          <a:lstStyle/>
          <a:p>
            <a:pPr marL="0" indent="-274320" eaLnBrk="1" fontAlgn="auto" hangingPunct="1">
              <a:spcAft>
                <a:spcPts val="0"/>
              </a:spcAft>
              <a:defRPr/>
            </a:pPr>
            <a:r>
              <a:rPr lang="tr-TR" dirty="0" smtClean="0"/>
              <a:t>Eğitimin amacı cehaleti ortadan kaldırmaktır.</a:t>
            </a:r>
          </a:p>
          <a:p>
            <a:pPr marL="0" indent="-274320" eaLnBrk="1" fontAlgn="auto" hangingPunct="1">
              <a:spcAft>
                <a:spcPts val="0"/>
              </a:spcAft>
              <a:defRPr/>
            </a:pPr>
            <a:r>
              <a:rPr lang="tr-TR" dirty="0" smtClean="0"/>
              <a:t>Atatürk,eğitimin çağdaş olmasını istemiştir.</a:t>
            </a:r>
          </a:p>
          <a:p>
            <a:pPr marL="0" indent="-274320" eaLnBrk="1" fontAlgn="auto" hangingPunct="1">
              <a:spcAft>
                <a:spcPts val="0"/>
              </a:spcAft>
              <a:defRPr/>
            </a:pPr>
            <a:r>
              <a:rPr lang="tr-TR" dirty="0" smtClean="0"/>
              <a:t>Anayasamıza göre,kuz ve erkek öğrenciler için ilköğretim zorunludur.</a:t>
            </a:r>
          </a:p>
          <a:p>
            <a:pPr marL="0" indent="-274320" eaLnBrk="1" fontAlgn="auto" hangingPunct="1">
              <a:spcAft>
                <a:spcPts val="0"/>
              </a:spcAft>
              <a:defRPr/>
            </a:pPr>
            <a:r>
              <a:rPr lang="tr-TR" dirty="0" smtClean="0"/>
              <a:t>Okullarda karma eğitim yapılır.</a:t>
            </a:r>
          </a:p>
          <a:p>
            <a:pPr marL="0" indent="-274320" eaLnBrk="1" fontAlgn="auto" hangingPunct="1">
              <a:spcAft>
                <a:spcPts val="0"/>
              </a:spcAft>
              <a:defRPr/>
            </a:pPr>
            <a:r>
              <a:rPr lang="tr-TR" dirty="0" smtClean="0"/>
              <a:t>Atatürk’e </a:t>
            </a:r>
            <a:r>
              <a:rPr lang="tr-TR" dirty="0" err="1" smtClean="0"/>
              <a:t>göre”kadınlarını</a:t>
            </a:r>
            <a:r>
              <a:rPr lang="tr-TR" dirty="0" smtClean="0"/>
              <a:t> eğitmeyen toplum yükselemez.</a:t>
            </a:r>
          </a:p>
          <a:p>
            <a:pPr marL="0" indent="-274320" eaLnBrk="1" fontAlgn="auto" hangingPunct="1">
              <a:spcAft>
                <a:spcPts val="0"/>
              </a:spcAft>
              <a:defRPr/>
            </a:pPr>
            <a:r>
              <a:rPr lang="tr-TR" dirty="0" smtClean="0"/>
              <a:t>Çağımız bilgi çağıdır.</a:t>
            </a:r>
          </a:p>
          <a:p>
            <a:pPr marL="0" indent="-274320" eaLnBrk="1" fontAlgn="auto" hangingPunct="1">
              <a:spcAft>
                <a:spcPts val="0"/>
              </a:spcAft>
              <a:defRPr/>
            </a:pPr>
            <a:endParaRPr lang="tr-TR" dirty="0"/>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ÖĞRETİM BİRLİĞİ</a:t>
            </a:r>
            <a:endParaRPr lang="tr-TR" dirty="0"/>
          </a:p>
        </p:txBody>
      </p:sp>
      <p:sp>
        <p:nvSpPr>
          <p:cNvPr id="25602" name="2 İçerik Yer Tutucusu"/>
          <p:cNvSpPr>
            <a:spLocks noGrp="1"/>
          </p:cNvSpPr>
          <p:nvPr>
            <p:ph idx="1"/>
          </p:nvPr>
        </p:nvSpPr>
        <p:spPr>
          <a:xfrm>
            <a:off x="1371600" y="2438400"/>
            <a:ext cx="6400800" cy="3048000"/>
          </a:xfrm>
        </p:spPr>
        <p:txBody>
          <a:bodyPr/>
          <a:lstStyle/>
          <a:p>
            <a:pPr marL="0" indent="-273050" eaLnBrk="1" hangingPunct="1">
              <a:lnSpc>
                <a:spcPct val="90000"/>
              </a:lnSpc>
            </a:pPr>
            <a:r>
              <a:rPr lang="tr-TR" smtClean="0"/>
              <a:t>Osmanlı devleti zamanında medrese ve okul diye iki ayrı eğitim kurumu vardı.</a:t>
            </a:r>
          </a:p>
          <a:p>
            <a:pPr marL="0" indent="-273050" eaLnBrk="1" hangingPunct="1">
              <a:lnSpc>
                <a:spcPct val="90000"/>
              </a:lnSpc>
            </a:pPr>
            <a:r>
              <a:rPr lang="tr-TR" smtClean="0"/>
              <a:t>TBMM 3 mart 1924’te öğretim birliği  kanununu kabul etti.</a:t>
            </a:r>
          </a:p>
          <a:p>
            <a:pPr marL="0" indent="-273050" eaLnBrk="1" hangingPunct="1">
              <a:lnSpc>
                <a:spcPct val="90000"/>
              </a:lnSpc>
            </a:pPr>
            <a:r>
              <a:rPr lang="tr-TR" smtClean="0"/>
              <a:t>Bu kanuna göre;</a:t>
            </a:r>
          </a:p>
          <a:p>
            <a:pPr lvl="1" eaLnBrk="1" hangingPunct="1">
              <a:lnSpc>
                <a:spcPct val="90000"/>
              </a:lnSpc>
            </a:pPr>
            <a:r>
              <a:rPr lang="tr-TR" smtClean="0"/>
              <a:t>Tüm okullar milli eğitim bakanlığına bağlandı.</a:t>
            </a:r>
          </a:p>
          <a:p>
            <a:pPr lvl="1" eaLnBrk="1" hangingPunct="1">
              <a:lnSpc>
                <a:spcPct val="90000"/>
              </a:lnSpc>
            </a:pPr>
            <a:r>
              <a:rPr lang="tr-TR" smtClean="0"/>
              <a:t>Medreseler kapatıldı.</a:t>
            </a:r>
          </a:p>
          <a:p>
            <a:pPr lvl="1" eaLnBrk="1" hangingPunct="1">
              <a:lnSpc>
                <a:spcPct val="90000"/>
              </a:lnSpc>
            </a:pPr>
            <a:r>
              <a:rPr lang="tr-TR" smtClean="0"/>
              <a:t>Eğitim sistemimiz laikleştirildi.</a:t>
            </a:r>
          </a:p>
          <a:p>
            <a:pPr marL="0" indent="-273050" eaLnBrk="1" hangingPunct="1"/>
            <a:endParaRPr lang="tr-TR" smtClean="0"/>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eaLnBrk="1" fontAlgn="auto" hangingPunct="1">
              <a:spcAft>
                <a:spcPts val="0"/>
              </a:spcAft>
              <a:buFont typeface="Wingdings" pitchFamily="2" charset="2"/>
              <a:buChar char="Ø"/>
              <a:defRPr/>
            </a:pPr>
            <a:r>
              <a:rPr lang="tr-TR" dirty="0" smtClean="0"/>
              <a:t>YENİ HARFLERİN KABULÜ</a:t>
            </a:r>
            <a:endParaRPr lang="tr-TR" dirty="0"/>
          </a:p>
        </p:txBody>
      </p:sp>
      <p:sp>
        <p:nvSpPr>
          <p:cNvPr id="3" name="2 İçerik Yer Tutucusu"/>
          <p:cNvSpPr>
            <a:spLocks noGrp="1"/>
          </p:cNvSpPr>
          <p:nvPr>
            <p:ph idx="1"/>
          </p:nvPr>
        </p:nvSpPr>
        <p:spPr>
          <a:xfrm>
            <a:off x="1371600" y="2438400"/>
            <a:ext cx="6400800" cy="3048000"/>
          </a:xfrm>
        </p:spPr>
        <p:txBody>
          <a:bodyPr rtlCol="0">
            <a:normAutofit lnSpcReduction="10000"/>
          </a:bodyPr>
          <a:lstStyle/>
          <a:p>
            <a:pPr marL="0" indent="-274320" eaLnBrk="1" fontAlgn="auto" hangingPunct="1">
              <a:spcAft>
                <a:spcPts val="0"/>
              </a:spcAft>
              <a:defRPr/>
            </a:pPr>
            <a:r>
              <a:rPr lang="tr-TR" dirty="0" smtClean="0"/>
              <a:t>Cumhuriyetten önce Arap harfleri kullanılıyordu.</a:t>
            </a:r>
          </a:p>
          <a:p>
            <a:pPr marL="0" indent="-274320" eaLnBrk="1" fontAlgn="auto" hangingPunct="1">
              <a:spcAft>
                <a:spcPts val="0"/>
              </a:spcAft>
              <a:defRPr/>
            </a:pPr>
            <a:r>
              <a:rPr lang="tr-TR" dirty="0" smtClean="0"/>
              <a:t>Okuma yazma öğrenmek çok zor oluyordu.</a:t>
            </a:r>
          </a:p>
          <a:p>
            <a:pPr marL="0" indent="-274320" eaLnBrk="1" fontAlgn="auto" hangingPunct="1">
              <a:spcAft>
                <a:spcPts val="0"/>
              </a:spcAft>
              <a:defRPr/>
            </a:pPr>
            <a:r>
              <a:rPr lang="tr-TR" dirty="0" smtClean="0"/>
              <a:t>Türk dilinin yapısına uygun ve öğrenmesi kolay olan Latin harfleri hazırlandı.</a:t>
            </a:r>
          </a:p>
          <a:p>
            <a:pPr marL="0" indent="-274320" eaLnBrk="1" fontAlgn="auto" hangingPunct="1">
              <a:spcAft>
                <a:spcPts val="0"/>
              </a:spcAft>
              <a:defRPr/>
            </a:pPr>
            <a:r>
              <a:rPr lang="tr-TR" dirty="0" smtClean="0"/>
              <a:t>1 kasım 1928’de TBMM yeni Türk harflerini kabul etti.</a:t>
            </a:r>
          </a:p>
          <a:p>
            <a:pPr marL="0" indent="-274320" eaLnBrk="1" fontAlgn="auto" hangingPunct="1">
              <a:spcAft>
                <a:spcPts val="0"/>
              </a:spcAft>
              <a:defRPr/>
            </a:pPr>
            <a:r>
              <a:rPr lang="tr-TR" dirty="0" smtClean="0"/>
              <a:t>Türk dilini yabancı dillerin etkisinden korumak için, Atatürk Türk dil kurumunu kurdurttu.</a:t>
            </a:r>
          </a:p>
          <a:p>
            <a:pPr marL="0" indent="-274320" eaLnBrk="1" fontAlgn="auto" hangingPunct="1">
              <a:spcAft>
                <a:spcPts val="0"/>
              </a:spcAft>
              <a:defRPr/>
            </a:pPr>
            <a:endParaRPr lang="tr-TR" dirty="0"/>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419225" y="99695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eaLnBrk="1" fontAlgn="auto" hangingPunct="1">
              <a:spcAft>
                <a:spcPts val="0"/>
              </a:spcAft>
              <a:defRPr/>
            </a:pPr>
            <a:r>
              <a:rPr lang="tr-TR" dirty="0" smtClean="0"/>
              <a:t>TOPLUMSAL ALANLARDA İNKILAPLAR</a:t>
            </a:r>
            <a:endParaRPr lang="tr-TR" dirty="0"/>
          </a:p>
        </p:txBody>
      </p:sp>
      <p:sp>
        <p:nvSpPr>
          <p:cNvPr id="27650" name="2 İçerik Yer Tutucusu"/>
          <p:cNvSpPr>
            <a:spLocks noGrp="1"/>
          </p:cNvSpPr>
          <p:nvPr>
            <p:ph idx="1"/>
          </p:nvPr>
        </p:nvSpPr>
        <p:spPr>
          <a:xfrm>
            <a:off x="1371600" y="2438400"/>
            <a:ext cx="6400800" cy="3048000"/>
          </a:xfrm>
        </p:spPr>
        <p:txBody>
          <a:bodyPr/>
          <a:lstStyle/>
          <a:p>
            <a:pPr marL="0" indent="-273050" eaLnBrk="1" hangingPunct="1"/>
            <a:r>
              <a:rPr lang="tr-TR" smtClean="0"/>
              <a:t>Kıyafette yenilik.</a:t>
            </a:r>
          </a:p>
          <a:p>
            <a:pPr marL="0" indent="-273050" eaLnBrk="1" hangingPunct="1"/>
            <a:r>
              <a:rPr lang="tr-TR" smtClean="0"/>
              <a:t>Takvim,saat ve ölçülerde yenilikler.</a:t>
            </a:r>
          </a:p>
          <a:p>
            <a:pPr marL="0" indent="-273050" eaLnBrk="1" hangingPunct="1"/>
            <a:r>
              <a:rPr lang="tr-TR" smtClean="0"/>
              <a:t>Soyadı kanunu(1934).</a:t>
            </a:r>
          </a:p>
          <a:p>
            <a:pPr marL="0" indent="-273050" eaLnBrk="1" hangingPunct="1"/>
            <a:r>
              <a:rPr lang="tr-TR" smtClean="0"/>
              <a:t>Türk kadınına verilen haklar.</a:t>
            </a:r>
          </a:p>
          <a:p>
            <a:pPr marL="0" indent="-273050" eaLnBrk="1" hangingPunct="1"/>
            <a:endParaRPr lang="tr-TR" smtClean="0"/>
          </a:p>
        </p:txBody>
      </p:sp>
      <p:pic>
        <p:nvPicPr>
          <p:cNvPr id="27651" name="Picture 4" descr="C:\Documents and Settings\PC\Local Settings\Temporary Internet Files\Content.IE5\BIDNUE01\sivvus-analog-clock[1].png"/>
          <p:cNvPicPr>
            <a:picLocks noChangeAspect="1" noChangeArrowheads="1"/>
          </p:cNvPicPr>
          <p:nvPr/>
        </p:nvPicPr>
        <p:blipFill>
          <a:blip r:embed="rId3" cstate="print"/>
          <a:srcRect/>
          <a:stretch>
            <a:fillRect/>
          </a:stretch>
        </p:blipFill>
        <p:spPr bwMode="auto">
          <a:xfrm>
            <a:off x="1352550" y="4262438"/>
            <a:ext cx="2370138" cy="1674812"/>
          </a:xfrm>
          <a:prstGeom prst="rect">
            <a:avLst/>
          </a:prstGeom>
          <a:noFill/>
          <a:ln w="9525">
            <a:noFill/>
            <a:miter lim="800000"/>
            <a:headEnd/>
            <a:tailEnd/>
          </a:ln>
        </p:spPr>
      </p:pic>
      <p:pic>
        <p:nvPicPr>
          <p:cNvPr id="27652" name="Picture 11" descr="C:\Documents and Settings\PC\Local Settings\Temporary Internet Files\Content.IE5\KTG92BFP\11 Havuc pantolon puantiyeli bluz gunluk ve spor kiyafet kombin modelleri[1].jpg"/>
          <p:cNvPicPr>
            <a:picLocks noChangeAspect="1" noChangeArrowheads="1"/>
          </p:cNvPicPr>
          <p:nvPr/>
        </p:nvPicPr>
        <p:blipFill>
          <a:blip r:embed="rId4" cstate="print"/>
          <a:srcRect/>
          <a:stretch>
            <a:fillRect/>
          </a:stretch>
        </p:blipFill>
        <p:spPr bwMode="auto">
          <a:xfrm>
            <a:off x="4559300" y="2214563"/>
            <a:ext cx="3276600" cy="1327150"/>
          </a:xfrm>
          <a:prstGeom prst="rect">
            <a:avLst/>
          </a:prstGeom>
          <a:noFill/>
          <a:ln w="9525">
            <a:noFill/>
            <a:miter lim="800000"/>
            <a:headEnd/>
            <a:tailEnd/>
          </a:ln>
        </p:spPr>
      </p:pic>
      <p:pic>
        <p:nvPicPr>
          <p:cNvPr id="27653" name="Picture 16" descr="C:\Documents and Settings\PC\Local Settings\Temporary Internet Files\Content.IE5\QAMK2MQQ\Ataturk-hatreform[1].jpg"/>
          <p:cNvPicPr>
            <a:picLocks noChangeAspect="1" noChangeArrowheads="1"/>
          </p:cNvPicPr>
          <p:nvPr/>
        </p:nvPicPr>
        <p:blipFill>
          <a:blip r:embed="rId5" cstate="print"/>
          <a:srcRect/>
          <a:stretch>
            <a:fillRect/>
          </a:stretch>
        </p:blipFill>
        <p:spPr bwMode="auto">
          <a:xfrm>
            <a:off x="4314825" y="3619500"/>
            <a:ext cx="3810000" cy="2060575"/>
          </a:xfrm>
          <a:prstGeom prst="rect">
            <a:avLst/>
          </a:prstGeom>
          <a:noFill/>
          <a:ln w="9525">
            <a:noFill/>
            <a:miter lim="800000"/>
            <a:headEnd/>
            <a:tailEnd/>
          </a:ln>
        </p:spPr>
      </p:pic>
      <p:pic>
        <p:nvPicPr>
          <p:cNvPr id="7" name="fatih sultan mehmet han.mp3">
            <a:hlinkClick r:id="" action="ppaction://media"/>
          </p:cNvPr>
          <p:cNvPicPr>
            <a:picLocks noRot="1" noChangeAspect="1"/>
          </p:cNvPicPr>
          <p:nvPr>
            <a:audioFile r:link="rId1"/>
          </p:nvPr>
        </p:nvPicPr>
        <p:blipFill>
          <a:blip r:embed="rId6" cstate="print"/>
          <a:srcRect/>
          <a:stretch>
            <a:fillRect/>
          </a:stretch>
        </p:blipFill>
        <p:spPr bwMode="auto">
          <a:xfrm>
            <a:off x="1250950"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KADIN HAKLARI</a:t>
            </a:r>
            <a:endParaRPr lang="tr-TR" dirty="0"/>
          </a:p>
        </p:txBody>
      </p:sp>
      <p:sp>
        <p:nvSpPr>
          <p:cNvPr id="28674" name="2 İçerik Yer Tutucusu"/>
          <p:cNvSpPr>
            <a:spLocks noGrp="1"/>
          </p:cNvSpPr>
          <p:nvPr>
            <p:ph idx="1"/>
          </p:nvPr>
        </p:nvSpPr>
        <p:spPr>
          <a:xfrm>
            <a:off x="1371600" y="2438400"/>
            <a:ext cx="6400800" cy="3048000"/>
          </a:xfrm>
        </p:spPr>
        <p:txBody>
          <a:bodyPr/>
          <a:lstStyle/>
          <a:p>
            <a:pPr marL="0" indent="-273050" eaLnBrk="1" hangingPunct="1"/>
            <a:r>
              <a:rPr lang="tr-TR" smtClean="0"/>
              <a:t>İlk Türk devletlerinde kadın ve erkekler eşitti.</a:t>
            </a:r>
          </a:p>
          <a:p>
            <a:pPr marL="0" indent="-273050" eaLnBrk="1" hangingPunct="1"/>
            <a:r>
              <a:rPr lang="tr-TR" smtClean="0"/>
              <a:t>Osmanlı devletinde kadınlar bir çok haklarını kaybetti.</a:t>
            </a:r>
          </a:p>
          <a:p>
            <a:pPr marL="0" indent="-273050" eaLnBrk="1" hangingPunct="1"/>
            <a:r>
              <a:rPr lang="tr-TR" smtClean="0"/>
              <a:t>Medeni kanun ile kadın erkek eşitliği sağlandı.</a:t>
            </a:r>
          </a:p>
          <a:p>
            <a:pPr marL="0" indent="-273050" eaLnBrk="1" hangingPunct="1"/>
            <a:r>
              <a:rPr lang="tr-TR" smtClean="0"/>
              <a:t>Kadınlara 1934 yılında seçme ve seçilme hakkı verildi.</a:t>
            </a:r>
          </a:p>
          <a:p>
            <a:pPr marL="0" indent="-273050" eaLnBrk="1" hangingPunct="1"/>
            <a:endParaRPr lang="tr-TR" smtClean="0"/>
          </a:p>
        </p:txBody>
      </p:sp>
      <p:pic>
        <p:nvPicPr>
          <p:cNvPr id="28675" name="Picture 2" descr="C:\Documents and Settings\PC\Local Settings\Temporary Internet Files\Content.IE5\BIDNUE01\equidad_genero[1].jpg"/>
          <p:cNvPicPr>
            <a:picLocks noChangeAspect="1" noChangeArrowheads="1"/>
          </p:cNvPicPr>
          <p:nvPr/>
        </p:nvPicPr>
        <p:blipFill>
          <a:blip r:embed="rId3" cstate="print"/>
          <a:srcRect/>
          <a:stretch>
            <a:fillRect/>
          </a:stretch>
        </p:blipFill>
        <p:spPr bwMode="auto">
          <a:xfrm>
            <a:off x="1778000" y="4340225"/>
            <a:ext cx="3810000" cy="1416050"/>
          </a:xfrm>
          <a:prstGeom prst="rect">
            <a:avLst/>
          </a:prstGeom>
          <a:noFill/>
          <a:ln w="9525">
            <a:noFill/>
            <a:miter lim="800000"/>
            <a:headEnd/>
            <a:tailEnd/>
          </a:ln>
        </p:spPr>
      </p:pic>
      <p:pic>
        <p:nvPicPr>
          <p:cNvPr id="5" name="fatih sultan mehmet han.mp3">
            <a:hlinkClick r:id="" action="ppaction://media"/>
          </p:cNvPr>
          <p:cNvPicPr>
            <a:picLocks noRot="1" noChangeAspect="1"/>
          </p:cNvPicPr>
          <p:nvPr>
            <a:audioFile r:link="rId1"/>
          </p:nvPr>
        </p:nvPicPr>
        <p:blipFill>
          <a:blip r:embed="rId4"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EKONOMİK ALANDA</a:t>
            </a:r>
            <a:endParaRPr lang="tr-TR" dirty="0"/>
          </a:p>
        </p:txBody>
      </p:sp>
      <p:sp>
        <p:nvSpPr>
          <p:cNvPr id="3" name="2 İçerik Yer Tutucusu"/>
          <p:cNvSpPr>
            <a:spLocks noGrp="1"/>
          </p:cNvSpPr>
          <p:nvPr>
            <p:ph idx="1"/>
          </p:nvPr>
        </p:nvSpPr>
        <p:spPr>
          <a:xfrm>
            <a:off x="1371600" y="2438400"/>
            <a:ext cx="6400800" cy="3048000"/>
          </a:xfrm>
        </p:spPr>
        <p:txBody>
          <a:bodyPr rtlCol="0">
            <a:normAutofit fontScale="85000" lnSpcReduction="10000"/>
          </a:bodyPr>
          <a:lstStyle/>
          <a:p>
            <a:pPr marL="0" indent="-274320" eaLnBrk="1" fontAlgn="auto" hangingPunct="1">
              <a:spcAft>
                <a:spcPts val="0"/>
              </a:spcAft>
              <a:defRPr/>
            </a:pPr>
            <a:r>
              <a:rPr lang="tr-TR" dirty="0" smtClean="0"/>
              <a:t>1923’te İzmir’de iktisat kongresi toplandı.</a:t>
            </a:r>
          </a:p>
          <a:p>
            <a:pPr marL="0" indent="-274320" eaLnBrk="1" fontAlgn="auto" hangingPunct="1">
              <a:spcAft>
                <a:spcPts val="0"/>
              </a:spcAft>
              <a:defRPr/>
            </a:pPr>
            <a:r>
              <a:rPr lang="tr-TR" dirty="0" smtClean="0"/>
              <a:t>Aşar vergisi kaldırıldı.</a:t>
            </a:r>
          </a:p>
          <a:p>
            <a:pPr marL="0" indent="-274320" eaLnBrk="1" fontAlgn="auto" hangingPunct="1">
              <a:spcAft>
                <a:spcPts val="0"/>
              </a:spcAft>
              <a:defRPr/>
            </a:pPr>
            <a:r>
              <a:rPr lang="tr-TR" dirty="0" smtClean="0"/>
              <a:t>1926’da kabotaj kaldırıldı.</a:t>
            </a:r>
          </a:p>
          <a:p>
            <a:pPr marL="0" indent="-274320" eaLnBrk="1" fontAlgn="auto" hangingPunct="1">
              <a:spcAft>
                <a:spcPts val="0"/>
              </a:spcAft>
              <a:defRPr/>
            </a:pPr>
            <a:r>
              <a:rPr lang="tr-TR" dirty="0" smtClean="0"/>
              <a:t>Bankacılık geliştirildi.</a:t>
            </a:r>
          </a:p>
          <a:p>
            <a:pPr marL="0" indent="-274320" eaLnBrk="1" fontAlgn="auto" hangingPunct="1">
              <a:spcAft>
                <a:spcPts val="0"/>
              </a:spcAft>
              <a:defRPr/>
            </a:pPr>
            <a:r>
              <a:rPr lang="tr-TR" dirty="0" smtClean="0"/>
              <a:t>Kooperatifçilik ve makineleşme gelişti.</a:t>
            </a:r>
          </a:p>
          <a:p>
            <a:pPr marL="0" indent="-274320" eaLnBrk="1" fontAlgn="auto" hangingPunct="1">
              <a:spcAft>
                <a:spcPts val="0"/>
              </a:spcAft>
              <a:defRPr/>
            </a:pPr>
            <a:r>
              <a:rPr lang="tr-TR" dirty="0" smtClean="0"/>
              <a:t>Kapitülasyonlar kaldırıldı.</a:t>
            </a:r>
          </a:p>
          <a:p>
            <a:pPr marL="0" indent="-274320" eaLnBrk="1" fontAlgn="auto" hangingPunct="1">
              <a:spcAft>
                <a:spcPts val="0"/>
              </a:spcAft>
              <a:defRPr/>
            </a:pPr>
            <a:r>
              <a:rPr lang="tr-TR" dirty="0" smtClean="0"/>
              <a:t>Fabrikalar kuruldu.</a:t>
            </a:r>
          </a:p>
          <a:p>
            <a:pPr marL="0" indent="-274320" eaLnBrk="1" fontAlgn="auto" hangingPunct="1">
              <a:spcAft>
                <a:spcPts val="0"/>
              </a:spcAft>
              <a:defRPr/>
            </a:pPr>
            <a:r>
              <a:rPr lang="tr-TR" dirty="0" smtClean="0"/>
              <a:t>MTA kuruldu.</a:t>
            </a:r>
          </a:p>
          <a:p>
            <a:pPr marL="0" indent="-274320" eaLnBrk="1" fontAlgn="auto" hangingPunct="1">
              <a:spcAft>
                <a:spcPts val="0"/>
              </a:spcAft>
              <a:defRPr/>
            </a:pPr>
            <a:endParaRPr lang="tr-TR" dirty="0"/>
          </a:p>
        </p:txBody>
      </p:sp>
      <p:pic>
        <p:nvPicPr>
          <p:cNvPr id="29699" name="Picture 2" descr="C:\Documents and Settings\PC\Local Settings\Temporary Internet Files\Content.IE5\KTG92BFP\1394811078_17_3781[1].jpg"/>
          <p:cNvPicPr>
            <a:picLocks noChangeAspect="1" noChangeArrowheads="1"/>
          </p:cNvPicPr>
          <p:nvPr/>
        </p:nvPicPr>
        <p:blipFill>
          <a:blip r:embed="rId3" cstate="print"/>
          <a:srcRect/>
          <a:stretch>
            <a:fillRect/>
          </a:stretch>
        </p:blipFill>
        <p:spPr bwMode="auto">
          <a:xfrm>
            <a:off x="4997450" y="2640013"/>
            <a:ext cx="2193925" cy="2641600"/>
          </a:xfrm>
          <a:prstGeom prst="rect">
            <a:avLst/>
          </a:prstGeom>
          <a:noFill/>
          <a:ln w="9525">
            <a:noFill/>
            <a:miter lim="800000"/>
            <a:headEnd/>
            <a:tailEnd/>
          </a:ln>
        </p:spPr>
      </p:pic>
      <p:pic>
        <p:nvPicPr>
          <p:cNvPr id="5" name="fatih sultan mehmet han.mp3">
            <a:hlinkClick r:id="" action="ppaction://media"/>
          </p:cNvPr>
          <p:cNvPicPr>
            <a:picLocks noRot="1" noChangeAspect="1"/>
          </p:cNvPicPr>
          <p:nvPr>
            <a:audioFile r:link="rId1"/>
          </p:nvPr>
        </p:nvPicPr>
        <p:blipFill>
          <a:blip r:embed="rId4" cstate="print"/>
          <a:srcRect/>
          <a:stretch>
            <a:fillRect/>
          </a:stretch>
        </p:blipFill>
        <p:spPr bwMode="auto">
          <a:xfrm>
            <a:off x="1379538" y="100965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EĞİTİM ALANINDA</a:t>
            </a:r>
            <a:endParaRPr lang="tr-TR" dirty="0"/>
          </a:p>
        </p:txBody>
      </p:sp>
      <p:sp>
        <p:nvSpPr>
          <p:cNvPr id="30722" name="2 İçerik Yer Tutucusu"/>
          <p:cNvSpPr>
            <a:spLocks noGrp="1"/>
          </p:cNvSpPr>
          <p:nvPr>
            <p:ph idx="1"/>
          </p:nvPr>
        </p:nvSpPr>
        <p:spPr>
          <a:xfrm>
            <a:off x="1371600" y="2438400"/>
            <a:ext cx="6400800" cy="3048000"/>
          </a:xfrm>
        </p:spPr>
        <p:txBody>
          <a:bodyPr/>
          <a:lstStyle/>
          <a:p>
            <a:pPr marL="0" indent="-273050" eaLnBrk="1" hangingPunct="1"/>
            <a:r>
              <a:rPr lang="tr-TR" smtClean="0"/>
              <a:t>Öğretim birliği sağlandı.</a:t>
            </a:r>
          </a:p>
          <a:p>
            <a:pPr marL="0" indent="-273050" eaLnBrk="1" hangingPunct="1"/>
            <a:r>
              <a:rPr lang="tr-TR" smtClean="0"/>
              <a:t>Öğretim yaygınlaştırıldı.</a:t>
            </a:r>
          </a:p>
          <a:p>
            <a:pPr marL="0" indent="-273050" eaLnBrk="1" hangingPunct="1"/>
            <a:r>
              <a:rPr lang="tr-TR" smtClean="0"/>
              <a:t>Yeni Türk harfleri kabul edildi.</a:t>
            </a:r>
          </a:p>
          <a:p>
            <a:pPr marL="0" indent="-273050" eaLnBrk="1" hangingPunct="1"/>
            <a:r>
              <a:rPr lang="tr-TR" smtClean="0"/>
              <a:t>Karma eğitim kabul edildi.</a:t>
            </a:r>
          </a:p>
          <a:p>
            <a:pPr marL="0" indent="-273050" eaLnBrk="1" hangingPunct="1"/>
            <a:r>
              <a:rPr lang="tr-TR" smtClean="0"/>
              <a:t>Kızların okula gitmesi sağlandı.</a:t>
            </a:r>
          </a:p>
          <a:p>
            <a:pPr marL="0" indent="-273050" eaLnBrk="1" hangingPunct="1"/>
            <a:endParaRPr lang="tr-TR" smtClean="0">
              <a:latin typeface="Arial" charset="0"/>
            </a:endParaRPr>
          </a:p>
        </p:txBody>
      </p:sp>
      <p:pic>
        <p:nvPicPr>
          <p:cNvPr id="30723" name="Picture 2" descr="C:\Documents and Settings\PC\Local Settings\Temporary Internet Files\Content.IE5\BIDNUE01\1322665754_4ac1423599d9bf6ed85bdd023f7ec00b_152039566[1].jpg"/>
          <p:cNvPicPr>
            <a:picLocks noChangeAspect="1" noChangeArrowheads="1"/>
          </p:cNvPicPr>
          <p:nvPr/>
        </p:nvPicPr>
        <p:blipFill>
          <a:blip r:embed="rId3" cstate="print"/>
          <a:srcRect/>
          <a:stretch>
            <a:fillRect/>
          </a:stretch>
        </p:blipFill>
        <p:spPr bwMode="auto">
          <a:xfrm>
            <a:off x="4687888" y="2717800"/>
            <a:ext cx="3178175" cy="2957513"/>
          </a:xfrm>
          <a:prstGeom prst="rect">
            <a:avLst/>
          </a:prstGeom>
          <a:noFill/>
          <a:ln w="9525">
            <a:noFill/>
            <a:miter lim="800000"/>
            <a:headEnd/>
            <a:tailEnd/>
          </a:ln>
        </p:spPr>
      </p:pic>
      <p:pic>
        <p:nvPicPr>
          <p:cNvPr id="5" name="fatih sultan mehmet han.mp3">
            <a:hlinkClick r:id="" action="ppaction://media"/>
          </p:cNvPr>
          <p:cNvPicPr>
            <a:picLocks noRot="1" noChangeAspect="1"/>
          </p:cNvPicPr>
          <p:nvPr>
            <a:audioFile r:link="rId1"/>
          </p:nvPr>
        </p:nvPicPr>
        <p:blipFill>
          <a:blip r:embed="rId4" cstate="print"/>
          <a:srcRect/>
          <a:stretch>
            <a:fillRect/>
          </a:stretch>
        </p:blipFill>
        <p:spPr bwMode="auto">
          <a:xfrm>
            <a:off x="1328738" y="1074738"/>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ü"/>
              <a:defRPr/>
            </a:pPr>
            <a:r>
              <a:rPr lang="tr-TR" dirty="0" smtClean="0"/>
              <a:t> HAZIRLAYAN</a:t>
            </a:r>
            <a:endParaRPr lang="tr-TR" dirty="0"/>
          </a:p>
        </p:txBody>
      </p:sp>
      <p:sp>
        <p:nvSpPr>
          <p:cNvPr id="4" name="3 Dikdörtgen"/>
          <p:cNvSpPr/>
          <p:nvPr/>
        </p:nvSpPr>
        <p:spPr>
          <a:xfrm>
            <a:off x="1656009" y="2954456"/>
            <a:ext cx="6133410" cy="923330"/>
          </a:xfrm>
          <a:prstGeom prst="rect">
            <a:avLst/>
          </a:prstGeom>
          <a:noFill/>
        </p:spPr>
        <p:txBody>
          <a:bodyPr wrap="none">
            <a:spAutoFit/>
          </a:bodyPr>
          <a:lstStyle/>
          <a:p>
            <a:pPr algn="ctr" fontAlgn="auto">
              <a:spcBef>
                <a:spcPts val="0"/>
              </a:spcBef>
              <a:spcAft>
                <a:spcPts val="0"/>
              </a:spcAft>
              <a:defRPr/>
            </a:pPr>
            <a:r>
              <a:rPr lang="tr-TR"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cs typeface="+mn-cs"/>
              </a:rPr>
              <a:t>ELANUR ŞENSES </a:t>
            </a:r>
          </a:p>
        </p:txBody>
      </p:sp>
      <p:pic>
        <p:nvPicPr>
          <p:cNvPr id="30725" name="Picture 5">
            <a:hlinkClick r:id="" action="ppaction://media"/>
          </p:cNvPr>
          <p:cNvPicPr>
            <a:picLocks noRot="1" noChangeAspect="1" noChangeArrowheads="1"/>
          </p:cNvPicPr>
          <p:nvPr>
            <a:wavAudioFile r:embed="rId1" name="j0214098.wav"/>
          </p:nvPr>
        </p:nvPicPr>
        <p:blipFill>
          <a:blip r:embed="rId3" cstate="print"/>
          <a:srcRect/>
          <a:stretch>
            <a:fillRect/>
          </a:stretch>
        </p:blipFill>
        <p:spPr bwMode="auto">
          <a:xfrm>
            <a:off x="1244600" y="135572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307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07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defRPr/>
            </a:pPr>
            <a:r>
              <a:rPr lang="tr-TR" dirty="0" smtClean="0"/>
              <a:t>İLKELERİ</a:t>
            </a:r>
            <a:endParaRPr lang="tr-TR" dirty="0"/>
          </a:p>
        </p:txBody>
      </p:sp>
      <p:sp>
        <p:nvSpPr>
          <p:cNvPr id="14338" name="2 İçerik Yer Tutucusu"/>
          <p:cNvSpPr>
            <a:spLocks noGrp="1"/>
          </p:cNvSpPr>
          <p:nvPr>
            <p:ph idx="1"/>
          </p:nvPr>
        </p:nvSpPr>
        <p:spPr>
          <a:xfrm>
            <a:off x="1371600" y="2438400"/>
            <a:ext cx="6400800" cy="3048000"/>
          </a:xfrm>
        </p:spPr>
        <p:txBody>
          <a:bodyPr/>
          <a:lstStyle/>
          <a:p>
            <a:pPr marL="0" indent="-273050" eaLnBrk="1" hangingPunct="1"/>
            <a:r>
              <a:rPr lang="tr-TR" smtClean="0"/>
              <a:t>CUMHURİYETÇİLİK</a:t>
            </a:r>
          </a:p>
          <a:p>
            <a:pPr marL="0" indent="-273050" eaLnBrk="1" hangingPunct="1"/>
            <a:r>
              <a:rPr lang="tr-TR" smtClean="0"/>
              <a:t>MİLLİYETÇİLİK</a:t>
            </a:r>
          </a:p>
          <a:p>
            <a:pPr marL="0" indent="-273050" eaLnBrk="1" hangingPunct="1"/>
            <a:r>
              <a:rPr lang="tr-TR" smtClean="0"/>
              <a:t>HALKÇILIK</a:t>
            </a:r>
          </a:p>
          <a:p>
            <a:pPr marL="0" indent="-273050" eaLnBrk="1" hangingPunct="1"/>
            <a:r>
              <a:rPr lang="tr-TR" smtClean="0"/>
              <a:t>LAİKLİK</a:t>
            </a:r>
          </a:p>
          <a:p>
            <a:pPr marL="0" indent="-273050" eaLnBrk="1" hangingPunct="1"/>
            <a:r>
              <a:rPr lang="tr-TR" smtClean="0"/>
              <a:t>DEVLETÇİLİK</a:t>
            </a:r>
          </a:p>
          <a:p>
            <a:pPr marL="0" indent="-273050" eaLnBrk="1" hangingPunct="1"/>
            <a:r>
              <a:rPr lang="tr-TR" smtClean="0"/>
              <a:t>İNKILAPÇILIK</a:t>
            </a:r>
          </a:p>
          <a:p>
            <a:pPr marL="0" indent="-273050" eaLnBrk="1" hangingPunct="1"/>
            <a:endParaRPr lang="tr-TR" smtClean="0"/>
          </a:p>
          <a:p>
            <a:pPr marL="0" indent="-273050" eaLnBrk="1" hangingPunct="1"/>
            <a:endParaRPr lang="tr-TR" smtClean="0"/>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 CUMHURUYETÇİLİK</a:t>
            </a:r>
            <a:endParaRPr lang="tr-TR" dirty="0"/>
          </a:p>
        </p:txBody>
      </p:sp>
      <p:sp>
        <p:nvSpPr>
          <p:cNvPr id="15362" name="2 İçerik Yer Tutucusu"/>
          <p:cNvSpPr>
            <a:spLocks noGrp="1"/>
          </p:cNvSpPr>
          <p:nvPr>
            <p:ph idx="1"/>
          </p:nvPr>
        </p:nvSpPr>
        <p:spPr>
          <a:xfrm>
            <a:off x="1371600" y="2438400"/>
            <a:ext cx="6400800" cy="3048000"/>
          </a:xfrm>
        </p:spPr>
        <p:txBody>
          <a:bodyPr/>
          <a:lstStyle/>
          <a:p>
            <a:pPr marL="0" indent="-273050" eaLnBrk="1" hangingPunct="1">
              <a:buFont typeface="Wingdings" pitchFamily="2" charset="2"/>
              <a:buNone/>
            </a:pPr>
            <a:r>
              <a:rPr lang="tr-TR" smtClean="0"/>
              <a:t>	Cumhuriyet bir devlet biçimidir. Geniş manası ile halkın kendi kendisini yönelmesidir.</a:t>
            </a:r>
          </a:p>
          <a:p>
            <a:pPr marL="0" indent="-273050" eaLnBrk="1" hangingPunct="1">
              <a:buFont typeface="Wingdings" pitchFamily="2" charset="2"/>
              <a:buNone/>
            </a:pPr>
            <a:r>
              <a:rPr lang="tr-TR" smtClean="0"/>
              <a:t>   Cumhuriyet, devlet içinde karar verecek en yetkili ve son makam olarak milleti kabul etmektedir. Cumhuriyet rejiminde esas, yöneticilerin seçimle iş başına gelmeleridir. Halkın kendini doğrudan doğruya yönetmesi demek olan Demokrasi ise cumhuriyet rejiminin ulaştığı en ideal yönetim biçimidir. </a:t>
            </a:r>
          </a:p>
          <a:p>
            <a:pPr marL="0" indent="-273050" eaLnBrk="1" hangingPunct="1"/>
            <a:endParaRPr lang="tr-TR" smtClean="0"/>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122363" y="1125538"/>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MİLLİYETÇİLİK</a:t>
            </a:r>
            <a:endParaRPr lang="tr-TR" dirty="0"/>
          </a:p>
        </p:txBody>
      </p:sp>
      <p:sp>
        <p:nvSpPr>
          <p:cNvPr id="16386" name="2 İçerik Yer Tutucusu"/>
          <p:cNvSpPr>
            <a:spLocks noGrp="1"/>
          </p:cNvSpPr>
          <p:nvPr>
            <p:ph idx="1"/>
          </p:nvPr>
        </p:nvSpPr>
        <p:spPr>
          <a:xfrm>
            <a:off x="1371600" y="2438400"/>
            <a:ext cx="6400800" cy="3048000"/>
          </a:xfrm>
        </p:spPr>
        <p:txBody>
          <a:bodyPr/>
          <a:lstStyle/>
          <a:p>
            <a:pPr marL="0" indent="-273050" eaLnBrk="1" hangingPunct="1"/>
            <a:r>
              <a:rPr lang="tr-TR" smtClean="0"/>
              <a:t>Ait olduğu milletin varlığını sürdürmesi ve yüceltmesi için diğer bireylerle birlikte çalışmaya bu çalışmayı ve bilinci diğer kuşaklara da yansıtmaya Milliyetçilik denir. Milliyetçiliğin en önemli unsuru millettir. Millet olmanın şartları; ortak bir geçmiş, kader birliği ve gelecek ülküsü¬ne sahip olmaktır.</a:t>
            </a:r>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HALKÇILIK</a:t>
            </a:r>
            <a:endParaRPr lang="tr-TR" dirty="0"/>
          </a:p>
        </p:txBody>
      </p:sp>
      <p:sp>
        <p:nvSpPr>
          <p:cNvPr id="17410" name="2 İçerik Yer Tutucusu"/>
          <p:cNvSpPr>
            <a:spLocks noGrp="1"/>
          </p:cNvSpPr>
          <p:nvPr>
            <p:ph idx="1"/>
          </p:nvPr>
        </p:nvSpPr>
        <p:spPr>
          <a:xfrm>
            <a:off x="1371600" y="2438400"/>
            <a:ext cx="6400800" cy="3048000"/>
          </a:xfrm>
        </p:spPr>
        <p:txBody>
          <a:bodyPr/>
          <a:lstStyle/>
          <a:p>
            <a:pPr marL="0" indent="-273050" eaLnBrk="1" hangingPunct="1"/>
            <a:r>
              <a:rPr lang="tr-TR" smtClean="0"/>
              <a:t>Bir milleti oluşturan, çeşitli mesleklerin ve toplumsal grupların içinde bulunan insanlara halk denir. Halkçılık, millet içindeki çeşitli insan gruplarının çıkarına ve yararına bir siyaset izlenmesi, halkın kendi kendini yönetmeye alıştırılmasıdır.</a:t>
            </a:r>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LAİKLİK</a:t>
            </a:r>
            <a:endParaRPr lang="tr-TR" dirty="0"/>
          </a:p>
        </p:txBody>
      </p:sp>
      <p:sp>
        <p:nvSpPr>
          <p:cNvPr id="18434" name="2 İçerik Yer Tutucusu"/>
          <p:cNvSpPr>
            <a:spLocks noGrp="1"/>
          </p:cNvSpPr>
          <p:nvPr>
            <p:ph idx="1"/>
          </p:nvPr>
        </p:nvSpPr>
        <p:spPr>
          <a:xfrm>
            <a:off x="1371600" y="2305050"/>
            <a:ext cx="6400800" cy="2808288"/>
          </a:xfrm>
        </p:spPr>
        <p:txBody>
          <a:bodyPr/>
          <a:lstStyle/>
          <a:p>
            <a:pPr marL="0" indent="-273050" eaLnBrk="1" hangingPunct="1">
              <a:lnSpc>
                <a:spcPct val="80000"/>
              </a:lnSpc>
              <a:buFont typeface="Wingdings" pitchFamily="2" charset="2"/>
              <a:buNone/>
            </a:pPr>
            <a:r>
              <a:rPr lang="tr-TR" smtClean="0"/>
              <a:t>Devletin yönetiminde, hukuk kurallarının dine değil, akla ve bilime dayandırılmasıdır.</a:t>
            </a:r>
          </a:p>
          <a:p>
            <a:pPr marL="0" indent="-273050" eaLnBrk="1" hangingPunct="1">
              <a:lnSpc>
                <a:spcPct val="80000"/>
              </a:lnSpc>
              <a:buFont typeface="Wingdings" pitchFamily="2" charset="2"/>
              <a:buNone/>
            </a:pPr>
            <a:r>
              <a:rPr lang="tr-TR" smtClean="0"/>
              <a:t>    Kısacası din işleri ile devlet işlerinin ayrı yürütülmesidir. Lâiklik ilkesinde diğer bir esas, inanç özgürlüğüdür. Herkes istediği inanca sahip olabilir ve bu inancın gereklerini yapabilir.</a:t>
            </a:r>
          </a:p>
          <a:p>
            <a:pPr marL="0" indent="-273050" eaLnBrk="1" hangingPunct="1">
              <a:lnSpc>
                <a:spcPct val="80000"/>
              </a:lnSpc>
              <a:buFont typeface="Wingdings" pitchFamily="2" charset="2"/>
              <a:buNone/>
            </a:pPr>
            <a:endParaRPr lang="tr-TR" smtClean="0"/>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371600" y="927100"/>
            <a:ext cx="6400800" cy="1054100"/>
          </a:xfrm>
        </p:spPr>
        <p:txBody>
          <a:bodyPr>
            <a:normAutofit fontScale="90000"/>
          </a:bodyPr>
          <a:lstStyle/>
          <a:p>
            <a:pPr>
              <a:defRPr/>
            </a:pPr>
            <a:r>
              <a:rPr lang="tr-TR" dirty="0" smtClean="0"/>
              <a:t>Devletin laikleşme aşamaları</a:t>
            </a:r>
            <a:endParaRPr lang="tr-TR" dirty="0"/>
          </a:p>
        </p:txBody>
      </p:sp>
      <p:sp>
        <p:nvSpPr>
          <p:cNvPr id="3" name="2 İçerik Yer Tutucusu"/>
          <p:cNvSpPr>
            <a:spLocks noGrp="1"/>
          </p:cNvSpPr>
          <p:nvPr>
            <p:ph idx="1"/>
          </p:nvPr>
        </p:nvSpPr>
        <p:spPr>
          <a:xfrm>
            <a:off x="1371600" y="2438400"/>
            <a:ext cx="6400800" cy="3048000"/>
          </a:xfrm>
        </p:spPr>
        <p:txBody>
          <a:bodyPr/>
          <a:lstStyle/>
          <a:p>
            <a:pPr marL="0" indent="-274320" eaLnBrk="1" fontAlgn="auto" hangingPunct="1">
              <a:lnSpc>
                <a:spcPct val="80000"/>
              </a:lnSpc>
              <a:spcAft>
                <a:spcPts val="0"/>
              </a:spcAft>
              <a:buFont typeface="Wingdings" pitchFamily="2" charset="2"/>
              <a:buNone/>
              <a:defRPr/>
            </a:pPr>
            <a:r>
              <a:rPr lang="tr-TR" dirty="0" smtClean="0"/>
              <a:t>•   1 Kasım 1922'de Saltanat'ın kaldırılması.</a:t>
            </a:r>
          </a:p>
          <a:p>
            <a:pPr marL="0" indent="-274320" eaLnBrk="1" fontAlgn="auto" hangingPunct="1">
              <a:lnSpc>
                <a:spcPct val="80000"/>
              </a:lnSpc>
              <a:spcAft>
                <a:spcPts val="0"/>
              </a:spcAft>
              <a:buFont typeface="Wingdings" pitchFamily="2" charset="2"/>
              <a:buNone/>
              <a:defRPr/>
            </a:pPr>
            <a:r>
              <a:rPr lang="tr-TR" dirty="0" smtClean="0"/>
              <a:t>•   3 Mart 1924'te Halifeliğin kaldırılması, Aynı gün </a:t>
            </a:r>
            <a:r>
              <a:rPr lang="tr-TR" dirty="0" err="1" smtClean="0"/>
              <a:t>Şer'iyye</a:t>
            </a:r>
            <a:r>
              <a:rPr lang="tr-TR" dirty="0" smtClean="0"/>
              <a:t> ve Evkaf Vekâleti'nin de kaldırılması.</a:t>
            </a:r>
          </a:p>
          <a:p>
            <a:pPr marL="0" indent="-274320" eaLnBrk="1" fontAlgn="auto" hangingPunct="1">
              <a:lnSpc>
                <a:spcPct val="80000"/>
              </a:lnSpc>
              <a:spcAft>
                <a:spcPts val="0"/>
              </a:spcAft>
              <a:buFont typeface="Wingdings" pitchFamily="2" charset="2"/>
              <a:buNone/>
              <a:defRPr/>
            </a:pPr>
            <a:r>
              <a:rPr lang="tr-TR" dirty="0" smtClean="0"/>
              <a:t>•   3 Mart 1924 tarihinde </a:t>
            </a:r>
            <a:r>
              <a:rPr lang="tr-TR" dirty="0" err="1" smtClean="0"/>
              <a:t>Tevhid</a:t>
            </a:r>
            <a:r>
              <a:rPr lang="tr-TR" dirty="0" smtClean="0"/>
              <a:t>-i Tedrisat Kanunu kabul edilerek, eğitim sisteminin lâikleştirilmesi.</a:t>
            </a:r>
          </a:p>
          <a:p>
            <a:pPr marL="0" indent="-274320" eaLnBrk="1" fontAlgn="auto" hangingPunct="1">
              <a:lnSpc>
                <a:spcPct val="80000"/>
              </a:lnSpc>
              <a:spcAft>
                <a:spcPts val="0"/>
              </a:spcAft>
              <a:buFont typeface="Wingdings" pitchFamily="2" charset="2"/>
              <a:buNone/>
              <a:defRPr/>
            </a:pPr>
            <a:r>
              <a:rPr lang="tr-TR" dirty="0" smtClean="0"/>
              <a:t>•   30 Kasım 1925'te tekke, zaviye ve türbeler kapatılarak, toplumsal alanda lâikleşmenin sağlanması.</a:t>
            </a:r>
          </a:p>
          <a:p>
            <a:pPr marL="0" indent="-274320" eaLnBrk="1" fontAlgn="auto" hangingPunct="1">
              <a:lnSpc>
                <a:spcPct val="80000"/>
              </a:lnSpc>
              <a:spcAft>
                <a:spcPts val="0"/>
              </a:spcAft>
              <a:buFont typeface="Wingdings" pitchFamily="2" charset="2"/>
              <a:buNone/>
              <a:defRPr/>
            </a:pPr>
            <a:r>
              <a:rPr lang="tr-TR" dirty="0" smtClean="0"/>
              <a:t>•   17 Şubat 1926'da Medenî Kanun kabul edilerek toplum ilişkilerini düzenleyen kurallar lâikleştirildi.</a:t>
            </a:r>
          </a:p>
          <a:p>
            <a:pPr marL="0" indent="-274320" eaLnBrk="1" fontAlgn="auto" hangingPunct="1">
              <a:lnSpc>
                <a:spcPct val="80000"/>
              </a:lnSpc>
              <a:spcAft>
                <a:spcPts val="0"/>
              </a:spcAft>
              <a:buFont typeface="Wingdings" pitchFamily="2" charset="2"/>
              <a:buNone/>
              <a:defRPr/>
            </a:pPr>
            <a:r>
              <a:rPr lang="tr-TR" dirty="0" smtClean="0"/>
              <a:t>•   5 Şubat 1937'de altı Atatürk İlkesi anayasaya girdi. </a:t>
            </a:r>
          </a:p>
          <a:p>
            <a:pPr>
              <a:defRPr/>
            </a:pPr>
            <a:endParaRPr lang="tr-TR" dirty="0"/>
          </a:p>
        </p:txBody>
      </p:sp>
      <p:pic>
        <p:nvPicPr>
          <p:cNvPr id="5"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573213" y="121602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DEVLETÇİLİK</a:t>
            </a:r>
            <a:endParaRPr lang="tr-TR" dirty="0"/>
          </a:p>
        </p:txBody>
      </p:sp>
      <p:sp>
        <p:nvSpPr>
          <p:cNvPr id="20482" name="2 İçerik Yer Tutucusu"/>
          <p:cNvSpPr>
            <a:spLocks noGrp="1"/>
          </p:cNvSpPr>
          <p:nvPr>
            <p:ph idx="1"/>
          </p:nvPr>
        </p:nvSpPr>
        <p:spPr>
          <a:xfrm>
            <a:off x="1371600" y="2438400"/>
            <a:ext cx="6400800" cy="3048000"/>
          </a:xfrm>
        </p:spPr>
        <p:txBody>
          <a:bodyPr/>
          <a:lstStyle/>
          <a:p>
            <a:pPr marL="0" indent="-273050" eaLnBrk="1" hangingPunct="1"/>
            <a:r>
              <a:rPr lang="tr-TR" smtClean="0"/>
              <a:t>Devletçilik, temel anlamıyla devletin ekonomik hayatın içine girmesidir. Devletçilik bir ekonomi siyasetidir ancak devletçilik ilkesi özel teşebbüsün önünde engel değildir. Sermayesi olan vatandaşlar birkaç alan dışında diledikleri biçimde üretime katılabilirler.</a:t>
            </a:r>
          </a:p>
        </p:txBody>
      </p:sp>
      <p:pic>
        <p:nvPicPr>
          <p:cNvPr id="5"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eaLnBrk="1" fontAlgn="auto" hangingPunct="1">
              <a:spcAft>
                <a:spcPts val="0"/>
              </a:spcAft>
              <a:buFont typeface="Wingdings" pitchFamily="2" charset="2"/>
              <a:buChar char="Ø"/>
              <a:defRPr/>
            </a:pPr>
            <a:r>
              <a:rPr lang="tr-TR" dirty="0" smtClean="0"/>
              <a:t>İNKILAPÇILIK</a:t>
            </a:r>
            <a:endParaRPr lang="tr-TR" dirty="0"/>
          </a:p>
        </p:txBody>
      </p:sp>
      <p:sp>
        <p:nvSpPr>
          <p:cNvPr id="21506" name="2 İçerik Yer Tutucusu"/>
          <p:cNvSpPr>
            <a:spLocks noGrp="1"/>
          </p:cNvSpPr>
          <p:nvPr>
            <p:ph idx="1"/>
          </p:nvPr>
        </p:nvSpPr>
        <p:spPr>
          <a:xfrm>
            <a:off x="1371600" y="2438400"/>
            <a:ext cx="6400800" cy="3048000"/>
          </a:xfrm>
        </p:spPr>
        <p:txBody>
          <a:bodyPr/>
          <a:lstStyle/>
          <a:p>
            <a:pPr marL="0" indent="-273050" eaLnBrk="1" hangingPunct="1"/>
            <a:r>
              <a:rPr lang="tr-TR" smtClean="0"/>
              <a:t>		İnkılâp, bir toplumun önemli kurumlarını kısa bir süre içinde değiştirip kendini yenileştirme atılımıdır. İnkılâpçılık	 ise, toplumdaki kurumları geliştirmeye ve değiştirmeye açık tutmaktır. Çağın gerisinde kalmamak için dünyadaki değişmeler yakından takip edilmelidir. </a:t>
            </a:r>
          </a:p>
          <a:p>
            <a:pPr marL="0" indent="-273050" eaLnBrk="1" hangingPunct="1"/>
            <a:endParaRPr lang="tr-TR" smtClean="0"/>
          </a:p>
        </p:txBody>
      </p:sp>
      <p:pic>
        <p:nvPicPr>
          <p:cNvPr id="4" name="fatih sultan mehmet han.mp3">
            <a:hlinkClick r:id="" action="ppaction://media"/>
          </p:cNvPr>
          <p:cNvPicPr>
            <a:picLocks noRot="1" noChangeAspect="1"/>
          </p:cNvPicPr>
          <p:nvPr>
            <a:audioFile r:link="rId1"/>
          </p:nvPr>
        </p:nvPicPr>
        <p:blipFill>
          <a:blip r:embed="rId3" cstate="print"/>
          <a:srcRect/>
          <a:stretch>
            <a:fillRect/>
          </a:stretch>
        </p:blipFill>
        <p:spPr bwMode="auto">
          <a:xfrm>
            <a:off x="1754188" y="1370013"/>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9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108</TotalTime>
  <Words>609</Words>
  <PresentationFormat>Ekran Gösterisi (4:3)</PresentationFormat>
  <Paragraphs>92</Paragraphs>
  <Slides>19</Slides>
  <Notes>0</Notes>
  <HiddenSlides>0</HiddenSlides>
  <MMClips>18</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Couture</vt:lpstr>
      <vt:lpstr>Atatürk ‘ÜN  İlke İnkIlaplarI </vt:lpstr>
      <vt:lpstr>İLKELERİ</vt:lpstr>
      <vt:lpstr> CUMHURUYETÇİLİK</vt:lpstr>
      <vt:lpstr>MİLLİYETÇİLİK</vt:lpstr>
      <vt:lpstr>HALKÇILIK</vt:lpstr>
      <vt:lpstr>LAİKLİK</vt:lpstr>
      <vt:lpstr>Devletin laikleşme aşamaları</vt:lpstr>
      <vt:lpstr>DEVLETÇİLİK</vt:lpstr>
      <vt:lpstr>İNKILAPÇILIK</vt:lpstr>
      <vt:lpstr>İNKILAPLARI</vt:lpstr>
      <vt:lpstr>TÜRK MEDENİ KANUNU</vt:lpstr>
      <vt:lpstr>MİLLİ EĞİTİM</vt:lpstr>
      <vt:lpstr>ÖĞRETİM BİRLİĞİ</vt:lpstr>
      <vt:lpstr>YENİ HARFLERİN KABULÜ</vt:lpstr>
      <vt:lpstr>TOPLUMSAL ALANLARDA İNKILAPLAR</vt:lpstr>
      <vt:lpstr>KADIN HAKLARI</vt:lpstr>
      <vt:lpstr>EKONOMİK ALANDA</vt:lpstr>
      <vt:lpstr>EĞİTİM ALANINDA</vt:lpstr>
      <vt:lpstr> HAZIRLAYAN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2014-09-16T21:33:25Z</dcterms:created>
  <dcterms:modified xsi:type="dcterms:W3CDTF">2017-11-17T16:24:06Z</dcterms:modified>
  <cp:category>www.sorubak.com</cp:category>
</cp:coreProperties>
</file>