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1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3" r:id="rId18"/>
    <p:sldId id="274" r:id="rId19"/>
    <p:sldId id="271" r:id="rId2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22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D8ABD-F914-4A35-A9FE-DBF32D12C309}" type="datetimeFigureOut">
              <a:rPr lang="tr-TR" smtClean="0"/>
              <a:pPr/>
              <a:t>12/01/2018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45E1B-A50E-44BB-8FB9-E01E62E043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4555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845E1B-A50E-44BB-8FB9-E01E62E04353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103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4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6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7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8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ABC6031-4592-4999-803D-ED577966B22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24782-A9B7-426C-B5A0-971EBB277FD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04914BB-6522-4F89-8875-CF9BE55AD70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03251-B2D1-4BA6-87D5-7982F9F33FA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54CA0-8E22-44AE-9C2D-5045E7D92EE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05340-7F98-4118-BA27-AF69CD07B33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2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4199F-8FC3-43D9-ADF5-232A5CF220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DEC04-75E1-47D8-81BB-D6481687E2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3F831-ACF4-4957-8F48-05E9941D984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5A502-B741-49BF-BC11-ABDCE9A12E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5 Dikdörtgen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7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8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9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EBA24C-2966-4020-8CC6-663AB92570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30" name="30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32E9436-A20A-4654-9FA0-EC00250732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  <p:sldLayoutId id="2147483772" r:id="rId2"/>
    <p:sldLayoutId id="2147483780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81" r:id="rId9"/>
    <p:sldLayoutId id="2147483778" r:id="rId10"/>
    <p:sldLayoutId id="21474837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FFFFFF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8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edirect.viglink.com/?format=go&amp;jsonp=vglnk_151042383939015&amp;key=172579b97fa4d5e8c1a3c2918a03e499&amp;libId=j9vkdzoq01012xfz000DA15a8ot62&amp;loc=http://bugraderci.blogspot.com.tr/2013/03/asurlarn-iki-yuzu-asur-vahseti-ve.html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51.wav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edirect.viglink.com/?format=go&amp;jsonp=vglnk_151042492201515&amp;key=172579b97fa4d5e8c1a3c2918a03e499&amp;libId=j9vlnkzy01012xfz000DA15a8ot62&amp;loc=http://bugraderci.blogspot.com.tr/2013/03/asurlarn-iki-yuzu-asur-vahseti-ve.html" TargetMode="Externa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redirect.viglink.com/?format=go&amp;jsonp=vglnk_151042495787517&amp;key=172579b97fa4d5e8c1a3c2918a03e499&amp;libId=j9vlnkzy01012xfz000DA15a8ot62&amp;loc=http://bugraderci.blogspot.com.tr/2013/03/asurlarn-iki-yuzu-asur-vahseti-ve.html" TargetMode="Externa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7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219200"/>
            <a:ext cx="7086600" cy="1600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8800" cap="none" dirty="0">
                <a:ln w="17780" cmpd="sng">
                  <a:solidFill>
                    <a:schemeClr val="tx2">
                      <a:lumMod val="10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Century Gothic" pitchFamily="34" charset="0"/>
              </a:rPr>
              <a:t>ASURLULAR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4114800"/>
            <a:ext cx="6400800" cy="2133600"/>
          </a:xfrm>
        </p:spPr>
        <p:txBody>
          <a:bodyPr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tr-TR" sz="32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HAZIRLAYANLAR: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tr-TR" sz="32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ELİF NAZ </a:t>
            </a:r>
            <a:r>
              <a:rPr lang="tr-TR" sz="32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KARABULUT</a:t>
            </a:r>
            <a:endParaRPr lang="tr-TR" sz="32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648200"/>
            <a:ext cx="8229600" cy="17526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buFont typeface="Wingdings" pitchFamily="2" charset="2"/>
              <a:buNone/>
            </a:pPr>
            <a:r>
              <a:rPr lang="tr-TR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               Fethedilen yerlerden getirilen tabletleri, </a:t>
            </a:r>
            <a:r>
              <a:rPr lang="tr-TR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papirusları</a:t>
            </a:r>
            <a:r>
              <a:rPr lang="tr-TR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, her türlü metni, Çivi yazılı eserleri toplayarak,  ilk kütüphanecilik ve arşivcilik faaliyetini başlattılar. </a:t>
            </a:r>
          </a:p>
          <a:p>
            <a:pPr algn="just">
              <a:buFont typeface="Wingdings" pitchFamily="2" charset="2"/>
              <a:buNone/>
            </a:pPr>
            <a:r>
              <a:rPr lang="tr-TR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              Böylelikle dünya tarihinin ilk kütüphanesi </a:t>
            </a:r>
            <a:r>
              <a:rPr lang="tr-TR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Ninova'da</a:t>
            </a:r>
            <a:r>
              <a:rPr lang="tr-TR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 kurulmuş oldu .</a:t>
            </a:r>
          </a:p>
        </p:txBody>
      </p:sp>
      <p:pic>
        <p:nvPicPr>
          <p:cNvPr id="15363" name="Picture 6" descr="ba%C5%9Fkent+ninov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574675"/>
            <a:ext cx="723900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dissolv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382000" cy="62484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2000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Heykeltıraşlıkta ve kabartma sanatında çok gelişmişlerdi.</a:t>
            </a:r>
          </a:p>
        </p:txBody>
      </p:sp>
      <p:pic>
        <p:nvPicPr>
          <p:cNvPr id="16387" name="Picture 5" descr="Asur Krallarının Aslan Avı Geleneğ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1828800"/>
            <a:ext cx="7305675" cy="428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63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Asur Krallarının Aslan Avı Geleneğ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1052513"/>
            <a:ext cx="71437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camera.wav"/>
          </p:stSnd>
        </p:sndAc>
      </p:transition>
    </mc:Choice>
    <mc:Fallback>
      <p:transition spd="slow"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Asur Krallarının Aslan Avı Geleneğ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1052513"/>
            <a:ext cx="71437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84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5" descr="Ad:  Asurlular1.JPG&#10;Gösterim: 1188&#10;Boyut:  47.7 KB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9459" name="AutoShape 7" descr="Ad:  Asurlular1.JPG&#10;Gösterim: 1188&#10;Boyut:  47.7 KB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19460" name="Picture 8" descr="Asurlula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12750"/>
            <a:ext cx="79248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62000"/>
            <a:ext cx="7239000" cy="5694363"/>
          </a:xfrm>
        </p:spPr>
        <p:txBody>
          <a:bodyPr/>
          <a:lstStyle/>
          <a:p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- Kaya oymacılığında ilerlemişlerdir.</a:t>
            </a:r>
            <a:b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endParaRPr lang="tr-TR" sz="2800" b="1" dirty="0" smtClean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- Hammurabi Kanunları’ndan daha sert ceza kanunları hazırlamışlardır.</a:t>
            </a:r>
            <a:b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endParaRPr lang="tr-TR" sz="2800" b="1" dirty="0" smtClean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- M.Ö. 7. yüzyılda Medler ve Babilliler tarafından ortadan kaldırıldı.</a:t>
            </a:r>
            <a:b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619272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4038600" cy="6096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Özet olarak: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3340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M.Ö 2000-M.Ö 600 yılları arasında olmak üzere 1400 yıl varlıklarını sürdürmüşlerdir.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- Merkezi  Ninova’dır.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- M.Ö. 2000’lerde Anadolu ticaret kolonileri kurarak ticareti geliştirmişlerdir.</a:t>
            </a:r>
          </a:p>
          <a:p>
            <a:pPr marL="0" indent="0">
              <a:lnSpc>
                <a:spcPct val="80000"/>
              </a:lnSpc>
              <a:buNone/>
            </a:pPr>
            <a:endParaRPr lang="tr-TR" sz="2400" b="1" dirty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- Ticaretle uğraşarak geçimlerini sağlamışlardır bunun en büyük nedeni ise yerleşim yerlerinin tarım faaliyetlerine elverişli olmamasıdır.</a:t>
            </a:r>
            <a:b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endParaRPr lang="tr-TR" sz="2400" b="1" dirty="0" smtClean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609600"/>
            <a:ext cx="7239000" cy="48466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Karum </a:t>
            </a:r>
            <a: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denilen pazar yeri kolonileri kurmuşlardır. En büyük Karum, Kayseri-Kültepe’deki Kaniş’tir</a:t>
            </a: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tr-TR" sz="2400" b="1" dirty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 algn="just">
              <a:buNone/>
            </a:pPr>
            <a: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-Sürekli </a:t>
            </a:r>
            <a: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ve düzenli ordular bulundurdular.</a:t>
            </a:r>
            <a:b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endParaRPr lang="tr-TR" sz="2400" b="1" dirty="0" smtClean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 algn="just">
              <a:buNone/>
            </a:pPr>
            <a: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-Çok </a:t>
            </a:r>
            <a: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tanrılı dinlere inanmışlardır.</a:t>
            </a:r>
            <a:b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4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endParaRPr lang="tr-TR" sz="1200" b="1" dirty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4968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breeze.wav"/>
          </p:stSnd>
        </p:sndAc>
      </p:transition>
    </mc:Choice>
    <mc:Fallback>
      <p:transition spd="slow">
        <p:checker/>
        <p:sndAc>
          <p:stSnd>
            <p:snd r:embed="rId2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1066800"/>
            <a:ext cx="7239000" cy="4846638"/>
          </a:xfrm>
        </p:spPr>
        <p:txBody>
          <a:bodyPr/>
          <a:lstStyle/>
          <a:p>
            <a:pPr marL="0" indent="0" algn="just">
              <a:buNone/>
            </a:pPr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İlk sömürge imparatorluğudur</a:t>
            </a:r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algn="just"/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endParaRPr lang="tr-TR" sz="2800" b="1" dirty="0" smtClean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 algn="just">
              <a:buNone/>
            </a:pPr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Anadolu’da </a:t>
            </a:r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tarihi çağları başlatan ve ilk yazıyı getiren Asurlar’dır</a:t>
            </a:r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2800" b="1" dirty="0" smtClean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 algn="just">
              <a:buNone/>
            </a:pPr>
            <a:endParaRPr lang="tr-TR" sz="2800" b="1" dirty="0" smtClean="0">
              <a:ln w="50800"/>
              <a:solidFill>
                <a:schemeClr val="bg1">
                  <a:shade val="50000"/>
                </a:schemeClr>
              </a:solidFill>
              <a:latin typeface="Century Gothic" panose="020B0502020202020204" pitchFamily="34" charset="0"/>
            </a:endParaRPr>
          </a:p>
          <a:p>
            <a:pPr algn="just">
              <a:buFont typeface="Wingdings" pitchFamily="2" charset="2"/>
              <a:buNone/>
            </a:pPr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Dünya </a:t>
            </a:r>
            <a:r>
              <a:rPr lang="tr-TR" sz="2800" b="1" dirty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tarihinin ilk kütüphanesi Ninova'da </a:t>
            </a:r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kurulmuştur.</a:t>
            </a:r>
            <a:endParaRPr lang="tr-TR" sz="2800" b="1" dirty="0">
              <a:ln w="50800"/>
              <a:solidFill>
                <a:schemeClr val="bg1">
                  <a:shade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4355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breeze.wav"/>
          </p:stSnd>
        </p:sndAc>
      </p:transition>
    </mc:Choice>
    <mc:Fallback>
      <p:transition spd="slow">
        <p:fade/>
        <p:sndAc>
          <p:stSnd>
            <p:snd r:embed="rId2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5105400"/>
          </a:xfrm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prstTxWarp prst="textPlain">
              <a:avLst/>
            </a:prstTxWarp>
            <a:sp3d extrusionH="57150">
              <a:bevelT w="38100" h="38100"/>
            </a:sp3d>
          </a:bodyPr>
          <a:lstStyle/>
          <a:p>
            <a:pPr>
              <a:buFont typeface="Wingdings" pitchFamily="2" charset="2"/>
              <a:buNone/>
            </a:pPr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 panose="020B0502020202020204" pitchFamily="34" charset="0"/>
              </a:rPr>
              <a:t>TEŞEKKÜR EDERİZ…  </a:t>
            </a:r>
          </a:p>
          <a:p>
            <a:pPr>
              <a:buNone/>
            </a:pPr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 panose="020B0502020202020204" pitchFamily="34" charset="0"/>
              </a:rPr>
              <a:t> </a:t>
            </a:r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entury Gothic" panose="020B0502020202020204" pitchFamily="34" charset="0"/>
              </a:rPr>
              <a:t>                           5/B</a:t>
            </a:r>
            <a:endParaRPr lang="tr-TR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entury Gothic" panose="020B0502020202020204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entury Gothic" panose="020B0502020202020204" pitchFamily="34" charset="0"/>
              </a:rPr>
              <a:t> </a:t>
            </a:r>
          </a:p>
          <a:p>
            <a:pPr>
              <a:buNone/>
            </a:pPr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entury Gothic" panose="020B0502020202020204" pitchFamily="34" charset="0"/>
              </a:rPr>
              <a:t>                                   </a:t>
            </a:r>
            <a:r>
              <a:rPr lang="tr-TR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Gothic" panose="020B0502020202020204" pitchFamily="34" charset="0"/>
              </a:rPr>
              <a:t>            </a:t>
            </a: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3657600" y="4876800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tr-TR" b="1" dirty="0">
                <a:ln w="50800"/>
                <a:solidFill>
                  <a:schemeClr val="bg1">
                    <a:shade val="50000"/>
                  </a:schemeClr>
                </a:solidFill>
                <a:latin typeface="Bookman Old Style" pitchFamily="18" charset="0"/>
              </a:rPr>
              <a:t>HAZIRLAYANLAR:</a:t>
            </a:r>
          </a:p>
          <a:p>
            <a:pPr>
              <a:defRPr/>
            </a:pPr>
            <a:r>
              <a:rPr lang="tr-TR" b="1" dirty="0">
                <a:ln w="50800"/>
                <a:solidFill>
                  <a:schemeClr val="bg1">
                    <a:shade val="50000"/>
                  </a:schemeClr>
                </a:solidFill>
                <a:latin typeface="Bookman Old Style" pitchFamily="18" charset="0"/>
              </a:rPr>
              <a:t>        ELİF NAZ </a:t>
            </a:r>
            <a:r>
              <a:rPr lang="tr-TR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Bookman Old Style" pitchFamily="18" charset="0"/>
              </a:rPr>
              <a:t>KARABULUT</a:t>
            </a:r>
            <a:endParaRPr lang="tr-TR" b="1" dirty="0">
              <a:ln w="50800"/>
              <a:solidFill>
                <a:schemeClr val="bg1">
                  <a:shade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4419600"/>
            <a:ext cx="8610600" cy="2057400"/>
          </a:xfrm>
        </p:spPr>
        <p:txBody>
          <a:bodyPr>
            <a:noAutofit/>
          </a:bodyPr>
          <a:lstStyle/>
          <a:p>
            <a:pPr marL="274320" indent="-27432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sz="2000" b="1" dirty="0" smtClean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             Asya </a:t>
            </a:r>
            <a:r>
              <a:rPr lang="tr-TR" sz="2000" b="1" dirty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kökenli kavimlerle Arabistan kökenli </a:t>
            </a:r>
            <a:r>
              <a:rPr lang="tr-TR" sz="2000" b="1" dirty="0" smtClean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Samilerin karışımından </a:t>
            </a:r>
            <a:r>
              <a:rPr lang="tr-TR" sz="2000" b="1" dirty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oluşan Asurlular,</a:t>
            </a:r>
          </a:p>
          <a:p>
            <a:pPr marL="274320" indent="-27432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sz="2000" b="1" dirty="0" smtClean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             </a:t>
            </a:r>
            <a:r>
              <a:rPr lang="tr-TR" sz="2000" b="1" dirty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Güneydoğu Anadolu’da kurulmuş, </a:t>
            </a:r>
            <a:r>
              <a:rPr lang="tr-TR" sz="2000" b="1" dirty="0" smtClean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 Toroslar </a:t>
            </a:r>
            <a:r>
              <a:rPr lang="tr-TR" sz="2000" b="1" dirty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ve Kapadokya’ya kadar yayılmışlardır</a:t>
            </a:r>
            <a:r>
              <a:rPr lang="tr-TR" sz="2000" b="1" dirty="0" smtClean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.</a:t>
            </a:r>
          </a:p>
          <a:p>
            <a:pPr marL="274320" indent="-274320"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tr-TR" sz="2000" b="1" dirty="0" smtClean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              Kuzeyde Elazığ ve Palu’ ya kadar ilerlediler.</a:t>
            </a:r>
          </a:p>
          <a:p>
            <a:pPr marL="274320" indent="-27432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tr-TR" sz="2000" dirty="0">
              <a:solidFill>
                <a:schemeClr val="tx2">
                  <a:lumMod val="10000"/>
                </a:schemeClr>
              </a:solidFill>
              <a:latin typeface="Century Gothic" pitchFamily="34" charset="0"/>
            </a:endParaRP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sz="2000" b="1" dirty="0">
                <a:solidFill>
                  <a:schemeClr val="tx2">
                    <a:lumMod val="10000"/>
                  </a:schemeClr>
                </a:solidFill>
                <a:latin typeface="Century Gothic" pitchFamily="34" charset="0"/>
              </a:rPr>
              <a:t> </a:t>
            </a:r>
          </a:p>
        </p:txBody>
      </p:sp>
      <p:pic>
        <p:nvPicPr>
          <p:cNvPr id="7171" name="Picture 5" descr="Haritada Asurlul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533400"/>
            <a:ext cx="78454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breeze.wav"/>
          </p:stSnd>
        </p:sndAc>
      </p:transition>
    </mc:Choice>
    <mc:Fallback>
      <p:transition spd="slow">
        <p:fade/>
        <p:sndAc>
          <p:stSnd>
            <p:snd r:embed="rId2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uiExpand="1" build="allAtOnce"/>
      <p:bldP spid="55299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724400"/>
            <a:ext cx="8229600" cy="1371600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tr-TR" sz="2400" b="1" dirty="0" smtClean="0">
                <a:solidFill>
                  <a:schemeClr val="bg1"/>
                </a:solidFill>
              </a:rPr>
              <a:t>Asurluların başkenti </a:t>
            </a:r>
            <a:r>
              <a:rPr lang="tr-TR" sz="2400" b="1" dirty="0" err="1" smtClean="0">
                <a:solidFill>
                  <a:schemeClr val="bg1"/>
                </a:solidFill>
              </a:rPr>
              <a:t>Ninova</a:t>
            </a:r>
            <a:r>
              <a:rPr lang="tr-TR" sz="2400" b="1" dirty="0" smtClean="0">
                <a:solidFill>
                  <a:schemeClr val="bg1"/>
                </a:solidFill>
              </a:rPr>
              <a:t> kentidir .</a:t>
            </a:r>
          </a:p>
          <a:p>
            <a:pPr algn="just">
              <a:lnSpc>
                <a:spcPct val="90000"/>
              </a:lnSpc>
            </a:pPr>
            <a:r>
              <a:rPr lang="tr-TR" sz="2400" b="1" dirty="0" smtClean="0">
                <a:solidFill>
                  <a:schemeClr val="bg1"/>
                </a:solidFill>
              </a:rPr>
              <a:t>İlk bulundukları bölge Kuzey Irak’ta Dicle Nehri’nin</a:t>
            </a:r>
          </a:p>
          <a:p>
            <a:pPr algn="just">
              <a:lnSpc>
                <a:spcPct val="90000"/>
              </a:lnSpc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 yanında bulunan  </a:t>
            </a:r>
            <a:r>
              <a:rPr lang="tr-TR" sz="2400" b="1" dirty="0" err="1" smtClean="0">
                <a:solidFill>
                  <a:schemeClr val="bg1"/>
                </a:solidFill>
              </a:rPr>
              <a:t>Şarkat</a:t>
            </a:r>
            <a:r>
              <a:rPr lang="tr-TR" sz="2400" b="1" dirty="0" smtClean="0">
                <a:solidFill>
                  <a:schemeClr val="bg1"/>
                </a:solidFill>
              </a:rPr>
              <a:t> Kalesi ve çevresidir. </a:t>
            </a:r>
          </a:p>
        </p:txBody>
      </p:sp>
      <p:pic>
        <p:nvPicPr>
          <p:cNvPr id="8195" name="Picture 5" descr="assyrian+palac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457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419600"/>
            <a:ext cx="8229600" cy="2133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tr-TR" sz="2000" dirty="0" smtClean="0"/>
          </a:p>
          <a:p>
            <a:pPr>
              <a:lnSpc>
                <a:spcPct val="80000"/>
              </a:lnSpc>
            </a:pPr>
            <a:r>
              <a:rPr lang="tr-TR" sz="2000" b="1" dirty="0" smtClean="0">
                <a:solidFill>
                  <a:schemeClr val="bg1"/>
                </a:solidFill>
                <a:latin typeface="Century Gothic" pitchFamily="34" charset="0"/>
              </a:rPr>
              <a:t>Kurucusu Kral </a:t>
            </a:r>
            <a:r>
              <a:rPr lang="tr-TR" sz="2000" b="1" dirty="0" err="1" smtClean="0">
                <a:solidFill>
                  <a:schemeClr val="bg1"/>
                </a:solidFill>
                <a:latin typeface="Century Gothic" pitchFamily="34" charset="0"/>
              </a:rPr>
              <a:t>SARGON’dur</a:t>
            </a:r>
            <a:r>
              <a:rPr lang="tr-TR" sz="2000" b="1" dirty="0" smtClean="0">
                <a:solidFill>
                  <a:schemeClr val="bg1"/>
                </a:solidFill>
                <a:latin typeface="Century Gothic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tr-TR" sz="2000" b="1" dirty="0" smtClean="0">
              <a:solidFill>
                <a:schemeClr val="bg1"/>
              </a:solidFill>
              <a:latin typeface="Century Gothic" pitchFamily="34" charset="0"/>
            </a:endParaRPr>
          </a:p>
          <a:p>
            <a:pPr>
              <a:lnSpc>
                <a:spcPct val="80000"/>
              </a:lnSpc>
            </a:pPr>
            <a:r>
              <a:rPr lang="tr-TR" sz="2000" b="1" dirty="0" smtClean="0">
                <a:solidFill>
                  <a:schemeClr val="bg1"/>
                </a:solidFill>
                <a:latin typeface="Century Gothic" pitchFamily="34" charset="0"/>
              </a:rPr>
              <a:t>Asurlar, MÖ II. binin başlarından MÖ 612 yılına, son başkenti </a:t>
            </a:r>
          </a:p>
          <a:p>
            <a:pPr>
              <a:lnSpc>
                <a:spcPct val="80000"/>
              </a:lnSpc>
            </a:pPr>
            <a:endParaRPr lang="tr-TR" sz="2000" b="1" dirty="0" smtClean="0">
              <a:solidFill>
                <a:schemeClr val="bg1"/>
              </a:solidFill>
              <a:latin typeface="Century Gothic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tr-TR" sz="2000" b="1" smtClean="0">
                <a:solidFill>
                  <a:schemeClr val="bg1"/>
                </a:solidFill>
                <a:latin typeface="Century Gothic" pitchFamily="34" charset="0"/>
              </a:rPr>
              <a:t>Ninova’nın </a:t>
            </a:r>
            <a:r>
              <a:rPr lang="tr-TR" sz="2000" b="1" dirty="0" smtClean="0">
                <a:solidFill>
                  <a:schemeClr val="bg1"/>
                </a:solidFill>
                <a:latin typeface="Century Gothic" pitchFamily="34" charset="0"/>
              </a:rPr>
              <a:t>yıkılışına kadar varlığını sürdürmüştür. </a:t>
            </a:r>
          </a:p>
        </p:txBody>
      </p:sp>
      <p:pic>
        <p:nvPicPr>
          <p:cNvPr id="9219" name="Picture 7" descr="Kral-sarg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685800"/>
            <a:ext cx="3567113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  <p:sndAc>
          <p:stSnd>
            <p:snd r:embed="rId4" name="wind.wav"/>
          </p:stSnd>
        </p:sndAc>
      </p:transition>
    </mc:Choice>
    <mc:Fallback>
      <p:transition spd="slow">
        <p:split orient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153400" cy="1524000"/>
          </a:xfrm>
          <a:effectLst/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2800" cap="none" dirty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Yaşadıkları topraklar tarıma elverişli değildi, bu yüzden başlıca geçim kaynakları hayvancılık ve ticaretti.</a:t>
            </a:r>
            <a:r>
              <a:rPr lang="tr-TR" sz="4000" cap="none" dirty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 </a:t>
            </a:r>
          </a:p>
        </p:txBody>
      </p:sp>
      <p:pic>
        <p:nvPicPr>
          <p:cNvPr id="10243" name="Picture 5" descr="asurl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286000"/>
            <a:ext cx="5295900" cy="370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343400"/>
            <a:ext cx="8458200" cy="17526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tr-TR" sz="3600" b="1" dirty="0" smtClean="0">
              <a:ln w="50800"/>
              <a:solidFill>
                <a:schemeClr val="bg1">
                  <a:shade val="50000"/>
                </a:schemeClr>
              </a:solidFill>
              <a:latin typeface="Bookman Old Style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r-TR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İmparatorlukları askeri güce dayalıydı. </a:t>
            </a:r>
          </a:p>
          <a:p>
            <a:pPr>
              <a:lnSpc>
                <a:spcPct val="90000"/>
              </a:lnSpc>
            </a:pPr>
            <a:endParaRPr lang="tr-TR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1267" name="Picture 8" descr="asurl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57200"/>
            <a:ext cx="3810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12" descr="tarihi_olaylar_asurlular-png_199443938_14314205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58800"/>
            <a:ext cx="44196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  <p:sndAc>
          <p:stSnd>
            <p:snd r:embed="rId5" name="bomb.wav"/>
          </p:stSnd>
        </p:sndAc>
      </p:transition>
    </mc:Choice>
    <mc:Fallback>
      <p:transition spd="slow">
        <p:dissolve/>
        <p:sndAc>
          <p:stSnd>
            <p:snd r:embed="rId2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724400"/>
            <a:ext cx="8458200" cy="17526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lnSpc>
                <a:spcPct val="90000"/>
              </a:lnSpc>
            </a:pPr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İnsafsızca savaşırlar, </a:t>
            </a:r>
          </a:p>
          <a:p>
            <a:pPr>
              <a:lnSpc>
                <a:spcPct val="90000"/>
              </a:lnSpc>
              <a:buNone/>
            </a:pPr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             şehirleri kuşatmayı, </a:t>
            </a:r>
          </a:p>
          <a:p>
            <a:pPr>
              <a:lnSpc>
                <a:spcPct val="90000"/>
              </a:lnSpc>
              <a:buNone/>
            </a:pPr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entury Gothic" pitchFamily="34" charset="0"/>
              </a:rPr>
              <a:t>                  savaş araçları kullanmayı iyi bilirlerdi. </a:t>
            </a:r>
          </a:p>
        </p:txBody>
      </p:sp>
      <p:pic>
        <p:nvPicPr>
          <p:cNvPr id="12291" name="Picture 5" descr="assyrian+violenc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609600"/>
            <a:ext cx="3810000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7" descr="samaria-falling-to-the-assyrians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609600"/>
            <a:ext cx="449580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67200"/>
            <a:ext cx="8229600" cy="18288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Asurlular, Anadolu’da Kültepe, </a:t>
            </a:r>
            <a:r>
              <a:rPr lang="tr-TR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Alişar</a:t>
            </a: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ve Boğazköy’de ticaret kolonileri kurmuşlardı.</a:t>
            </a:r>
          </a:p>
          <a:p>
            <a:pPr>
              <a:lnSpc>
                <a:spcPct val="80000"/>
              </a:lnSpc>
            </a:pPr>
            <a:r>
              <a:rPr lang="tr-TR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Anadolu’nun en eski yazılı belgeleri olan Kayseri Kültepe tabletleri, Asurlu tüccarlardan kalmadır. </a:t>
            </a:r>
          </a:p>
        </p:txBody>
      </p:sp>
      <p:pic>
        <p:nvPicPr>
          <p:cNvPr id="13315" name="Picture 5" descr="Haritada Asurlul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81000"/>
            <a:ext cx="7543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8839200" cy="21336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2000" cap="none" dirty="0">
                <a:ln w="50800"/>
                <a:solidFill>
                  <a:schemeClr val="bg1">
                    <a:shade val="50000"/>
                  </a:schemeClr>
                </a:solidFill>
                <a:latin typeface="Bookman Old Style" pitchFamily="18" charset="0"/>
              </a:rPr>
              <a:t>        </a:t>
            </a:r>
            <a:r>
              <a:rPr lang="tr-TR" sz="2000" cap="none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Çivi yazısını Anadolu’ya öğreterek, Anadolu’da tarih devirlerini  başlattılar.</a:t>
            </a:r>
            <a:br>
              <a:rPr lang="tr-TR" sz="2000" cap="none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</a:br>
            <a:r>
              <a:rPr lang="tr-TR" sz="2000" cap="none" dirty="0">
                <a:ln w="50800"/>
                <a:solidFill>
                  <a:schemeClr val="bg1">
                    <a:shade val="50000"/>
                  </a:schemeClr>
                </a:solidFill>
                <a:latin typeface="Century Gothic" panose="020B0502020202020204" pitchFamily="34" charset="0"/>
              </a:rPr>
              <a:t>        Aynı zamanda ticareti canlandırmak için  SARD’dan NİNOVA’ya uzanan KRAL YOLU‘nu  kullanmışlardır</a:t>
            </a:r>
            <a:r>
              <a:rPr lang="tr-TR" sz="2000" cap="none" dirty="0">
                <a:ln w="50800"/>
                <a:solidFill>
                  <a:schemeClr val="bg1">
                    <a:shade val="50000"/>
                  </a:schemeClr>
                </a:solidFill>
                <a:latin typeface="Bookman Old Style" pitchFamily="18" charset="0"/>
              </a:rPr>
              <a:t>. </a:t>
            </a:r>
            <a:br>
              <a:rPr lang="tr-TR" sz="2000" cap="none" dirty="0">
                <a:ln w="50800"/>
                <a:solidFill>
                  <a:schemeClr val="bg1">
                    <a:shade val="50000"/>
                  </a:schemeClr>
                </a:solidFill>
                <a:latin typeface="Bookman Old Style" pitchFamily="18" charset="0"/>
              </a:rPr>
            </a:br>
            <a:endParaRPr lang="tr-TR" sz="2000" cap="none" dirty="0">
              <a:ln w="50800"/>
              <a:solidFill>
                <a:schemeClr val="bg1">
                  <a:shade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4339" name="Picture 5" descr="Aslan Avı Kabartmas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590800"/>
            <a:ext cx="6629400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168</TotalTime>
  <Words>248</Words>
  <PresentationFormat>Ekran Gösterisi (4:3)</PresentationFormat>
  <Paragraphs>55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Zengin</vt:lpstr>
      <vt:lpstr>ASURLULAR</vt:lpstr>
      <vt:lpstr>Slayt 2</vt:lpstr>
      <vt:lpstr>Slayt 3</vt:lpstr>
      <vt:lpstr>Slayt 4</vt:lpstr>
      <vt:lpstr>Yaşadıkları topraklar tarıma elverişli değildi, bu yüzden başlıca geçim kaynakları hayvancılık ve ticaretti. </vt:lpstr>
      <vt:lpstr>Slayt 6</vt:lpstr>
      <vt:lpstr>Slayt 7</vt:lpstr>
      <vt:lpstr>Slayt 8</vt:lpstr>
      <vt:lpstr>        Çivi yazısını Anadolu’ya öğreterek, Anadolu’da tarih devirlerini  başlattılar.         Aynı zamanda ticareti canlandırmak için  SARD’dan NİNOVA’ya uzanan KRAL YOLU‘nu  kullanmışlardır.  </vt:lpstr>
      <vt:lpstr>Slayt 10</vt:lpstr>
      <vt:lpstr>Heykeltıraşlıkta ve kabartma sanatında çok gelişmişlerdi.</vt:lpstr>
      <vt:lpstr>Slayt 12</vt:lpstr>
      <vt:lpstr>Slayt 13</vt:lpstr>
      <vt:lpstr>Slayt 14</vt:lpstr>
      <vt:lpstr>Slayt 15</vt:lpstr>
      <vt:lpstr>Özet olarak:</vt:lpstr>
      <vt:lpstr>Slayt 17</vt:lpstr>
      <vt:lpstr>Slayt 18</vt:lpstr>
      <vt:lpstr>Slayt 19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Printed>1601-01-01T00:00:00Z</cp:lastPrinted>
  <dcterms:created xsi:type="dcterms:W3CDTF">1601-01-01T00:00:00Z</dcterms:created>
  <dcterms:modified xsi:type="dcterms:W3CDTF">2018-01-12T13:58:57Z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