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39"/>
  </p:notesMasterIdLst>
  <p:sldIdLst>
    <p:sldId id="497" r:id="rId2"/>
    <p:sldId id="601" r:id="rId3"/>
    <p:sldId id="624" r:id="rId4"/>
    <p:sldId id="575" r:id="rId5"/>
    <p:sldId id="576" r:id="rId6"/>
    <p:sldId id="577" r:id="rId7"/>
    <p:sldId id="578" r:id="rId8"/>
    <p:sldId id="626" r:id="rId9"/>
    <p:sldId id="627" r:id="rId10"/>
    <p:sldId id="628" r:id="rId11"/>
    <p:sldId id="579" r:id="rId12"/>
    <p:sldId id="580" r:id="rId13"/>
    <p:sldId id="581" r:id="rId14"/>
    <p:sldId id="582" r:id="rId15"/>
    <p:sldId id="583" r:id="rId16"/>
    <p:sldId id="585" r:id="rId17"/>
    <p:sldId id="604" r:id="rId18"/>
    <p:sldId id="587" r:id="rId19"/>
    <p:sldId id="591" r:id="rId20"/>
    <p:sldId id="612" r:id="rId21"/>
    <p:sldId id="592" r:id="rId22"/>
    <p:sldId id="593" r:id="rId23"/>
    <p:sldId id="595" r:id="rId24"/>
    <p:sldId id="613" r:id="rId25"/>
    <p:sldId id="614" r:id="rId26"/>
    <p:sldId id="615" r:id="rId27"/>
    <p:sldId id="616" r:id="rId28"/>
    <p:sldId id="617" r:id="rId29"/>
    <p:sldId id="618" r:id="rId30"/>
    <p:sldId id="619" r:id="rId31"/>
    <p:sldId id="620" r:id="rId32"/>
    <p:sldId id="625" r:id="rId33"/>
    <p:sldId id="630" r:id="rId34"/>
    <p:sldId id="629" r:id="rId35"/>
    <p:sldId id="621" r:id="rId36"/>
    <p:sldId id="631" r:id="rId37"/>
    <p:sldId id="622" r:id="rId38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499C2"/>
    <a:srgbClr val="C61863"/>
    <a:srgbClr val="BFDAEB"/>
    <a:srgbClr val="F28AB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32" autoAdjust="0"/>
    <p:restoredTop sz="94660"/>
  </p:normalViewPr>
  <p:slideViewPr>
    <p:cSldViewPr snapToGrid="0">
      <p:cViewPr>
        <p:scale>
          <a:sx n="60" d="100"/>
          <a:sy n="60" d="100"/>
        </p:scale>
        <p:origin x="-2538" y="-13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E9D277-CAA7-4962-916E-EDBAE028F4F2}" type="datetimeFigureOut">
              <a:rPr lang="tr-TR" smtClean="0"/>
              <a:pPr/>
              <a:t>28/01/2018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59A9C1-EF2A-4CA1-AC67-EA71627DAE39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Dikdörtgen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11988800" y="3048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0" y="0"/>
            <a:ext cx="12192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Dikdörtgen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1828800" y="2819400"/>
            <a:ext cx="85344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E533C-EB55-4E55-803E-FEB6CC463704}" type="datetimeFigureOut">
              <a:rPr lang="tr-TR" smtClean="0"/>
              <a:pPr/>
              <a:t>28/01/2018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207264" y="2420112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Dikdörtgen"/>
          <p:cNvSpPr>
            <a:spLocks noChangeArrowheads="1"/>
          </p:cNvSpPr>
          <p:nvPr/>
        </p:nvSpPr>
        <p:spPr bwMode="auto">
          <a:xfrm>
            <a:off x="203200" y="152400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12 Oval"/>
          <p:cNvSpPr/>
          <p:nvPr/>
        </p:nvSpPr>
        <p:spPr>
          <a:xfrm>
            <a:off x="5689600" y="2115312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Oval"/>
          <p:cNvSpPr/>
          <p:nvPr/>
        </p:nvSpPr>
        <p:spPr>
          <a:xfrm>
            <a:off x="5815584" y="2209800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5791200" y="2199451"/>
            <a:ext cx="6096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9DFD87A-A177-46EB-A00C-E3C1F001F00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914400" y="381000"/>
            <a:ext cx="103632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E533C-EB55-4E55-803E-FEB6CC463704}" type="datetimeFigureOut">
              <a:rPr lang="tr-TR" smtClean="0"/>
              <a:pPr/>
              <a:t>28/01/2018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FD87A-A177-46EB-A00C-E3C1F001F00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7 Dikdörtgen"/>
          <p:cNvSpPr>
            <a:spLocks noChangeArrowheads="1"/>
          </p:cNvSpPr>
          <p:nvPr/>
        </p:nvSpPr>
        <p:spPr bwMode="white">
          <a:xfrm>
            <a:off x="9347200" y="0"/>
            <a:ext cx="28448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Dikdörtgen"/>
          <p:cNvSpPr>
            <a:spLocks noChangeArrowheads="1"/>
          </p:cNvSpPr>
          <p:nvPr/>
        </p:nvSpPr>
        <p:spPr bwMode="white">
          <a:xfrm>
            <a:off x="0" y="0"/>
            <a:ext cx="12192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Dikdörtgen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10 Dikdörtgen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Dikdörtgen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 rot="5400000">
            <a:off x="6403340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13 Oval"/>
          <p:cNvSpPr/>
          <p:nvPr/>
        </p:nvSpPr>
        <p:spPr>
          <a:xfrm>
            <a:off x="9119616" y="2925763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Oval"/>
          <p:cNvSpPr/>
          <p:nvPr/>
        </p:nvSpPr>
        <p:spPr>
          <a:xfrm>
            <a:off x="9245600" y="3020251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9221216" y="3009902"/>
            <a:ext cx="609600" cy="441325"/>
          </a:xfrm>
        </p:spPr>
        <p:txBody>
          <a:bodyPr/>
          <a:lstStyle/>
          <a:p>
            <a:fld id="{29DFD87A-A177-46EB-A00C-E3C1F001F00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06400" y="304800"/>
            <a:ext cx="8737600" cy="5821366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E533C-EB55-4E55-803E-FEB6CC463704}" type="datetimeFigureOut">
              <a:rPr lang="tr-TR" smtClean="0"/>
              <a:pPr/>
              <a:t>28/01/2018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9855200" y="304802"/>
            <a:ext cx="1930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E533C-EB55-4E55-803E-FEB6CC463704}" type="datetimeFigureOut">
              <a:rPr lang="tr-TR" smtClean="0"/>
              <a:pPr/>
              <a:t>28/01/2018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5815584" y="1026373"/>
            <a:ext cx="609600" cy="441325"/>
          </a:xfrm>
        </p:spPr>
        <p:txBody>
          <a:bodyPr/>
          <a:lstStyle/>
          <a:p>
            <a:fld id="{29DFD87A-A177-46EB-A00C-E3C1F001F00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402336" y="1527048"/>
            <a:ext cx="1133856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Dikdörtgen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14 Dikdörtgen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0" y="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11988800" y="1905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203200" y="2286000"/>
            <a:ext cx="11777472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Dikdörtgen"/>
          <p:cNvSpPr>
            <a:spLocks noChangeArrowheads="1"/>
          </p:cNvSpPr>
          <p:nvPr/>
        </p:nvSpPr>
        <p:spPr bwMode="auto">
          <a:xfrm>
            <a:off x="207264" y="142352"/>
            <a:ext cx="11777472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824568" y="2743200"/>
            <a:ext cx="8640232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3" name="12 Dikdörtgen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13 Dikdörtgen"/>
          <p:cNvSpPr>
            <a:spLocks noChangeArrowheads="1"/>
          </p:cNvSpPr>
          <p:nvPr/>
        </p:nvSpPr>
        <p:spPr bwMode="auto">
          <a:xfrm>
            <a:off x="203200" y="152400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E533C-EB55-4E55-803E-FEB6CC463704}" type="datetimeFigureOut">
              <a:rPr lang="tr-TR" smtClean="0"/>
              <a:pPr/>
              <a:t>28/01/2018</a:t>
            </a:fld>
            <a:endParaRPr lang="tr-TR"/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203200" y="243840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Oval"/>
          <p:cNvSpPr/>
          <p:nvPr/>
        </p:nvSpPr>
        <p:spPr>
          <a:xfrm>
            <a:off x="5689600" y="2115312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Oval"/>
          <p:cNvSpPr/>
          <p:nvPr/>
        </p:nvSpPr>
        <p:spPr>
          <a:xfrm>
            <a:off x="5815584" y="2209800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5791200" y="2199451"/>
            <a:ext cx="6096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9DFD87A-A177-46EB-A00C-E3C1F001F00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63084" y="533400"/>
            <a:ext cx="103632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02336" y="228600"/>
            <a:ext cx="11379200" cy="75895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7721600" y="6409944"/>
            <a:ext cx="4059936" cy="365760"/>
          </a:xfrm>
        </p:spPr>
        <p:txBody>
          <a:bodyPr/>
          <a:lstStyle/>
          <a:p>
            <a:fld id="{F5BE533C-EB55-4E55-803E-FEB6CC463704}" type="datetimeFigureOut">
              <a:rPr lang="tr-TR" smtClean="0"/>
              <a:pPr/>
              <a:t>28/01/2018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FD87A-A177-46EB-A00C-E3C1F001F00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 flipV="1">
            <a:off x="6084107" y="1575653"/>
            <a:ext cx="11895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İçerik Yer Tutucusu"/>
          <p:cNvSpPr>
            <a:spLocks noGrp="1"/>
          </p:cNvSpPr>
          <p:nvPr>
            <p:ph sz="half" idx="1"/>
          </p:nvPr>
        </p:nvSpPr>
        <p:spPr>
          <a:xfrm>
            <a:off x="402336" y="1371600"/>
            <a:ext cx="53848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2" name="11 İçerik Yer Tutucusu"/>
          <p:cNvSpPr>
            <a:spLocks noGrp="1"/>
          </p:cNvSpPr>
          <p:nvPr>
            <p:ph sz="half" idx="2"/>
          </p:nvPr>
        </p:nvSpPr>
        <p:spPr>
          <a:xfrm>
            <a:off x="6400800" y="1371600"/>
            <a:ext cx="53848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üz Bağlayıcı"/>
          <p:cNvSpPr>
            <a:spLocks noChangeShapeType="1"/>
          </p:cNvSpPr>
          <p:nvPr/>
        </p:nvSpPr>
        <p:spPr bwMode="auto">
          <a:xfrm flipV="1">
            <a:off x="6096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19 Dikdörtgen"/>
          <p:cNvSpPr>
            <a:spLocks noChangeArrowheads="1"/>
          </p:cNvSpPr>
          <p:nvPr/>
        </p:nvSpPr>
        <p:spPr bwMode="white">
          <a:xfrm>
            <a:off x="0" y="0"/>
            <a:ext cx="12192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20 Dikdörtgen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21 Dikdörtgen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>
            <a:off x="203200" y="1371600"/>
            <a:ext cx="11777472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ikdörtgen"/>
          <p:cNvSpPr>
            <a:spLocks noChangeArrowheads="1"/>
          </p:cNvSpPr>
          <p:nvPr/>
        </p:nvSpPr>
        <p:spPr bwMode="auto">
          <a:xfrm>
            <a:off x="194564" y="6391656"/>
            <a:ext cx="11777472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02336" y="1524000"/>
            <a:ext cx="5386917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6388441" y="1524000"/>
            <a:ext cx="5389033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E533C-EB55-4E55-803E-FEB6CC463704}" type="datetimeFigureOut">
              <a:rPr lang="tr-TR" smtClean="0"/>
              <a:pPr/>
              <a:t>28/01/2018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>
          <a:xfrm>
            <a:off x="406400" y="6409944"/>
            <a:ext cx="4775200" cy="365760"/>
          </a:xfrm>
        </p:spPr>
        <p:txBody>
          <a:bodyPr/>
          <a:lstStyle/>
          <a:p>
            <a:endParaRPr lang="tr-TR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203200" y="128016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23 İçerik Yer Tutucusu"/>
          <p:cNvSpPr>
            <a:spLocks noGrp="1"/>
          </p:cNvSpPr>
          <p:nvPr>
            <p:ph sz="quarter" idx="2"/>
          </p:nvPr>
        </p:nvSpPr>
        <p:spPr>
          <a:xfrm>
            <a:off x="402336" y="2471383"/>
            <a:ext cx="5388864" cy="3818404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6" name="25 İçerik Yer Tutucusu"/>
          <p:cNvSpPr>
            <a:spLocks noGrp="1"/>
          </p:cNvSpPr>
          <p:nvPr>
            <p:ph sz="quarter" idx="4"/>
          </p:nvPr>
        </p:nvSpPr>
        <p:spPr>
          <a:xfrm>
            <a:off x="6400800" y="2471383"/>
            <a:ext cx="5384800" cy="382219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24 Oval"/>
          <p:cNvSpPr/>
          <p:nvPr/>
        </p:nvSpPr>
        <p:spPr>
          <a:xfrm>
            <a:off x="5689600" y="956036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26 Oval"/>
          <p:cNvSpPr/>
          <p:nvPr/>
        </p:nvSpPr>
        <p:spPr>
          <a:xfrm>
            <a:off x="5815584" y="1050524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5791200" y="1042417"/>
            <a:ext cx="609600" cy="441325"/>
          </a:xfrm>
        </p:spPr>
        <p:txBody>
          <a:bodyPr/>
          <a:lstStyle>
            <a:lvl1pPr algn="ctr">
              <a:defRPr/>
            </a:lvl1pPr>
          </a:lstStyle>
          <a:p>
            <a:fld id="{29DFD87A-A177-46EB-A00C-E3C1F001F00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3" name="22 Başlık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E533C-EB55-4E55-803E-FEB6CC463704}" type="datetimeFigureOut">
              <a:rPr lang="tr-TR" smtClean="0"/>
              <a:pPr/>
              <a:t>28/01/2018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5791200" y="1036021"/>
            <a:ext cx="609600" cy="441325"/>
          </a:xfrm>
        </p:spPr>
        <p:txBody>
          <a:bodyPr/>
          <a:lstStyle/>
          <a:p>
            <a:fld id="{29DFD87A-A177-46EB-A00C-E3C1F001F00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7 Dikdörtgen"/>
          <p:cNvSpPr>
            <a:spLocks noChangeArrowheads="1"/>
          </p:cNvSpPr>
          <p:nvPr/>
        </p:nvSpPr>
        <p:spPr bwMode="white">
          <a:xfrm>
            <a:off x="0" y="0"/>
            <a:ext cx="12192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Dikdörtgen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Dikdörtgen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4 Dikdörtgen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5 Dikdörtgen"/>
          <p:cNvSpPr>
            <a:spLocks noChangeArrowheads="1"/>
          </p:cNvSpPr>
          <p:nvPr/>
        </p:nvSpPr>
        <p:spPr bwMode="auto">
          <a:xfrm>
            <a:off x="203200" y="158496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E533C-EB55-4E55-803E-FEB6CC463704}" type="datetimeFigureOut">
              <a:rPr lang="tr-TR" smtClean="0"/>
              <a:pPr/>
              <a:t>28/01/2018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5689600" y="6324600"/>
            <a:ext cx="8128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9DFD87A-A177-46EB-A00C-E3C1F001F00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18 Dikdörtgen"/>
          <p:cNvSpPr>
            <a:spLocks noChangeArrowheads="1"/>
          </p:cNvSpPr>
          <p:nvPr/>
        </p:nvSpPr>
        <p:spPr bwMode="auto">
          <a:xfrm>
            <a:off x="203200" y="152400"/>
            <a:ext cx="11777472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14 Dikdörtgen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0" y="0"/>
            <a:ext cx="12192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16 Dikdörtgen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12 Dikdörtgen"/>
          <p:cNvSpPr/>
          <p:nvPr/>
        </p:nvSpPr>
        <p:spPr>
          <a:xfrm>
            <a:off x="203200" y="609600"/>
            <a:ext cx="36576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8000" y="914400"/>
            <a:ext cx="31496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508000" y="1981201"/>
            <a:ext cx="31496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Dikdörtgen"/>
          <p:cNvSpPr>
            <a:spLocks noChangeArrowheads="1"/>
          </p:cNvSpPr>
          <p:nvPr/>
        </p:nvSpPr>
        <p:spPr bwMode="auto">
          <a:xfrm>
            <a:off x="203200" y="152400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203200" y="53340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19 İçerik Yer Tutucusu"/>
          <p:cNvSpPr>
            <a:spLocks noGrp="1"/>
          </p:cNvSpPr>
          <p:nvPr>
            <p:ph sz="quarter" idx="1"/>
          </p:nvPr>
        </p:nvSpPr>
        <p:spPr>
          <a:xfrm>
            <a:off x="4165600" y="685800"/>
            <a:ext cx="7518400" cy="5410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0" name="9 Oval"/>
          <p:cNvSpPr/>
          <p:nvPr/>
        </p:nvSpPr>
        <p:spPr>
          <a:xfrm>
            <a:off x="1727200" y="228600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Oval"/>
          <p:cNvSpPr/>
          <p:nvPr/>
        </p:nvSpPr>
        <p:spPr>
          <a:xfrm>
            <a:off x="1853184" y="323088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828800" y="312739"/>
            <a:ext cx="6096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9DFD87A-A177-46EB-A00C-E3C1F001F00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1" name="20 Dikdörtgen"/>
          <p:cNvSpPr>
            <a:spLocks noChangeArrowheads="1"/>
          </p:cNvSpPr>
          <p:nvPr/>
        </p:nvSpPr>
        <p:spPr bwMode="auto">
          <a:xfrm>
            <a:off x="199136" y="6388386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E533C-EB55-4E55-803E-FEB6CC463704}" type="datetimeFigureOut">
              <a:rPr lang="tr-TR" smtClean="0"/>
              <a:pPr/>
              <a:t>28/01/2018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02336" y="6410848"/>
            <a:ext cx="4511040" cy="365760"/>
          </a:xfrm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20 Düz Bağlayıcı"/>
          <p:cNvSpPr>
            <a:spLocks noChangeShapeType="1"/>
          </p:cNvSpPr>
          <p:nvPr/>
        </p:nvSpPr>
        <p:spPr bwMode="auto">
          <a:xfrm>
            <a:off x="203200" y="53340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16 Dikdörtgen"/>
          <p:cNvSpPr>
            <a:spLocks noChangeArrowheads="1"/>
          </p:cNvSpPr>
          <p:nvPr/>
        </p:nvSpPr>
        <p:spPr bwMode="white">
          <a:xfrm>
            <a:off x="0" y="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19 Dikdörtgen"/>
          <p:cNvSpPr>
            <a:spLocks noChangeArrowheads="1"/>
          </p:cNvSpPr>
          <p:nvPr/>
        </p:nvSpPr>
        <p:spPr bwMode="auto">
          <a:xfrm>
            <a:off x="203200" y="152400"/>
            <a:ext cx="11777472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>
            <a:off x="203200" y="609600"/>
            <a:ext cx="36576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Dikdörtgen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11 Oval"/>
          <p:cNvSpPr/>
          <p:nvPr/>
        </p:nvSpPr>
        <p:spPr>
          <a:xfrm>
            <a:off x="1727200" y="228600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Oval"/>
          <p:cNvSpPr/>
          <p:nvPr/>
        </p:nvSpPr>
        <p:spPr>
          <a:xfrm>
            <a:off x="1853184" y="323088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828800" y="312739"/>
            <a:ext cx="609600" cy="441325"/>
          </a:xfrm>
        </p:spPr>
        <p:txBody>
          <a:bodyPr/>
          <a:lstStyle/>
          <a:p>
            <a:fld id="{29DFD87A-A177-46EB-A00C-E3C1F001F00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000500" y="5029200"/>
            <a:ext cx="78232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000500" y="609600"/>
            <a:ext cx="78232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508000" y="990600"/>
            <a:ext cx="32512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22" name="21 Dikdörtgen"/>
          <p:cNvSpPr>
            <a:spLocks noChangeArrowheads="1"/>
          </p:cNvSpPr>
          <p:nvPr/>
        </p:nvSpPr>
        <p:spPr bwMode="auto">
          <a:xfrm>
            <a:off x="199136" y="6388386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7717536" y="6404984"/>
            <a:ext cx="4059936" cy="365760"/>
          </a:xfrm>
        </p:spPr>
        <p:txBody>
          <a:bodyPr/>
          <a:lstStyle/>
          <a:p>
            <a:fld id="{F5BE533C-EB55-4E55-803E-FEB6CC463704}" type="datetimeFigureOut">
              <a:rPr lang="tr-TR" smtClean="0"/>
              <a:pPr/>
              <a:t>28/01/2018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02336" y="6410848"/>
            <a:ext cx="4779264" cy="365760"/>
          </a:xfrm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Dikdörtgen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0" y="1"/>
            <a:ext cx="12192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Dikdörtgen"/>
          <p:cNvSpPr>
            <a:spLocks noChangeArrowheads="1"/>
          </p:cNvSpPr>
          <p:nvPr/>
        </p:nvSpPr>
        <p:spPr bwMode="auto">
          <a:xfrm>
            <a:off x="199136" y="6388386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7721600" y="6404984"/>
            <a:ext cx="4059936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F5BE533C-EB55-4E55-803E-FEB6CC463704}" type="datetimeFigureOut">
              <a:rPr lang="tr-TR" smtClean="0"/>
              <a:pPr/>
              <a:t>28/01/2018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406400" y="6410848"/>
            <a:ext cx="4775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tr-TR"/>
          </a:p>
        </p:txBody>
      </p:sp>
      <p:sp>
        <p:nvSpPr>
          <p:cNvPr id="8" name="7 Dikdörtgen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203200" y="1276743"/>
            <a:ext cx="1177747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Oval"/>
          <p:cNvSpPr/>
          <p:nvPr/>
        </p:nvSpPr>
        <p:spPr>
          <a:xfrm>
            <a:off x="5689600" y="956036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Oval"/>
          <p:cNvSpPr/>
          <p:nvPr/>
        </p:nvSpPr>
        <p:spPr>
          <a:xfrm>
            <a:off x="5815584" y="1050524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5791200" y="1040175"/>
            <a:ext cx="6096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9DFD87A-A177-46EB-A00C-E3C1F001F00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02336" y="228600"/>
            <a:ext cx="113792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02336" y="1524000"/>
            <a:ext cx="113792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spd="slow">
    <p:push dir="u"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gif"/><Relationship Id="rId7" Type="http://schemas.openxmlformats.org/officeDocument/2006/relationships/image" Target="../media/image8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10" Type="http://schemas.openxmlformats.org/officeDocument/2006/relationships/image" Target="../media/image11.gif"/><Relationship Id="rId4" Type="http://schemas.openxmlformats.org/officeDocument/2006/relationships/image" Target="../media/image5.gif"/><Relationship Id="rId9" Type="http://schemas.openxmlformats.org/officeDocument/2006/relationships/image" Target="../media/image10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gif"/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gif"/><Relationship Id="rId2" Type="http://schemas.openxmlformats.org/officeDocument/2006/relationships/image" Target="../media/image50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gif"/><Relationship Id="rId5" Type="http://schemas.openxmlformats.org/officeDocument/2006/relationships/image" Target="../media/image52.gif"/><Relationship Id="rId4" Type="http://schemas.openxmlformats.org/officeDocument/2006/relationships/image" Target="../media/image11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gif"/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gif"/><Relationship Id="rId5" Type="http://schemas.openxmlformats.org/officeDocument/2006/relationships/image" Target="../media/image57.gif"/><Relationship Id="rId4" Type="http://schemas.openxmlformats.org/officeDocument/2006/relationships/image" Target="../media/image56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gif"/><Relationship Id="rId2" Type="http://schemas.openxmlformats.org/officeDocument/2006/relationships/image" Target="../media/image5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gif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gif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gif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gif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gif"/><Relationship Id="rId4" Type="http://schemas.openxmlformats.org/officeDocument/2006/relationships/image" Target="../media/image6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gif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gif"/><Relationship Id="rId4" Type="http://schemas.openxmlformats.org/officeDocument/2006/relationships/image" Target="../media/image41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gif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gif"/><Relationship Id="rId5" Type="http://schemas.openxmlformats.org/officeDocument/2006/relationships/image" Target="../media/image73.gif"/><Relationship Id="rId4" Type="http://schemas.openxmlformats.org/officeDocument/2006/relationships/image" Target="../media/image72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gif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6.gif"/><Relationship Id="rId4" Type="http://schemas.openxmlformats.org/officeDocument/2006/relationships/image" Target="../media/image75.gif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gif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1.jpeg"/><Relationship Id="rId4" Type="http://schemas.openxmlformats.org/officeDocument/2006/relationships/image" Target="../media/image76.gif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7" Type="http://schemas.openxmlformats.org/officeDocument/2006/relationships/image" Target="../media/image20.gif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gif"/><Relationship Id="rId5" Type="http://schemas.openxmlformats.org/officeDocument/2006/relationships/image" Target="../media/image19.gif"/><Relationship Id="rId4" Type="http://schemas.openxmlformats.org/officeDocument/2006/relationships/image" Target="../media/image18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gif"/><Relationship Id="rId5" Type="http://schemas.openxmlformats.org/officeDocument/2006/relationships/image" Target="../media/image10.gif"/><Relationship Id="rId4" Type="http://schemas.openxmlformats.org/officeDocument/2006/relationships/image" Target="../media/image4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WordArt 6"/>
          <p:cNvSpPr>
            <a:spLocks noChangeArrowheads="1" noChangeShapeType="1" noTextEdit="1"/>
          </p:cNvSpPr>
          <p:nvPr/>
        </p:nvSpPr>
        <p:spPr bwMode="auto">
          <a:xfrm>
            <a:off x="331075" y="409903"/>
            <a:ext cx="11587655" cy="186657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1181"/>
              </a:avLst>
            </a:prstTxWarp>
          </a:bodyPr>
          <a:lstStyle/>
          <a:p>
            <a:pPr algn="ctr"/>
            <a:r>
              <a:rPr lang="tr-TR" sz="3600" kern="10" dirty="0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TEKNOLOJİ ZARAR VERMESİN </a:t>
            </a:r>
            <a:endParaRPr lang="tr-TR" sz="3600" kern="10" dirty="0">
              <a:ln w="12700">
                <a:solidFill>
                  <a:srgbClr val="FF0000"/>
                </a:solidFill>
                <a:round/>
                <a:headEnd/>
                <a:tailEnd/>
              </a:ln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 Black"/>
            </a:endParaRPr>
          </a:p>
        </p:txBody>
      </p:sp>
      <p:pic>
        <p:nvPicPr>
          <p:cNvPr id="14" name="Picture 10" descr="internet-hareketli-resim-003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1051" y="2986197"/>
            <a:ext cx="1428750" cy="742951"/>
          </a:xfrm>
          <a:prstGeom prst="rect">
            <a:avLst/>
          </a:prstGeom>
          <a:noFill/>
        </p:spPr>
      </p:pic>
      <p:pic>
        <p:nvPicPr>
          <p:cNvPr id="15" name="Picture 6" descr="televizyon-hareketli-resim-002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39245" y="3037435"/>
            <a:ext cx="1390650" cy="1133476"/>
          </a:xfrm>
          <a:prstGeom prst="rect">
            <a:avLst/>
          </a:prstGeom>
          <a:noFill/>
        </p:spPr>
      </p:pic>
      <p:pic>
        <p:nvPicPr>
          <p:cNvPr id="16" name="Picture 8" descr="telefon gifleri ile ilgili görsel sonucu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342179" y="2760588"/>
            <a:ext cx="1306458" cy="1741945"/>
          </a:xfrm>
          <a:prstGeom prst="rect">
            <a:avLst/>
          </a:prstGeom>
          <a:noFill/>
        </p:spPr>
      </p:pic>
      <p:pic>
        <p:nvPicPr>
          <p:cNvPr id="13" name="Picture 4" descr="cep telefonu gif ile ilgili görsel sonucu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90896" y="4138615"/>
            <a:ext cx="1986455" cy="2136061"/>
          </a:xfrm>
          <a:prstGeom prst="rect">
            <a:avLst/>
          </a:prstGeom>
          <a:noFill/>
        </p:spPr>
      </p:pic>
      <p:pic>
        <p:nvPicPr>
          <p:cNvPr id="32770" name="Picture 2" descr="C:\Users\admin\Downloads\52901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16148" y="2890454"/>
            <a:ext cx="571500" cy="742950"/>
          </a:xfrm>
          <a:prstGeom prst="rect">
            <a:avLst/>
          </a:prstGeom>
          <a:noFill/>
        </p:spPr>
      </p:pic>
      <p:pic>
        <p:nvPicPr>
          <p:cNvPr id="8" name="Picture 2" descr="İlgili resim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3780" y="2625299"/>
            <a:ext cx="3168868" cy="2293542"/>
          </a:xfrm>
          <a:prstGeom prst="rect">
            <a:avLst/>
          </a:prstGeom>
          <a:noFill/>
        </p:spPr>
      </p:pic>
      <p:pic>
        <p:nvPicPr>
          <p:cNvPr id="32772" name="Picture 4" descr="İlgili resim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144252" y="2829911"/>
            <a:ext cx="1885950" cy="3333750"/>
          </a:xfrm>
          <a:prstGeom prst="rect">
            <a:avLst/>
          </a:prstGeom>
          <a:noFill/>
        </p:spPr>
      </p:pic>
      <p:pic>
        <p:nvPicPr>
          <p:cNvPr id="10" name="Picture 8" descr="televizyon gifleri ile ilgili görsel sonucu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371490" y="4296827"/>
            <a:ext cx="2590690" cy="2072552"/>
          </a:xfrm>
          <a:prstGeom prst="rect">
            <a:avLst/>
          </a:prstGeom>
          <a:noFill/>
        </p:spPr>
      </p:pic>
      <p:pic>
        <p:nvPicPr>
          <p:cNvPr id="11" name="Picture 8" descr="bilgisayar-hareketli-resim-0116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022680" y="4840013"/>
            <a:ext cx="2161956" cy="1422659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C:\Users\admin\Downloads\9073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8452" y="320674"/>
            <a:ext cx="11461093" cy="574904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Köşeleri Yuvarlanmış Dikdörtgen Belirtme Çizgisi"/>
          <p:cNvSpPr/>
          <p:nvPr/>
        </p:nvSpPr>
        <p:spPr>
          <a:xfrm>
            <a:off x="378373" y="308907"/>
            <a:ext cx="11366937" cy="1614486"/>
          </a:xfrm>
          <a:prstGeom prst="wedgeRoundRectCallout">
            <a:avLst>
              <a:gd name="adj1" fmla="val 8597"/>
              <a:gd name="adj2" fmla="val 53235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4000" b="1" dirty="0" smtClean="0">
                <a:latin typeface="Calibri" pitchFamily="34" charset="0"/>
              </a:rPr>
              <a:t>.</a:t>
            </a:r>
            <a:r>
              <a:rPr lang="tr-TR" sz="4000" dirty="0" smtClean="0"/>
              <a:t> </a:t>
            </a:r>
          </a:p>
          <a:p>
            <a:endParaRPr lang="tr-TR" sz="4000" dirty="0" smtClean="0">
              <a:latin typeface="Calibri" pitchFamily="34" charset="0"/>
            </a:endParaRPr>
          </a:p>
          <a:p>
            <a:r>
              <a:rPr lang="tr-TR" sz="4000" b="1" dirty="0" smtClean="0">
                <a:latin typeface="Calibri" pitchFamily="34" charset="0"/>
              </a:rPr>
              <a:t>Kılavuzda ürünün tanıtımı, kullanımı, bakımı bulunmaktadır.   </a:t>
            </a:r>
          </a:p>
          <a:p>
            <a:endParaRPr lang="tr-TR" sz="4000" b="1" dirty="0" smtClean="0">
              <a:latin typeface="Calibri" pitchFamily="34" charset="0"/>
            </a:endParaRPr>
          </a:p>
          <a:p>
            <a:r>
              <a:rPr lang="tr-TR" sz="4000" b="1" dirty="0" smtClean="0">
                <a:latin typeface="Calibri" pitchFamily="34" charset="0"/>
              </a:rPr>
              <a:t> </a:t>
            </a:r>
            <a:endParaRPr lang="tr-T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3" name="Picture 2" descr="http://1.bp.blogspot.com/-j207uxVrs80/VH4II0snF8I/AAAAAAAAFVA/o1OH5-ii3L0/s1600/2sl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8731" y="2301765"/>
            <a:ext cx="2238703" cy="3862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2" descr="televizyon-hareketli-resim-0085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41324" y="1989138"/>
            <a:ext cx="4067504" cy="4023010"/>
          </a:xfrm>
          <a:prstGeom prst="rect">
            <a:avLst/>
          </a:prstGeom>
          <a:noFill/>
        </p:spPr>
      </p:pic>
      <p:pic>
        <p:nvPicPr>
          <p:cNvPr id="5" name="Picture 2" descr="bilgisayar hareketli gif ile ilgili görsel sonucu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19775" y="2015906"/>
            <a:ext cx="4658335" cy="403805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Köşeleri Yuvarlanmış Dikdörtgen Belirtme Çizgisi"/>
          <p:cNvSpPr/>
          <p:nvPr/>
        </p:nvSpPr>
        <p:spPr>
          <a:xfrm>
            <a:off x="378373" y="308907"/>
            <a:ext cx="11366937" cy="1378004"/>
          </a:xfrm>
          <a:prstGeom prst="wedgeRoundRectCallout">
            <a:avLst>
              <a:gd name="adj1" fmla="val 8597"/>
              <a:gd name="adj2" fmla="val 53235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endParaRPr lang="tr-TR" sz="3600" dirty="0" smtClean="0"/>
          </a:p>
          <a:p>
            <a:endParaRPr lang="tr-TR" sz="3600" dirty="0" smtClean="0"/>
          </a:p>
          <a:p>
            <a:r>
              <a:rPr lang="tr-TR" sz="3600" b="1" dirty="0" smtClean="0">
                <a:latin typeface="Calibri" pitchFamily="34" charset="0"/>
              </a:rPr>
              <a:t>Yanlış kullanım sonucu oluşabilecek sağlık sorunlarına da dikkat çekilmektedir.  </a:t>
            </a:r>
          </a:p>
          <a:p>
            <a:endParaRPr lang="tr-TR" sz="3600" b="1" dirty="0" smtClean="0">
              <a:latin typeface="Calibri" pitchFamily="34" charset="0"/>
            </a:endParaRPr>
          </a:p>
          <a:p>
            <a:r>
              <a:rPr lang="tr-TR" sz="3600" b="1" dirty="0" smtClean="0">
                <a:latin typeface="Calibri" pitchFamily="34" charset="0"/>
              </a:rPr>
              <a:t> </a:t>
            </a:r>
            <a:endParaRPr lang="tr-TR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8" name="Picture 2" descr="kulak gifleri ile ilgili görsel sonuc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373" y="1986456"/>
            <a:ext cx="3966287" cy="4210356"/>
          </a:xfrm>
          <a:prstGeom prst="rect">
            <a:avLst/>
          </a:prstGeom>
          <a:noFill/>
        </p:spPr>
      </p:pic>
      <p:pic>
        <p:nvPicPr>
          <p:cNvPr id="24578" name="Picture 2" descr="televizyon-hareketli-resim-0078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56179" y="2167868"/>
            <a:ext cx="3263462" cy="3460422"/>
          </a:xfrm>
          <a:prstGeom prst="rect">
            <a:avLst/>
          </a:prstGeom>
          <a:noFill/>
        </p:spPr>
      </p:pic>
      <p:pic>
        <p:nvPicPr>
          <p:cNvPr id="5" name="Picture 2" descr="bilgisayar hareketli gif ile ilgili görsel sonucu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74851" y="2362748"/>
            <a:ext cx="3676224" cy="318671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Köşeleri Yuvarlanmış Dikdörtgen Belirtme Çizgisi"/>
          <p:cNvSpPr/>
          <p:nvPr/>
        </p:nvSpPr>
        <p:spPr>
          <a:xfrm>
            <a:off x="378373" y="308908"/>
            <a:ext cx="11366937" cy="1992858"/>
          </a:xfrm>
          <a:prstGeom prst="wedgeRoundRectCallout">
            <a:avLst>
              <a:gd name="adj1" fmla="val 8597"/>
              <a:gd name="adj2" fmla="val 53235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4000" b="1" dirty="0" smtClean="0">
                <a:latin typeface="Calibri" pitchFamily="34" charset="0"/>
              </a:rPr>
              <a:t>.</a:t>
            </a:r>
            <a:r>
              <a:rPr lang="tr-TR" sz="4000" dirty="0" smtClean="0"/>
              <a:t> </a:t>
            </a:r>
          </a:p>
          <a:p>
            <a:endParaRPr lang="tr-TR" sz="3600" b="1" dirty="0" smtClean="0">
              <a:latin typeface="Calibri" pitchFamily="34" charset="0"/>
            </a:endParaRPr>
          </a:p>
          <a:p>
            <a:r>
              <a:rPr lang="tr-TR" sz="4000" b="1" dirty="0" smtClean="0">
                <a:latin typeface="Calibri" pitchFamily="34" charset="0"/>
              </a:rPr>
              <a:t>Ayrıca ürünün doğru kullanımına ilişkin yapılan uyarılar da vardır. Kılavuzdaki uyarıların dikkate alınması bizlere ve çevremize fayda sağlayacaktır.  </a:t>
            </a:r>
          </a:p>
          <a:p>
            <a:endParaRPr lang="tr-TR" sz="3600" b="1" dirty="0" smtClean="0">
              <a:latin typeface="Calibri" pitchFamily="34" charset="0"/>
            </a:endParaRPr>
          </a:p>
          <a:p>
            <a:r>
              <a:rPr lang="tr-TR" sz="3600" b="1" dirty="0" smtClean="0">
                <a:latin typeface="Calibri" pitchFamily="34" charset="0"/>
              </a:rPr>
              <a:t> </a:t>
            </a:r>
            <a:endParaRPr lang="tr-TR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3" name="Picture 2" descr="Dostluk ile ilgili resimler 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8250" y="2412125"/>
            <a:ext cx="3053584" cy="3783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2" descr="telefon-hareketli-resim-008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93571" y="2854982"/>
            <a:ext cx="3833773" cy="3214742"/>
          </a:xfrm>
          <a:prstGeom prst="rect">
            <a:avLst/>
          </a:prstGeom>
          <a:noFill/>
        </p:spPr>
      </p:pic>
      <p:pic>
        <p:nvPicPr>
          <p:cNvPr id="5" name="Picture 2" descr="İlgili resim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94083" y="2435881"/>
            <a:ext cx="3547241" cy="37442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Köşeleri Yuvarlanmış Dikdörtgen Belirtme Çizgisi"/>
          <p:cNvSpPr/>
          <p:nvPr/>
        </p:nvSpPr>
        <p:spPr>
          <a:xfrm>
            <a:off x="378373" y="308907"/>
            <a:ext cx="11366937" cy="1535659"/>
          </a:xfrm>
          <a:prstGeom prst="wedgeRoundRectCallout">
            <a:avLst>
              <a:gd name="adj1" fmla="val 8597"/>
              <a:gd name="adj2" fmla="val 53235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endParaRPr lang="tr-TR" sz="4000" b="1" dirty="0" smtClean="0">
              <a:latin typeface="Calibri" pitchFamily="34" charset="0"/>
            </a:endParaRPr>
          </a:p>
          <a:p>
            <a:endParaRPr lang="tr-TR" sz="4000" b="1" dirty="0" smtClean="0"/>
          </a:p>
          <a:p>
            <a:endParaRPr lang="tr-TR" sz="4000" b="1" dirty="0" smtClean="0"/>
          </a:p>
          <a:p>
            <a:r>
              <a:rPr lang="tr-TR" sz="4000" b="1" dirty="0" smtClean="0">
                <a:latin typeface="Calibri" pitchFamily="34" charset="0"/>
              </a:rPr>
              <a:t>Aşağıda bilgisayar kullanma kılavuzundan alınmış birkaç uyarıyı dikkatlice okuyalım.</a:t>
            </a:r>
            <a:endParaRPr lang="tr-TR" sz="4000" dirty="0" smtClean="0">
              <a:latin typeface="Calibri" pitchFamily="34" charset="0"/>
            </a:endParaRPr>
          </a:p>
          <a:p>
            <a:r>
              <a:rPr lang="tr-TR" sz="4000" b="1" dirty="0" smtClean="0">
                <a:latin typeface="Calibri" pitchFamily="34" charset="0"/>
              </a:rPr>
              <a:t> </a:t>
            </a:r>
            <a:endParaRPr lang="tr-TR" sz="4000" dirty="0" smtClean="0">
              <a:latin typeface="Calibri" pitchFamily="34" charset="0"/>
            </a:endParaRPr>
          </a:p>
          <a:p>
            <a:r>
              <a:rPr lang="tr-TR" sz="4000" b="1" dirty="0" smtClean="0">
                <a:latin typeface="Calibri" pitchFamily="34" charset="0"/>
              </a:rPr>
              <a:t> </a:t>
            </a:r>
          </a:p>
          <a:p>
            <a:r>
              <a:rPr lang="tr-TR" sz="4000" b="1" dirty="0" smtClean="0">
                <a:latin typeface="Calibri" pitchFamily="34" charset="0"/>
              </a:rPr>
              <a:t> </a:t>
            </a:r>
            <a:endParaRPr lang="tr-T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3" name="Picture 13" descr="[​IMG]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433" y="2329837"/>
            <a:ext cx="3326526" cy="3818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2" descr="telefon-hareketli-resim-002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93572" y="2203394"/>
            <a:ext cx="3894082" cy="3673075"/>
          </a:xfrm>
          <a:prstGeom prst="rect">
            <a:avLst/>
          </a:prstGeom>
          <a:noFill/>
        </p:spPr>
      </p:pic>
      <p:pic>
        <p:nvPicPr>
          <p:cNvPr id="6" name="Picture 2" descr="İlgili resim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89131" y="2435881"/>
            <a:ext cx="3547241" cy="37442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Köşeleri Yuvarlanmış Dikdörtgen Belirtme Çizgisi"/>
          <p:cNvSpPr/>
          <p:nvPr/>
        </p:nvSpPr>
        <p:spPr>
          <a:xfrm>
            <a:off x="346842" y="371969"/>
            <a:ext cx="11366937" cy="1456831"/>
          </a:xfrm>
          <a:prstGeom prst="wedgeRoundRectCallout">
            <a:avLst>
              <a:gd name="adj1" fmla="val 8597"/>
              <a:gd name="adj2" fmla="val 53235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4000" b="1" dirty="0" smtClean="0">
                <a:latin typeface="Calibri" pitchFamily="34" charset="0"/>
              </a:rPr>
              <a:t>Kullanıcılar İçin Uyarı: Her saat içerisinde en az 15 dakikalık bir ara verin. </a:t>
            </a:r>
            <a:endParaRPr lang="tr-T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3" name="Picture 6" descr="hayvan gifleri ile ilgili görsel sonuc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89049" y="2144604"/>
            <a:ext cx="3335392" cy="408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2" descr="televizyon-hareketli-resim-0177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4664" y="2096814"/>
            <a:ext cx="4605612" cy="405685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Köşeleri Yuvarlanmış Dikdörtgen Belirtme Çizgisi"/>
          <p:cNvSpPr/>
          <p:nvPr/>
        </p:nvSpPr>
        <p:spPr>
          <a:xfrm>
            <a:off x="378373" y="308908"/>
            <a:ext cx="11366937" cy="1441064"/>
          </a:xfrm>
          <a:prstGeom prst="wedgeRoundRectCallout">
            <a:avLst>
              <a:gd name="adj1" fmla="val 8597"/>
              <a:gd name="adj2" fmla="val 53235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4000" b="1" dirty="0" smtClean="0">
                <a:latin typeface="Calibri" pitchFamily="34" charset="0"/>
              </a:rPr>
              <a:t>.</a:t>
            </a:r>
            <a:r>
              <a:rPr lang="tr-TR" sz="4000" dirty="0" smtClean="0"/>
              <a:t> </a:t>
            </a:r>
          </a:p>
          <a:p>
            <a:endParaRPr lang="tr-TR" sz="4000" dirty="0" smtClean="0"/>
          </a:p>
          <a:p>
            <a:r>
              <a:rPr lang="tr-TR" sz="4000" b="1" dirty="0" smtClean="0">
                <a:latin typeface="Calibri" pitchFamily="34" charset="0"/>
              </a:rPr>
              <a:t>Müzik çalarda uzun süreli yüksek sesle müzik dinlemek kulağınıza zarar verebilir.  </a:t>
            </a:r>
          </a:p>
          <a:p>
            <a:endParaRPr lang="tr-TR" sz="4000" b="1" dirty="0" smtClean="0">
              <a:latin typeface="Calibri" pitchFamily="34" charset="0"/>
            </a:endParaRPr>
          </a:p>
          <a:p>
            <a:r>
              <a:rPr lang="tr-TR" sz="4000" b="1" dirty="0" smtClean="0">
                <a:latin typeface="Calibri" pitchFamily="34" charset="0"/>
              </a:rPr>
              <a:t> </a:t>
            </a:r>
            <a:endParaRPr lang="tr-T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3" name="Picture 7" descr="[Resim: noname.gif?t=1336051498]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152" y="2640845"/>
            <a:ext cx="3022054" cy="366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2" descr="televizyon-hareketli-resim-008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40413" y="2239066"/>
            <a:ext cx="3168869" cy="3885430"/>
          </a:xfrm>
          <a:prstGeom prst="rect">
            <a:avLst/>
          </a:prstGeom>
          <a:noFill/>
        </p:spPr>
      </p:pic>
      <p:pic>
        <p:nvPicPr>
          <p:cNvPr id="5" name="Picture 2" descr="bilgisayar hareketli gif ile ilgili görsel sonucu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4441" y="2031672"/>
            <a:ext cx="3773214" cy="369121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Köşeleri Yuvarlanmış Dikdörtgen Belirtme Çizgisi"/>
          <p:cNvSpPr/>
          <p:nvPr/>
        </p:nvSpPr>
        <p:spPr>
          <a:xfrm>
            <a:off x="378373" y="308907"/>
            <a:ext cx="11366937" cy="1535659"/>
          </a:xfrm>
          <a:prstGeom prst="wedgeRoundRectCallout">
            <a:avLst>
              <a:gd name="adj1" fmla="val 8597"/>
              <a:gd name="adj2" fmla="val 53235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4000" b="1" dirty="0" smtClean="0">
                <a:latin typeface="Calibri" pitchFamily="34" charset="0"/>
              </a:rPr>
              <a:t>.</a:t>
            </a:r>
            <a:r>
              <a:rPr lang="tr-TR" sz="4000" dirty="0" smtClean="0"/>
              <a:t> </a:t>
            </a:r>
          </a:p>
          <a:p>
            <a:endParaRPr lang="tr-TR" sz="4800" dirty="0" smtClean="0">
              <a:latin typeface="Calibri" pitchFamily="34" charset="0"/>
            </a:endParaRPr>
          </a:p>
          <a:p>
            <a:r>
              <a:rPr lang="tr-TR" sz="4800" b="1" dirty="0" smtClean="0">
                <a:latin typeface="Calibri" pitchFamily="34" charset="0"/>
              </a:rPr>
              <a:t>Çocukların bilgisayar kullanımında aşırıya kaçmaması önemlidir. </a:t>
            </a:r>
          </a:p>
          <a:p>
            <a:endParaRPr lang="tr-TR" sz="4000" b="1" dirty="0" smtClean="0">
              <a:latin typeface="Calibri" pitchFamily="34" charset="0"/>
            </a:endParaRPr>
          </a:p>
          <a:p>
            <a:r>
              <a:rPr lang="tr-TR" sz="4000" b="1" dirty="0" smtClean="0">
                <a:latin typeface="Calibri" pitchFamily="34" charset="0"/>
              </a:rPr>
              <a:t> </a:t>
            </a:r>
            <a:endParaRPr lang="tr-T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3" name="Picture 2" descr="Nasrettin Hoca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4150" y="2743199"/>
            <a:ext cx="3279040" cy="3508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2" descr="televizyon hareketli gif ile ilgili görsel sonucu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22137" y="1965598"/>
            <a:ext cx="3849753" cy="4119892"/>
          </a:xfrm>
          <a:prstGeom prst="rect">
            <a:avLst/>
          </a:prstGeom>
          <a:noFill/>
        </p:spPr>
      </p:pic>
      <p:pic>
        <p:nvPicPr>
          <p:cNvPr id="5" name="Picture 2" descr="bilgisayar hareketli gif ile ilgili görsel sonucu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77862" y="2520404"/>
            <a:ext cx="3379076" cy="334437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Köşeleri Yuvarlanmış Dikdörtgen Belirtme Çizgisi"/>
          <p:cNvSpPr/>
          <p:nvPr/>
        </p:nvSpPr>
        <p:spPr>
          <a:xfrm>
            <a:off x="378373" y="308907"/>
            <a:ext cx="11366937" cy="1393769"/>
          </a:xfrm>
          <a:prstGeom prst="wedgeRoundRectCallout">
            <a:avLst>
              <a:gd name="adj1" fmla="val 8597"/>
              <a:gd name="adj2" fmla="val 53235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4000" b="1" dirty="0" smtClean="0">
                <a:latin typeface="Calibri" pitchFamily="34" charset="0"/>
              </a:rPr>
              <a:t>.</a:t>
            </a:r>
          </a:p>
          <a:p>
            <a:endParaRPr lang="tr-TR" sz="4000" b="1" dirty="0" smtClean="0">
              <a:latin typeface="Calibri" pitchFamily="34" charset="0"/>
            </a:endParaRPr>
          </a:p>
          <a:p>
            <a:endParaRPr lang="tr-TR" sz="4000" b="1" dirty="0" smtClean="0">
              <a:latin typeface="Calibri" pitchFamily="34" charset="0"/>
            </a:endParaRPr>
          </a:p>
          <a:p>
            <a:endParaRPr lang="tr-TR" sz="4000" b="1" dirty="0" smtClean="0">
              <a:latin typeface="Calibri" pitchFamily="34" charset="0"/>
            </a:endParaRPr>
          </a:p>
          <a:p>
            <a:r>
              <a:rPr lang="tr-TR" sz="4000" b="1" dirty="0" smtClean="0">
                <a:latin typeface="Calibri" pitchFamily="34" charset="0"/>
              </a:rPr>
              <a:t>Gözetiminizdeki çocukları izleyin ve yönlendirin. Bu konuda çalışmalara başlayın.</a:t>
            </a:r>
          </a:p>
          <a:p>
            <a:endParaRPr lang="tr-TR" sz="4000" dirty="0" smtClean="0"/>
          </a:p>
          <a:p>
            <a:endParaRPr lang="tr-TR" sz="3200" b="1" dirty="0" smtClean="0">
              <a:latin typeface="Calibri" pitchFamily="34" charset="0"/>
            </a:endParaRPr>
          </a:p>
          <a:p>
            <a:endParaRPr lang="tr-TR" sz="4000" b="1" dirty="0" smtClean="0">
              <a:latin typeface="Calibri" pitchFamily="34" charset="0"/>
            </a:endParaRPr>
          </a:p>
          <a:p>
            <a:r>
              <a:rPr lang="tr-TR" sz="4000" b="1" dirty="0" smtClean="0">
                <a:latin typeface="Calibri" pitchFamily="34" charset="0"/>
              </a:rPr>
              <a:t> </a:t>
            </a:r>
            <a:endParaRPr lang="tr-T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3" name="Picture 11" descr="hareketli insanlar ile ilgili görsel sonuc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6896" y="1907628"/>
            <a:ext cx="3153103" cy="4314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İlgili resim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726" y="2175641"/>
            <a:ext cx="3927694" cy="3610304"/>
          </a:xfrm>
          <a:prstGeom prst="rect">
            <a:avLst/>
          </a:prstGeom>
          <a:noFill/>
        </p:spPr>
      </p:pic>
      <p:pic>
        <p:nvPicPr>
          <p:cNvPr id="6" name="Picture 6" descr="[Resim: televie-met-bewegend-beeld.gif]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51878" y="2042894"/>
            <a:ext cx="1143000" cy="1524001"/>
          </a:xfrm>
          <a:prstGeom prst="rect">
            <a:avLst/>
          </a:prstGeom>
          <a:noFill/>
        </p:spPr>
      </p:pic>
      <p:pic>
        <p:nvPicPr>
          <p:cNvPr id="7" name="Picture 6" descr="[Resim: televie-met-bewegend-beeld.gif]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04278" y="3551128"/>
            <a:ext cx="1143000" cy="15240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Köşeleri Yuvarlanmış Dikdörtgen Belirtme Çizgisi"/>
          <p:cNvSpPr/>
          <p:nvPr/>
        </p:nvSpPr>
        <p:spPr>
          <a:xfrm>
            <a:off x="378373" y="308907"/>
            <a:ext cx="11366937" cy="1693313"/>
          </a:xfrm>
          <a:prstGeom prst="wedgeRoundRectCallout">
            <a:avLst>
              <a:gd name="adj1" fmla="val 8597"/>
              <a:gd name="adj2" fmla="val 53235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4000" b="1" dirty="0" smtClean="0">
                <a:latin typeface="Calibri" pitchFamily="34" charset="0"/>
              </a:rPr>
              <a:t>.</a:t>
            </a:r>
            <a:r>
              <a:rPr lang="tr-TR" sz="4000" dirty="0" smtClean="0"/>
              <a:t> </a:t>
            </a:r>
          </a:p>
          <a:p>
            <a:endParaRPr lang="tr-TR" sz="4000" b="1" dirty="0" smtClean="0">
              <a:latin typeface="Calibri" pitchFamily="34" charset="0"/>
            </a:endParaRPr>
          </a:p>
          <a:p>
            <a:endParaRPr lang="tr-TR" sz="4000" b="1" dirty="0" smtClean="0">
              <a:latin typeface="Calibri" pitchFamily="34" charset="0"/>
            </a:endParaRPr>
          </a:p>
          <a:p>
            <a:r>
              <a:rPr lang="tr-TR" sz="4000" b="1" dirty="0" smtClean="0">
                <a:latin typeface="Calibri" pitchFamily="34" charset="0"/>
              </a:rPr>
              <a:t>Bilgisayar kullanırken ara vermeleri konusunda ısrarcı olun.</a:t>
            </a:r>
          </a:p>
          <a:p>
            <a:r>
              <a:rPr lang="tr-TR" sz="4000" b="1" dirty="0" smtClean="0">
                <a:latin typeface="Calibri" pitchFamily="34" charset="0"/>
              </a:rPr>
              <a:t> </a:t>
            </a:r>
          </a:p>
          <a:p>
            <a:endParaRPr lang="tr-TR" sz="4000" b="1" dirty="0" smtClean="0">
              <a:latin typeface="Calibri" pitchFamily="34" charset="0"/>
            </a:endParaRPr>
          </a:p>
          <a:p>
            <a:r>
              <a:rPr lang="tr-TR" sz="4000" b="1" dirty="0" smtClean="0">
                <a:latin typeface="Calibri" pitchFamily="34" charset="0"/>
              </a:rPr>
              <a:t> </a:t>
            </a:r>
            <a:endParaRPr lang="tr-T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3" name="Picture 6" descr="http://www.catootjeskonijntjes.nl/image01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5361" y="2207172"/>
            <a:ext cx="3478006" cy="3947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2" descr="İlgili resim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5299" y="2404350"/>
            <a:ext cx="5173169" cy="37442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WordArt 6"/>
          <p:cNvSpPr>
            <a:spLocks noChangeArrowheads="1" noChangeShapeType="1" noTextEdit="1"/>
          </p:cNvSpPr>
          <p:nvPr/>
        </p:nvSpPr>
        <p:spPr bwMode="auto">
          <a:xfrm>
            <a:off x="666751" y="357188"/>
            <a:ext cx="10858500" cy="628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BİLGİ YUVAMIZIN KUZUCUKLARI</a:t>
            </a:r>
          </a:p>
        </p:txBody>
      </p:sp>
      <p:sp>
        <p:nvSpPr>
          <p:cNvPr id="13315" name="WordArt 14"/>
          <p:cNvSpPr>
            <a:spLocks noChangeArrowheads="1" noChangeShapeType="1" noTextEdit="1"/>
          </p:cNvSpPr>
          <p:nvPr/>
        </p:nvSpPr>
        <p:spPr bwMode="auto">
          <a:xfrm>
            <a:off x="2544233" y="5429251"/>
            <a:ext cx="6527800" cy="663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Tuncay YILDIRICI</a:t>
            </a:r>
          </a:p>
        </p:txBody>
      </p:sp>
      <p:pic>
        <p:nvPicPr>
          <p:cNvPr id="13316" name="Picture 7" descr="http://www.hilalhaber.com/images/haberler/9_uncu_sinifta_basari_dusuyor_h713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1" y="2286001"/>
            <a:ext cx="2952749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8" descr="ÖĞRENCİ GİFLERİ ile ilgili görsel sonucu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48751" y="2143125"/>
            <a:ext cx="24892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9" descr="kitap gifleri ile ilgili görsel sonucu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24251" y="2214563"/>
            <a:ext cx="48514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Köşeleri Yuvarlanmış Dikdörtgen Belirtme Çizgisi"/>
          <p:cNvSpPr/>
          <p:nvPr/>
        </p:nvSpPr>
        <p:spPr>
          <a:xfrm>
            <a:off x="378373" y="308907"/>
            <a:ext cx="11493061" cy="4263093"/>
          </a:xfrm>
          <a:prstGeom prst="wedgeRoundRectCallout">
            <a:avLst>
              <a:gd name="adj1" fmla="val 8597"/>
              <a:gd name="adj2" fmla="val 53235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endParaRPr lang="tr-TR" sz="4000" dirty="0" smtClean="0"/>
          </a:p>
          <a:p>
            <a:endParaRPr lang="tr-TR" sz="4000" dirty="0" smtClean="0"/>
          </a:p>
          <a:p>
            <a:endParaRPr lang="tr-TR" sz="3600" b="1" dirty="0" smtClean="0"/>
          </a:p>
          <a:p>
            <a:endParaRPr lang="tr-TR" sz="4000" b="1" dirty="0" smtClean="0">
              <a:latin typeface="Calibri" pitchFamily="34" charset="0"/>
            </a:endParaRPr>
          </a:p>
          <a:p>
            <a:endParaRPr lang="tr-TR" sz="4000" b="1" dirty="0" smtClean="0">
              <a:latin typeface="Calibri" pitchFamily="34" charset="0"/>
            </a:endParaRPr>
          </a:p>
          <a:p>
            <a:r>
              <a:rPr lang="tr-TR" sz="4000" b="1" dirty="0" smtClean="0">
                <a:latin typeface="Calibri" pitchFamily="34" charset="0"/>
              </a:rPr>
              <a:t>Günümüzde en çok kullandığımız teknolojik ürün, televizyon ve bilgisayardır. Bilgisayarlar günlük hayatta; Ödev yapma, merak edilen konuları araştırma, bilgiyi  yazma, depolama ve hızla ulaşma, arkadaşlarla iletişim kurma, film izleme ve oyun oynama gibi  birçok yarar sağlar. </a:t>
            </a:r>
          </a:p>
          <a:p>
            <a:r>
              <a:rPr lang="tr-TR" sz="4000" dirty="0" smtClean="0"/>
              <a:t> </a:t>
            </a:r>
          </a:p>
          <a:p>
            <a:endParaRPr lang="tr-TR" sz="4000" b="1" dirty="0" smtClean="0">
              <a:latin typeface="Calibri" pitchFamily="34" charset="0"/>
            </a:endParaRPr>
          </a:p>
          <a:p>
            <a:r>
              <a:rPr lang="tr-TR" sz="4000" b="1" dirty="0" smtClean="0">
                <a:latin typeface="Calibri" pitchFamily="34" charset="0"/>
              </a:rPr>
              <a:t> </a:t>
            </a:r>
          </a:p>
          <a:p>
            <a:endParaRPr lang="tr-TR" sz="4000" b="1" dirty="0" smtClean="0">
              <a:latin typeface="Calibri" pitchFamily="34" charset="0"/>
            </a:endParaRPr>
          </a:p>
          <a:p>
            <a:r>
              <a:rPr lang="tr-TR" sz="4000" b="1" dirty="0" smtClean="0">
                <a:latin typeface="Calibri" pitchFamily="34" charset="0"/>
              </a:rPr>
              <a:t> </a:t>
            </a:r>
            <a:endParaRPr lang="tr-T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15362" name="Picture 2" descr="televizyon hareketli gif ile ilgili görsel sonuc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0429" y="4776951"/>
            <a:ext cx="1924050" cy="1245093"/>
          </a:xfrm>
          <a:prstGeom prst="rect">
            <a:avLst/>
          </a:prstGeom>
          <a:noFill/>
        </p:spPr>
      </p:pic>
      <p:pic>
        <p:nvPicPr>
          <p:cNvPr id="15364" name="Picture 4" descr="[​IMG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49658" y="4981903"/>
            <a:ext cx="952500" cy="952500"/>
          </a:xfrm>
          <a:prstGeom prst="rect">
            <a:avLst/>
          </a:prstGeom>
          <a:noFill/>
        </p:spPr>
      </p:pic>
      <p:pic>
        <p:nvPicPr>
          <p:cNvPr id="15366" name="Picture 6" descr="[​IMG]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72596" y="4695551"/>
            <a:ext cx="1123950" cy="1257301"/>
          </a:xfrm>
          <a:prstGeom prst="rect">
            <a:avLst/>
          </a:prstGeom>
          <a:noFill/>
        </p:spPr>
      </p:pic>
      <p:pic>
        <p:nvPicPr>
          <p:cNvPr id="15368" name="Picture 8" descr="[​IMG]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64002" y="5002869"/>
            <a:ext cx="809625" cy="809626"/>
          </a:xfrm>
          <a:prstGeom prst="rect">
            <a:avLst/>
          </a:prstGeom>
          <a:noFill/>
        </p:spPr>
      </p:pic>
      <p:pic>
        <p:nvPicPr>
          <p:cNvPr id="15370" name="Picture 10" descr="[​IMG]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30196" y="5069982"/>
            <a:ext cx="1085850" cy="54292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Köşeleri Yuvarlanmış Dikdörtgen Belirtme Çizgisi"/>
          <p:cNvSpPr/>
          <p:nvPr/>
        </p:nvSpPr>
        <p:spPr>
          <a:xfrm>
            <a:off x="378373" y="308907"/>
            <a:ext cx="11366937" cy="2008623"/>
          </a:xfrm>
          <a:prstGeom prst="wedgeRoundRectCallout">
            <a:avLst>
              <a:gd name="adj1" fmla="val 8597"/>
              <a:gd name="adj2" fmla="val 53235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endParaRPr lang="tr-TR" sz="4000" dirty="0" smtClean="0"/>
          </a:p>
          <a:p>
            <a:endParaRPr lang="tr-TR" sz="4000" dirty="0" smtClean="0"/>
          </a:p>
          <a:p>
            <a:endParaRPr lang="tr-TR" sz="4000" b="1" i="1" dirty="0" smtClean="0">
              <a:latin typeface="Calibri" pitchFamily="34" charset="0"/>
            </a:endParaRPr>
          </a:p>
          <a:p>
            <a:r>
              <a:rPr lang="tr-TR" sz="4000" b="1" i="1" dirty="0" smtClean="0">
                <a:latin typeface="Calibri" pitchFamily="34" charset="0"/>
              </a:rPr>
              <a:t>Bilgisayar ve internet öncelikle derslere yardımcı olması</a:t>
            </a:r>
            <a:r>
              <a:rPr lang="tr-TR" sz="4000" b="1" dirty="0" smtClean="0">
                <a:latin typeface="Calibri" pitchFamily="34" charset="0"/>
              </a:rPr>
              <a:t> </a:t>
            </a:r>
            <a:r>
              <a:rPr lang="tr-TR" sz="4000" b="1" i="1" dirty="0" smtClean="0">
                <a:latin typeface="Calibri" pitchFamily="34" charset="0"/>
              </a:rPr>
              <a:t>için planlanan saatler içerisinde kullanılmalıdır.</a:t>
            </a:r>
            <a:endParaRPr lang="tr-TR" sz="4000" b="1" dirty="0" smtClean="0">
              <a:latin typeface="Calibri" pitchFamily="34" charset="0"/>
            </a:endParaRPr>
          </a:p>
          <a:p>
            <a:r>
              <a:rPr lang="tr-TR" sz="4000" b="1" dirty="0" smtClean="0">
                <a:latin typeface="Calibri" pitchFamily="34" charset="0"/>
              </a:rPr>
              <a:t> </a:t>
            </a:r>
          </a:p>
          <a:p>
            <a:endParaRPr lang="tr-TR" sz="4000" b="1" dirty="0" smtClean="0">
              <a:latin typeface="Calibri" pitchFamily="34" charset="0"/>
            </a:endParaRPr>
          </a:p>
          <a:p>
            <a:r>
              <a:rPr lang="tr-TR" sz="4000" b="1" dirty="0" smtClean="0">
                <a:latin typeface="Calibri" pitchFamily="34" charset="0"/>
              </a:rPr>
              <a:t> </a:t>
            </a:r>
            <a:endParaRPr lang="tr-T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3" name="Picture 2" descr="http://www.animatieplaatjes.nl/kerstplaatjes/sneeuwpoppen4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4386" y="2632841"/>
            <a:ext cx="3799489" cy="364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AutoShape 2" descr="mikrofo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" name="Picture 2" descr="[​IMG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43395" y="4562748"/>
            <a:ext cx="1428750" cy="1371601"/>
          </a:xfrm>
          <a:prstGeom prst="rect">
            <a:avLst/>
          </a:prstGeom>
          <a:noFill/>
        </p:spPr>
      </p:pic>
      <p:pic>
        <p:nvPicPr>
          <p:cNvPr id="14340" name="Picture 4" descr="bilgisayar hareketli gif ile ilgili görsel sonucu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43795" y="2692125"/>
            <a:ext cx="2409825" cy="1628776"/>
          </a:xfrm>
          <a:prstGeom prst="rect">
            <a:avLst/>
          </a:prstGeom>
          <a:noFill/>
        </p:spPr>
      </p:pic>
      <p:pic>
        <p:nvPicPr>
          <p:cNvPr id="14342" name="Picture 6" descr="[​IMG]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1961" y="2526479"/>
            <a:ext cx="3171825" cy="2133601"/>
          </a:xfrm>
          <a:prstGeom prst="rect">
            <a:avLst/>
          </a:prstGeom>
          <a:noFill/>
        </p:spPr>
      </p:pic>
      <p:pic>
        <p:nvPicPr>
          <p:cNvPr id="14344" name="Picture 8" descr="bilgisayar-hareketli-resim-011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38845" y="4508938"/>
            <a:ext cx="2161956" cy="161184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Köşeleri Yuvarlanmış Dikdörtgen Belirtme Çizgisi"/>
          <p:cNvSpPr/>
          <p:nvPr/>
        </p:nvSpPr>
        <p:spPr>
          <a:xfrm>
            <a:off x="378373" y="308908"/>
            <a:ext cx="11366937" cy="952333"/>
          </a:xfrm>
          <a:prstGeom prst="wedgeRoundRectCallout">
            <a:avLst>
              <a:gd name="adj1" fmla="val 8597"/>
              <a:gd name="adj2" fmla="val 53235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4000" b="1" dirty="0" smtClean="0">
                <a:latin typeface="Calibri" pitchFamily="34" charset="0"/>
              </a:rPr>
              <a:t>.</a:t>
            </a:r>
            <a:r>
              <a:rPr lang="tr-TR" sz="4000" dirty="0" smtClean="0"/>
              <a:t> </a:t>
            </a:r>
          </a:p>
          <a:p>
            <a:endParaRPr lang="tr-TR" sz="4000" dirty="0" smtClean="0"/>
          </a:p>
          <a:p>
            <a:endParaRPr lang="tr-TR" sz="3600" b="1" dirty="0" smtClean="0">
              <a:latin typeface="Calibri" pitchFamily="34" charset="0"/>
            </a:endParaRPr>
          </a:p>
          <a:p>
            <a:endParaRPr lang="tr-TR" sz="3600" b="1" dirty="0" smtClean="0">
              <a:latin typeface="Calibri" pitchFamily="34" charset="0"/>
            </a:endParaRPr>
          </a:p>
          <a:p>
            <a:r>
              <a:rPr lang="tr-TR" sz="3600" b="1" dirty="0" smtClean="0">
                <a:latin typeface="Calibri" pitchFamily="34" charset="0"/>
              </a:rPr>
              <a:t>    Bilgisayar ve televizyon başında uzun süre kalırsak:</a:t>
            </a:r>
            <a:endParaRPr lang="tr-TR" sz="3600" dirty="0" smtClean="0">
              <a:latin typeface="Calibri" pitchFamily="34" charset="0"/>
            </a:endParaRPr>
          </a:p>
          <a:p>
            <a:endParaRPr lang="tr-TR" sz="3600" b="1" dirty="0" smtClean="0">
              <a:latin typeface="Calibri" pitchFamily="34" charset="0"/>
            </a:endParaRPr>
          </a:p>
          <a:p>
            <a:r>
              <a:rPr lang="tr-TR" sz="3600" b="1" dirty="0" smtClean="0">
                <a:latin typeface="Calibri" pitchFamily="34" charset="0"/>
              </a:rPr>
              <a:t> </a:t>
            </a:r>
          </a:p>
          <a:p>
            <a:endParaRPr lang="tr-TR" sz="4000" b="1" dirty="0" smtClean="0">
              <a:latin typeface="Calibri" pitchFamily="34" charset="0"/>
            </a:endParaRPr>
          </a:p>
          <a:p>
            <a:r>
              <a:rPr lang="tr-TR" sz="4000" b="1" dirty="0" smtClean="0">
                <a:latin typeface="Calibri" pitchFamily="34" charset="0"/>
              </a:rPr>
              <a:t> </a:t>
            </a:r>
            <a:endParaRPr lang="tr-T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3" name="Picture 6" descr="http://www.guzelresimlerim.com/data/media/135/anigarfielddancingcooltnt14me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6124" y="1822056"/>
            <a:ext cx="2857697" cy="4310729"/>
          </a:xfrm>
          <a:prstGeom prst="rect">
            <a:avLst/>
          </a:prstGeom>
          <a:noFill/>
        </p:spPr>
      </p:pic>
      <p:pic>
        <p:nvPicPr>
          <p:cNvPr id="13314" name="Picture 2" descr="bilgisayar hareketli gif ile ilgili görsel sonucu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1973" y="1655488"/>
            <a:ext cx="5328744" cy="4640392"/>
          </a:xfrm>
          <a:prstGeom prst="rect">
            <a:avLst/>
          </a:prstGeom>
          <a:noFill/>
        </p:spPr>
      </p:pic>
      <p:pic>
        <p:nvPicPr>
          <p:cNvPr id="13316" name="Picture 4" descr="İlgili resim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4251" y="2149475"/>
            <a:ext cx="1847850" cy="1247775"/>
          </a:xfrm>
          <a:prstGeom prst="rect">
            <a:avLst/>
          </a:prstGeom>
          <a:noFill/>
        </p:spPr>
      </p:pic>
      <p:pic>
        <p:nvPicPr>
          <p:cNvPr id="6" name="Picture 4" descr="İlgili resim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0885" y="4461751"/>
            <a:ext cx="1847850" cy="12477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Köşeleri Yuvarlanmış Dikdörtgen Belirtme Çizgisi"/>
          <p:cNvSpPr/>
          <p:nvPr/>
        </p:nvSpPr>
        <p:spPr>
          <a:xfrm>
            <a:off x="378373" y="308907"/>
            <a:ext cx="11366937" cy="1236114"/>
          </a:xfrm>
          <a:prstGeom prst="wedgeRoundRectCallout">
            <a:avLst>
              <a:gd name="adj1" fmla="val 8597"/>
              <a:gd name="adj2" fmla="val 53235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4000" b="1" dirty="0" smtClean="0">
                <a:latin typeface="Calibri" pitchFamily="34" charset="0"/>
              </a:rPr>
              <a:t>.</a:t>
            </a:r>
            <a:r>
              <a:rPr lang="tr-TR" sz="4000" dirty="0" smtClean="0"/>
              <a:t> </a:t>
            </a:r>
          </a:p>
          <a:p>
            <a:endParaRPr lang="tr-TR" sz="4000" dirty="0" smtClean="0"/>
          </a:p>
          <a:p>
            <a:endParaRPr lang="tr-TR" sz="4000" b="1" dirty="0" smtClean="0">
              <a:latin typeface="Calibri" pitchFamily="34" charset="0"/>
            </a:endParaRPr>
          </a:p>
          <a:p>
            <a:r>
              <a:rPr lang="tr-TR" sz="4000" b="1" dirty="0" smtClean="0">
                <a:latin typeface="Calibri" pitchFamily="34" charset="0"/>
              </a:rPr>
              <a:t>    </a:t>
            </a:r>
            <a:r>
              <a:rPr lang="tr-TR" sz="4000" dirty="0" smtClean="0"/>
              <a:t> </a:t>
            </a:r>
            <a:r>
              <a:rPr lang="tr-TR" sz="4000" b="1" dirty="0" smtClean="0">
                <a:latin typeface="Calibri" pitchFamily="34" charset="0"/>
              </a:rPr>
              <a:t>1. Gözleri yorar, uykusuzluğa neden olur.</a:t>
            </a:r>
          </a:p>
          <a:p>
            <a:r>
              <a:rPr lang="tr-TR" sz="4000" b="1" dirty="0" smtClean="0">
                <a:latin typeface="Calibri" pitchFamily="34" charset="0"/>
              </a:rPr>
              <a:t> </a:t>
            </a:r>
          </a:p>
          <a:p>
            <a:endParaRPr lang="tr-TR" sz="4000" b="1" dirty="0" smtClean="0">
              <a:latin typeface="Calibri" pitchFamily="34" charset="0"/>
            </a:endParaRPr>
          </a:p>
          <a:p>
            <a:r>
              <a:rPr lang="tr-TR" sz="4000" b="1" dirty="0" smtClean="0">
                <a:latin typeface="Calibri" pitchFamily="34" charset="0"/>
              </a:rPr>
              <a:t> </a:t>
            </a:r>
            <a:endParaRPr lang="tr-T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5" name="Picture 2" descr="kulak gifleri ile ilgili görsel sonuc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37" y="2900855"/>
            <a:ext cx="3462042" cy="3389587"/>
          </a:xfrm>
          <a:prstGeom prst="rect">
            <a:avLst/>
          </a:prstGeom>
          <a:noFill/>
        </p:spPr>
      </p:pic>
      <p:pic>
        <p:nvPicPr>
          <p:cNvPr id="12290" name="Picture 2" descr="bilgisayar hareketli gif ile ilgili görsel sonucu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33665" y="1937078"/>
            <a:ext cx="4658335" cy="4038053"/>
          </a:xfrm>
          <a:prstGeom prst="rect">
            <a:avLst/>
          </a:prstGeom>
          <a:noFill/>
        </p:spPr>
      </p:pic>
      <p:pic>
        <p:nvPicPr>
          <p:cNvPr id="12292" name="Picture 4" descr="televizyon izleyen çocuk  gifleri ile ilgili görsel sonucu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07312" y="2173123"/>
            <a:ext cx="3333750" cy="2667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Köşeleri Yuvarlanmış Dikdörtgen Belirtme Çizgisi"/>
          <p:cNvSpPr/>
          <p:nvPr/>
        </p:nvSpPr>
        <p:spPr>
          <a:xfrm>
            <a:off x="378373" y="308907"/>
            <a:ext cx="11366937" cy="1236114"/>
          </a:xfrm>
          <a:prstGeom prst="wedgeRoundRectCallout">
            <a:avLst>
              <a:gd name="adj1" fmla="val 8597"/>
              <a:gd name="adj2" fmla="val 53235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4000" b="1" dirty="0" smtClean="0">
                <a:latin typeface="Calibri" pitchFamily="34" charset="0"/>
              </a:rPr>
              <a:t>.</a:t>
            </a:r>
            <a:r>
              <a:rPr lang="tr-TR" sz="4000" dirty="0" smtClean="0"/>
              <a:t> </a:t>
            </a:r>
          </a:p>
          <a:p>
            <a:endParaRPr lang="tr-TR" sz="4000" dirty="0" smtClean="0"/>
          </a:p>
          <a:p>
            <a:endParaRPr lang="tr-TR" sz="4000" b="1" dirty="0" smtClean="0">
              <a:latin typeface="Calibri" pitchFamily="34" charset="0"/>
            </a:endParaRPr>
          </a:p>
          <a:p>
            <a:r>
              <a:rPr lang="tr-TR" sz="4000" dirty="0" smtClean="0"/>
              <a:t>2</a:t>
            </a:r>
            <a:r>
              <a:rPr lang="tr-TR" sz="4000" b="1" dirty="0" smtClean="0">
                <a:latin typeface="Calibri" pitchFamily="34" charset="0"/>
              </a:rPr>
              <a:t>. Hareketsiz kalındığı için fiziksel gelişmeyi engeller. </a:t>
            </a:r>
          </a:p>
          <a:p>
            <a:r>
              <a:rPr lang="tr-TR" sz="4000" b="1" dirty="0" smtClean="0">
                <a:latin typeface="Calibri" pitchFamily="34" charset="0"/>
              </a:rPr>
              <a:t> </a:t>
            </a:r>
          </a:p>
          <a:p>
            <a:endParaRPr lang="tr-TR" sz="4000" b="1" dirty="0" smtClean="0">
              <a:latin typeface="Calibri" pitchFamily="34" charset="0"/>
            </a:endParaRPr>
          </a:p>
          <a:p>
            <a:r>
              <a:rPr lang="tr-TR" sz="4000" b="1" dirty="0" smtClean="0">
                <a:latin typeface="Calibri" pitchFamily="34" charset="0"/>
              </a:rPr>
              <a:t> </a:t>
            </a:r>
            <a:endParaRPr lang="tr-T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5" name="Picture 2" descr="kulak gifleri ile ilgili görsel sonuc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37" y="2900855"/>
            <a:ext cx="3462042" cy="3389587"/>
          </a:xfrm>
          <a:prstGeom prst="rect">
            <a:avLst/>
          </a:prstGeom>
          <a:noFill/>
        </p:spPr>
      </p:pic>
      <p:pic>
        <p:nvPicPr>
          <p:cNvPr id="11266" name="Picture 2" descr="bilgisayar hareketli gif ile ilgili görsel sonucu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95393" y="1838762"/>
            <a:ext cx="5208423" cy="4388616"/>
          </a:xfrm>
          <a:prstGeom prst="rect">
            <a:avLst/>
          </a:prstGeom>
          <a:noFill/>
        </p:spPr>
      </p:pic>
      <p:pic>
        <p:nvPicPr>
          <p:cNvPr id="11268" name="Picture 4" descr="televizyon-hareketli-resim-0059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7575" y="2207172"/>
            <a:ext cx="1190625" cy="952500"/>
          </a:xfrm>
          <a:prstGeom prst="rect">
            <a:avLst/>
          </a:prstGeom>
          <a:noFill/>
        </p:spPr>
      </p:pic>
      <p:pic>
        <p:nvPicPr>
          <p:cNvPr id="11270" name="Picture 6" descr="televizyon-hareketli-resim-0059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5575" y="-457200"/>
            <a:ext cx="1190625" cy="952500"/>
          </a:xfrm>
          <a:prstGeom prst="rect">
            <a:avLst/>
          </a:prstGeom>
          <a:noFill/>
        </p:spPr>
      </p:pic>
      <p:pic>
        <p:nvPicPr>
          <p:cNvPr id="11272" name="Picture 8" descr="televizyon-hareketli-resim-0059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59106" y="4524703"/>
            <a:ext cx="1190625" cy="9525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Köşeleri Yuvarlanmış Dikdörtgen Belirtme Çizgisi"/>
          <p:cNvSpPr/>
          <p:nvPr/>
        </p:nvSpPr>
        <p:spPr>
          <a:xfrm>
            <a:off x="378373" y="308907"/>
            <a:ext cx="11366937" cy="1236114"/>
          </a:xfrm>
          <a:prstGeom prst="wedgeRoundRectCallout">
            <a:avLst>
              <a:gd name="adj1" fmla="val 8597"/>
              <a:gd name="adj2" fmla="val 53235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4000" b="1" dirty="0" smtClean="0">
                <a:latin typeface="Calibri" pitchFamily="34" charset="0"/>
              </a:rPr>
              <a:t>.</a:t>
            </a:r>
            <a:r>
              <a:rPr lang="tr-TR" sz="4000" dirty="0" smtClean="0"/>
              <a:t> </a:t>
            </a:r>
          </a:p>
          <a:p>
            <a:endParaRPr lang="tr-TR" sz="4000" dirty="0" smtClean="0"/>
          </a:p>
          <a:p>
            <a:endParaRPr lang="tr-TR" sz="4000" b="1" dirty="0" smtClean="0">
              <a:latin typeface="Calibri" pitchFamily="34" charset="0"/>
            </a:endParaRPr>
          </a:p>
          <a:p>
            <a:r>
              <a:rPr lang="tr-TR" sz="4000" b="1" dirty="0" smtClean="0">
                <a:latin typeface="Calibri" pitchFamily="34" charset="0"/>
              </a:rPr>
              <a:t>                   </a:t>
            </a:r>
            <a:r>
              <a:rPr lang="tr-TR" sz="4000" dirty="0" smtClean="0"/>
              <a:t> </a:t>
            </a:r>
            <a:r>
              <a:rPr lang="tr-TR" sz="4000" b="1" dirty="0" smtClean="0">
                <a:latin typeface="Calibri" pitchFamily="34" charset="0"/>
              </a:rPr>
              <a:t>3.Sosyal ilişkileri zayıflatır.</a:t>
            </a:r>
          </a:p>
          <a:p>
            <a:r>
              <a:rPr lang="tr-TR" sz="4000" b="1" dirty="0" smtClean="0">
                <a:latin typeface="Calibri" pitchFamily="34" charset="0"/>
              </a:rPr>
              <a:t> </a:t>
            </a:r>
          </a:p>
          <a:p>
            <a:endParaRPr lang="tr-TR" sz="4000" b="1" dirty="0" smtClean="0">
              <a:latin typeface="Calibri" pitchFamily="34" charset="0"/>
            </a:endParaRPr>
          </a:p>
          <a:p>
            <a:r>
              <a:rPr lang="tr-TR" sz="4000" b="1" dirty="0" smtClean="0">
                <a:latin typeface="Calibri" pitchFamily="34" charset="0"/>
              </a:rPr>
              <a:t> </a:t>
            </a:r>
            <a:endParaRPr lang="tr-T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5" name="Picture 2" descr="kulak gifleri ile ilgili görsel sonuc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37" y="2017987"/>
            <a:ext cx="4187256" cy="4272456"/>
          </a:xfrm>
          <a:prstGeom prst="rect">
            <a:avLst/>
          </a:prstGeom>
          <a:noFill/>
        </p:spPr>
      </p:pic>
      <p:pic>
        <p:nvPicPr>
          <p:cNvPr id="10242" name="Picture 2" descr="Bilgisayar Gifler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23934" y="2274285"/>
            <a:ext cx="4244220" cy="374814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Köşeleri Yuvarlanmış Dikdörtgen Belirtme Çizgisi"/>
          <p:cNvSpPr/>
          <p:nvPr/>
        </p:nvSpPr>
        <p:spPr>
          <a:xfrm>
            <a:off x="378373" y="308907"/>
            <a:ext cx="11366937" cy="1236114"/>
          </a:xfrm>
          <a:prstGeom prst="wedgeRoundRectCallout">
            <a:avLst>
              <a:gd name="adj1" fmla="val 8597"/>
              <a:gd name="adj2" fmla="val 53235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4000" b="1" dirty="0" smtClean="0">
                <a:latin typeface="Calibri" pitchFamily="34" charset="0"/>
              </a:rPr>
              <a:t>.</a:t>
            </a:r>
            <a:r>
              <a:rPr lang="tr-TR" sz="4000" dirty="0" smtClean="0"/>
              <a:t> </a:t>
            </a:r>
          </a:p>
          <a:p>
            <a:endParaRPr lang="tr-TR" sz="4000" dirty="0" smtClean="0"/>
          </a:p>
          <a:p>
            <a:endParaRPr lang="tr-TR" sz="4000" b="1" dirty="0" smtClean="0">
              <a:latin typeface="Calibri" pitchFamily="34" charset="0"/>
            </a:endParaRPr>
          </a:p>
          <a:p>
            <a:r>
              <a:rPr lang="tr-TR" sz="4000" b="1" dirty="0" smtClean="0">
                <a:latin typeface="Calibri" pitchFamily="34" charset="0"/>
              </a:rPr>
              <a:t>            4.Hayal gücünü azaltır</a:t>
            </a:r>
          </a:p>
          <a:p>
            <a:r>
              <a:rPr lang="tr-TR" sz="4000" b="1" dirty="0" smtClean="0">
                <a:latin typeface="Calibri" pitchFamily="34" charset="0"/>
              </a:rPr>
              <a:t> </a:t>
            </a:r>
          </a:p>
          <a:p>
            <a:endParaRPr lang="tr-TR" sz="4000" b="1" dirty="0" smtClean="0">
              <a:latin typeface="Calibri" pitchFamily="34" charset="0"/>
            </a:endParaRPr>
          </a:p>
          <a:p>
            <a:r>
              <a:rPr lang="tr-TR" sz="4000" b="1" dirty="0" smtClean="0">
                <a:latin typeface="Calibri" pitchFamily="34" charset="0"/>
              </a:rPr>
              <a:t> </a:t>
            </a:r>
            <a:endParaRPr lang="tr-T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5" name="Picture 2" descr="kulak gifleri ile ilgili görsel sonuc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37" y="2900855"/>
            <a:ext cx="3462042" cy="3389587"/>
          </a:xfrm>
          <a:prstGeom prst="rect">
            <a:avLst/>
          </a:prstGeom>
          <a:noFill/>
        </p:spPr>
      </p:pic>
      <p:pic>
        <p:nvPicPr>
          <p:cNvPr id="9218" name="Picture 2" descr="İlgili resi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5920" y="1834000"/>
            <a:ext cx="4384894" cy="435433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Köşeleri Yuvarlanmış Dikdörtgen Belirtme Çizgisi"/>
          <p:cNvSpPr/>
          <p:nvPr/>
        </p:nvSpPr>
        <p:spPr>
          <a:xfrm>
            <a:off x="378373" y="308907"/>
            <a:ext cx="11366937" cy="1236114"/>
          </a:xfrm>
          <a:prstGeom prst="wedgeRoundRectCallout">
            <a:avLst>
              <a:gd name="adj1" fmla="val 8597"/>
              <a:gd name="adj2" fmla="val 53235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4000" b="1" dirty="0" smtClean="0">
                <a:latin typeface="Calibri" pitchFamily="34" charset="0"/>
              </a:rPr>
              <a:t>.</a:t>
            </a:r>
            <a:r>
              <a:rPr lang="tr-TR" sz="4000" dirty="0" smtClean="0"/>
              <a:t> </a:t>
            </a:r>
          </a:p>
          <a:p>
            <a:endParaRPr lang="tr-TR" sz="4000" dirty="0" smtClean="0"/>
          </a:p>
          <a:p>
            <a:endParaRPr lang="tr-TR" sz="4000" b="1" dirty="0" smtClean="0">
              <a:latin typeface="Calibri" pitchFamily="34" charset="0"/>
            </a:endParaRPr>
          </a:p>
          <a:p>
            <a:r>
              <a:rPr lang="tr-TR" sz="4000" dirty="0" smtClean="0"/>
              <a:t>              </a:t>
            </a:r>
            <a:r>
              <a:rPr lang="tr-TR" sz="4000" b="1" dirty="0" smtClean="0">
                <a:latin typeface="Calibri" pitchFamily="34" charset="0"/>
              </a:rPr>
              <a:t>5.Zaman kaybına neden olur.</a:t>
            </a:r>
          </a:p>
          <a:p>
            <a:r>
              <a:rPr lang="tr-TR" sz="4000" b="1" dirty="0" smtClean="0">
                <a:latin typeface="Calibri" pitchFamily="34" charset="0"/>
              </a:rPr>
              <a:t> </a:t>
            </a:r>
          </a:p>
          <a:p>
            <a:endParaRPr lang="tr-TR" sz="4000" b="1" dirty="0" smtClean="0">
              <a:latin typeface="Calibri" pitchFamily="34" charset="0"/>
            </a:endParaRPr>
          </a:p>
          <a:p>
            <a:r>
              <a:rPr lang="tr-TR" sz="4000" b="1" dirty="0" smtClean="0">
                <a:latin typeface="Calibri" pitchFamily="34" charset="0"/>
              </a:rPr>
              <a:t> </a:t>
            </a:r>
            <a:endParaRPr lang="tr-T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5" name="Picture 2" descr="kulak gifleri ile ilgili görsel sonuc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37" y="2900855"/>
            <a:ext cx="3462042" cy="3389587"/>
          </a:xfrm>
          <a:prstGeom prst="rect">
            <a:avLst/>
          </a:prstGeom>
          <a:noFill/>
        </p:spPr>
      </p:pic>
      <p:pic>
        <p:nvPicPr>
          <p:cNvPr id="8194" name="Picture 2" descr="İlgili resi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26469" y="1677769"/>
            <a:ext cx="4650827" cy="4650955"/>
          </a:xfrm>
          <a:prstGeom prst="rect">
            <a:avLst/>
          </a:prstGeom>
          <a:noFill/>
        </p:spPr>
      </p:pic>
      <p:pic>
        <p:nvPicPr>
          <p:cNvPr id="8196" name="Picture 4" descr="televizyon-hareketli-resim-0177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43796" y="1644979"/>
            <a:ext cx="1628775" cy="2190750"/>
          </a:xfrm>
          <a:prstGeom prst="rect">
            <a:avLst/>
          </a:prstGeom>
          <a:noFill/>
        </p:spPr>
      </p:pic>
      <p:pic>
        <p:nvPicPr>
          <p:cNvPr id="6" name="Picture 4" descr="televizyon-hareketli-resim-0177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54305" y="3752303"/>
            <a:ext cx="1628775" cy="21907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Köşeleri Yuvarlanmış Dikdörtgen Belirtme Çizgisi"/>
          <p:cNvSpPr/>
          <p:nvPr/>
        </p:nvSpPr>
        <p:spPr>
          <a:xfrm>
            <a:off x="378373" y="308907"/>
            <a:ext cx="11366937" cy="1236114"/>
          </a:xfrm>
          <a:prstGeom prst="wedgeRoundRectCallout">
            <a:avLst>
              <a:gd name="adj1" fmla="val 8597"/>
              <a:gd name="adj2" fmla="val 53235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4000" b="1" dirty="0" smtClean="0">
                <a:latin typeface="Calibri" pitchFamily="34" charset="0"/>
              </a:rPr>
              <a:t>.</a:t>
            </a:r>
            <a:r>
              <a:rPr lang="tr-TR" sz="4000" dirty="0" smtClean="0"/>
              <a:t> </a:t>
            </a:r>
          </a:p>
          <a:p>
            <a:endParaRPr lang="tr-TR" sz="4000" dirty="0" smtClean="0"/>
          </a:p>
          <a:p>
            <a:endParaRPr lang="tr-TR" sz="4000" b="1" dirty="0" smtClean="0">
              <a:latin typeface="Calibri" pitchFamily="34" charset="0"/>
            </a:endParaRPr>
          </a:p>
          <a:p>
            <a:r>
              <a:rPr lang="tr-TR" sz="4000" dirty="0" smtClean="0"/>
              <a:t>          </a:t>
            </a:r>
            <a:r>
              <a:rPr lang="tr-TR" sz="4000" b="1" dirty="0" smtClean="0">
                <a:latin typeface="Calibri" pitchFamily="34" charset="0"/>
              </a:rPr>
              <a:t>6. Derslerimizden geri kalırız.</a:t>
            </a:r>
          </a:p>
          <a:p>
            <a:r>
              <a:rPr lang="tr-TR" sz="4000" b="1" dirty="0" smtClean="0">
                <a:latin typeface="Calibri" pitchFamily="34" charset="0"/>
              </a:rPr>
              <a:t> </a:t>
            </a:r>
          </a:p>
          <a:p>
            <a:endParaRPr lang="tr-TR" sz="4000" b="1" dirty="0" smtClean="0">
              <a:latin typeface="Calibri" pitchFamily="34" charset="0"/>
            </a:endParaRPr>
          </a:p>
          <a:p>
            <a:r>
              <a:rPr lang="tr-TR" sz="4000" b="1" dirty="0" smtClean="0">
                <a:latin typeface="Calibri" pitchFamily="34" charset="0"/>
              </a:rPr>
              <a:t> </a:t>
            </a:r>
            <a:endParaRPr lang="tr-T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5" name="Picture 2" descr="kulak gifleri ile ilgili görsel sonuc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37" y="2900855"/>
            <a:ext cx="3462042" cy="3389587"/>
          </a:xfrm>
          <a:prstGeom prst="rect">
            <a:avLst/>
          </a:prstGeom>
          <a:noFill/>
        </p:spPr>
      </p:pic>
      <p:pic>
        <p:nvPicPr>
          <p:cNvPr id="7170" name="Picture 2" descr="İlgili resim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24389" y="1870895"/>
            <a:ext cx="4763266" cy="4357166"/>
          </a:xfrm>
          <a:prstGeom prst="rect">
            <a:avLst/>
          </a:prstGeom>
          <a:noFill/>
        </p:spPr>
      </p:pic>
      <p:pic>
        <p:nvPicPr>
          <p:cNvPr id="7172" name="Picture 4" descr="bilgisayar gifleri ile ilgili g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12720" y="1916933"/>
            <a:ext cx="2343150" cy="1952625"/>
          </a:xfrm>
          <a:prstGeom prst="rect">
            <a:avLst/>
          </a:prstGeom>
          <a:noFill/>
        </p:spPr>
      </p:pic>
      <p:pic>
        <p:nvPicPr>
          <p:cNvPr id="7174" name="Picture 6" descr="İlgili resim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8030" y="4035972"/>
            <a:ext cx="1866900" cy="193269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Köşeleri Yuvarlanmış Dikdörtgen Belirtme Çizgisi"/>
          <p:cNvSpPr/>
          <p:nvPr/>
        </p:nvSpPr>
        <p:spPr>
          <a:xfrm>
            <a:off x="378373" y="308906"/>
            <a:ext cx="11366937" cy="1535659"/>
          </a:xfrm>
          <a:prstGeom prst="wedgeRoundRectCallout">
            <a:avLst>
              <a:gd name="adj1" fmla="val 8597"/>
              <a:gd name="adj2" fmla="val 53235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4000" b="1" dirty="0" smtClean="0">
                <a:latin typeface="Calibri" pitchFamily="34" charset="0"/>
              </a:rPr>
              <a:t>.</a:t>
            </a:r>
            <a:r>
              <a:rPr lang="tr-TR" sz="4000" dirty="0" smtClean="0"/>
              <a:t> </a:t>
            </a:r>
          </a:p>
          <a:p>
            <a:endParaRPr lang="tr-TR" sz="4000" dirty="0" smtClean="0"/>
          </a:p>
          <a:p>
            <a:endParaRPr lang="tr-TR" sz="4000" b="1" dirty="0" smtClean="0">
              <a:latin typeface="Calibri" pitchFamily="34" charset="0"/>
            </a:endParaRPr>
          </a:p>
          <a:p>
            <a:r>
              <a:rPr lang="tr-TR" sz="4000" b="1" dirty="0" smtClean="0">
                <a:latin typeface="Calibri" pitchFamily="34" charset="0"/>
              </a:rPr>
              <a:t>7. Çocukların beden ve ruh sağlıklarını ciddi sorunlara yol açabilir.</a:t>
            </a:r>
          </a:p>
          <a:p>
            <a:r>
              <a:rPr lang="tr-TR" sz="4000" b="1" dirty="0" smtClean="0">
                <a:latin typeface="Calibri" pitchFamily="34" charset="0"/>
              </a:rPr>
              <a:t> </a:t>
            </a:r>
          </a:p>
          <a:p>
            <a:endParaRPr lang="tr-TR" sz="4000" b="1" dirty="0" smtClean="0">
              <a:latin typeface="Calibri" pitchFamily="34" charset="0"/>
            </a:endParaRPr>
          </a:p>
          <a:p>
            <a:r>
              <a:rPr lang="tr-TR" sz="4000" b="1" dirty="0" smtClean="0">
                <a:latin typeface="Calibri" pitchFamily="34" charset="0"/>
              </a:rPr>
              <a:t> </a:t>
            </a:r>
            <a:endParaRPr lang="tr-T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5" name="Picture 2" descr="kulak gifleri ile ilgili görsel sonuc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37" y="2900855"/>
            <a:ext cx="3462042" cy="3389587"/>
          </a:xfrm>
          <a:prstGeom prst="rect">
            <a:avLst/>
          </a:prstGeom>
          <a:noFill/>
        </p:spPr>
      </p:pic>
      <p:pic>
        <p:nvPicPr>
          <p:cNvPr id="6146" name="Picture 2" descr="İlgili resim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1614" y="2207172"/>
            <a:ext cx="5533696" cy="3878318"/>
          </a:xfrm>
          <a:prstGeom prst="rect">
            <a:avLst/>
          </a:prstGeom>
          <a:noFill/>
        </p:spPr>
      </p:pic>
      <p:pic>
        <p:nvPicPr>
          <p:cNvPr id="6" name="Picture 4" descr="televizyon-hareketli-resim-0177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75781" y="1849931"/>
            <a:ext cx="1628775" cy="2190750"/>
          </a:xfrm>
          <a:prstGeom prst="rect">
            <a:avLst/>
          </a:prstGeom>
          <a:noFill/>
        </p:spPr>
      </p:pic>
      <p:pic>
        <p:nvPicPr>
          <p:cNvPr id="6148" name="Picture 4" descr="televizyon-hareketli-resim-0029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80279" y="4635062"/>
            <a:ext cx="952500" cy="9525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272" y="394138"/>
            <a:ext cx="11395804" cy="5990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Köşeleri Yuvarlanmış Dikdörtgen Belirtme Çizgisi"/>
          <p:cNvSpPr/>
          <p:nvPr/>
        </p:nvSpPr>
        <p:spPr>
          <a:xfrm>
            <a:off x="378373" y="308907"/>
            <a:ext cx="11366937" cy="1267645"/>
          </a:xfrm>
          <a:prstGeom prst="wedgeRoundRectCallout">
            <a:avLst>
              <a:gd name="adj1" fmla="val 8597"/>
              <a:gd name="adj2" fmla="val 53235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4000" b="1" dirty="0" smtClean="0">
                <a:latin typeface="Calibri" pitchFamily="34" charset="0"/>
              </a:rPr>
              <a:t>.</a:t>
            </a:r>
            <a:r>
              <a:rPr lang="tr-TR" sz="4000" dirty="0" smtClean="0"/>
              <a:t> </a:t>
            </a:r>
          </a:p>
          <a:p>
            <a:endParaRPr lang="tr-TR" sz="4000" b="1" dirty="0" smtClean="0">
              <a:latin typeface="Calibri" pitchFamily="34" charset="0"/>
            </a:endParaRPr>
          </a:p>
          <a:p>
            <a:r>
              <a:rPr lang="tr-TR" sz="4000" b="1" dirty="0" smtClean="0">
                <a:latin typeface="Calibri" pitchFamily="34" charset="0"/>
              </a:rPr>
              <a:t>  </a:t>
            </a:r>
            <a:r>
              <a:rPr lang="tr-TR" sz="3600" b="1" dirty="0" smtClean="0">
                <a:latin typeface="Calibri" pitchFamily="34" charset="0"/>
              </a:rPr>
              <a:t>Teknoloji hayatımızı bir çok alanda kolaylaştırmaktadır</a:t>
            </a:r>
          </a:p>
          <a:p>
            <a:endParaRPr lang="tr-TR" sz="4000" b="1" dirty="0" smtClean="0">
              <a:latin typeface="Calibri" pitchFamily="34" charset="0"/>
            </a:endParaRPr>
          </a:p>
          <a:p>
            <a:r>
              <a:rPr lang="tr-TR" sz="4000" b="1" dirty="0" smtClean="0">
                <a:latin typeface="Calibri" pitchFamily="34" charset="0"/>
              </a:rPr>
              <a:t> </a:t>
            </a:r>
            <a:endParaRPr lang="tr-T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3" name="Picture 3" descr="anne gif ile ilgili görsel sonuc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663" y="2238703"/>
            <a:ext cx="4234784" cy="4004441"/>
          </a:xfrm>
          <a:prstGeom prst="rect">
            <a:avLst/>
          </a:prstGeom>
          <a:noFill/>
        </p:spPr>
      </p:pic>
      <p:pic>
        <p:nvPicPr>
          <p:cNvPr id="5122" name="Picture 2" descr="İlgili resim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0838" y="2096815"/>
            <a:ext cx="2225334" cy="2038406"/>
          </a:xfrm>
          <a:prstGeom prst="rect">
            <a:avLst/>
          </a:prstGeom>
          <a:noFill/>
        </p:spPr>
      </p:pic>
      <p:pic>
        <p:nvPicPr>
          <p:cNvPr id="5124" name="Picture 4" descr="bilgisayar gifleri ile ilgili görsel sonucu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2692" y="1949723"/>
            <a:ext cx="1733550" cy="2057401"/>
          </a:xfrm>
          <a:prstGeom prst="rect">
            <a:avLst/>
          </a:prstGeom>
          <a:noFill/>
        </p:spPr>
      </p:pic>
      <p:pic>
        <p:nvPicPr>
          <p:cNvPr id="5126" name="Picture 6" descr="http://2.bp.blogspot.com/-KsqDweqvpnM/TwIP0WljZuI/AAAAAAAAAjU/gJAQc0-oEwM/s1600/hareketli_bilgisayar_gifleri_48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28918" y="4666592"/>
            <a:ext cx="1433067" cy="1246147"/>
          </a:xfrm>
          <a:prstGeom prst="rect">
            <a:avLst/>
          </a:prstGeom>
          <a:noFill/>
        </p:spPr>
      </p:pic>
      <p:pic>
        <p:nvPicPr>
          <p:cNvPr id="5128" name="Picture 8" descr="televizyon-hareketli-resim-0029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31161" y="4698125"/>
            <a:ext cx="952500" cy="952500"/>
          </a:xfrm>
          <a:prstGeom prst="rect">
            <a:avLst/>
          </a:prstGeom>
          <a:noFill/>
        </p:spPr>
      </p:pic>
      <p:pic>
        <p:nvPicPr>
          <p:cNvPr id="5130" name="Picture 10" descr="televizyon-hareketli-resim-0029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12665" y="3294993"/>
            <a:ext cx="952500" cy="952500"/>
          </a:xfrm>
          <a:prstGeom prst="rect">
            <a:avLst/>
          </a:prstGeom>
          <a:noFill/>
        </p:spPr>
      </p:pic>
      <p:pic>
        <p:nvPicPr>
          <p:cNvPr id="5132" name="Picture 12" descr="televizyon-hareketli-resim-0029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8431" y="4603531"/>
            <a:ext cx="952500" cy="9525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Köşeleri Yuvarlanmış Dikdörtgen Belirtme Çizgisi"/>
          <p:cNvSpPr/>
          <p:nvPr/>
        </p:nvSpPr>
        <p:spPr>
          <a:xfrm>
            <a:off x="378373" y="308907"/>
            <a:ext cx="11366937" cy="1267645"/>
          </a:xfrm>
          <a:prstGeom prst="wedgeRoundRectCallout">
            <a:avLst>
              <a:gd name="adj1" fmla="val 8597"/>
              <a:gd name="adj2" fmla="val 53235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4000" b="1" dirty="0" smtClean="0">
                <a:latin typeface="Calibri" pitchFamily="34" charset="0"/>
              </a:rPr>
              <a:t>.</a:t>
            </a:r>
            <a:r>
              <a:rPr lang="tr-TR" sz="4000" dirty="0" smtClean="0"/>
              <a:t> </a:t>
            </a:r>
          </a:p>
          <a:p>
            <a:endParaRPr lang="tr-TR" sz="4000" b="1" dirty="0" smtClean="0">
              <a:latin typeface="Calibri" pitchFamily="34" charset="0"/>
            </a:endParaRPr>
          </a:p>
          <a:p>
            <a:r>
              <a:rPr lang="tr-TR" sz="4000" b="1" dirty="0" smtClean="0">
                <a:latin typeface="Calibri" pitchFamily="34" charset="0"/>
              </a:rPr>
              <a:t>Teknolojinin yararları yanında bilinçsiz kullanılması sonucunda çevreye zararları olabilmektedir.</a:t>
            </a:r>
          </a:p>
          <a:p>
            <a:endParaRPr lang="tr-TR" sz="4000" b="1" dirty="0" smtClean="0">
              <a:latin typeface="Calibri" pitchFamily="34" charset="0"/>
            </a:endParaRPr>
          </a:p>
          <a:p>
            <a:r>
              <a:rPr lang="tr-TR" sz="4000" b="1" dirty="0" smtClean="0">
                <a:latin typeface="Calibri" pitchFamily="34" charset="0"/>
              </a:rPr>
              <a:t> </a:t>
            </a:r>
            <a:endParaRPr lang="tr-T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3" name="Picture 3" descr="anne gif ile ilgili görsel sonuc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663" y="2238703"/>
            <a:ext cx="4234784" cy="4004441"/>
          </a:xfrm>
          <a:prstGeom prst="rect">
            <a:avLst/>
          </a:prstGeom>
          <a:noFill/>
        </p:spPr>
      </p:pic>
      <p:pic>
        <p:nvPicPr>
          <p:cNvPr id="4098" name="Picture 2" descr="bilgisayar gifleri ile ilgili görsel sonucu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41325" y="1944523"/>
            <a:ext cx="4059328" cy="3888717"/>
          </a:xfrm>
          <a:prstGeom prst="rect">
            <a:avLst/>
          </a:prstGeom>
          <a:noFill/>
        </p:spPr>
      </p:pic>
      <p:pic>
        <p:nvPicPr>
          <p:cNvPr id="4100" name="Picture 4" descr="C:\Users\admin\Downloads\52868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12962" y="1834165"/>
            <a:ext cx="952500" cy="1238250"/>
          </a:xfrm>
          <a:prstGeom prst="rect">
            <a:avLst/>
          </a:prstGeom>
          <a:noFill/>
        </p:spPr>
      </p:pic>
      <p:pic>
        <p:nvPicPr>
          <p:cNvPr id="4102" name="Picture 6" descr="C:\Users\admin\Downloads\52893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1431" y="3678731"/>
            <a:ext cx="1028700" cy="742950"/>
          </a:xfrm>
          <a:prstGeom prst="rect">
            <a:avLst/>
          </a:prstGeom>
          <a:noFill/>
        </p:spPr>
      </p:pic>
      <p:pic>
        <p:nvPicPr>
          <p:cNvPr id="4104" name="Picture 8" descr="C:\Users\admin\Downloads\52893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28728" y="5097626"/>
            <a:ext cx="1028700" cy="7429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717" y="303703"/>
            <a:ext cx="11698014" cy="61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Geri dönüşüm yeniden kullanım yepyeni kazanı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88731"/>
            <a:ext cx="11225048" cy="578594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teknolojik ürünler geri dönüşümü resmi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5934" y="247157"/>
            <a:ext cx="11700094" cy="604328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Köşeleri Yuvarlanmış Dikdörtgen Belirtme Çizgisi"/>
          <p:cNvSpPr/>
          <p:nvPr/>
        </p:nvSpPr>
        <p:spPr>
          <a:xfrm>
            <a:off x="378373" y="308907"/>
            <a:ext cx="11366937" cy="2386996"/>
          </a:xfrm>
          <a:prstGeom prst="wedgeRoundRectCallout">
            <a:avLst>
              <a:gd name="adj1" fmla="val 8597"/>
              <a:gd name="adj2" fmla="val 53235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4000" b="1" dirty="0" smtClean="0">
                <a:latin typeface="Calibri" pitchFamily="34" charset="0"/>
              </a:rPr>
              <a:t>.</a:t>
            </a:r>
            <a:r>
              <a:rPr lang="tr-TR" sz="4000" dirty="0" smtClean="0"/>
              <a:t> </a:t>
            </a:r>
          </a:p>
          <a:p>
            <a:endParaRPr lang="tr-TR" sz="4000" b="1" dirty="0" smtClean="0">
              <a:latin typeface="Calibri" pitchFamily="34" charset="0"/>
            </a:endParaRPr>
          </a:p>
          <a:p>
            <a:r>
              <a:rPr lang="tr-TR" sz="3600" b="1" dirty="0" smtClean="0">
                <a:latin typeface="Calibri" pitchFamily="34" charset="0"/>
              </a:rPr>
              <a:t>Kullanım ömrü tamamlanıp hurdaya çıkan elektrikli ve elektronik eşyalar, ‘Atık Elektrikli ve Elektronik Eşya Toplama  Merkezinde toplanarak geri dönüşüme kazandırmalıyız.</a:t>
            </a:r>
          </a:p>
          <a:p>
            <a:endParaRPr lang="tr-TR" sz="3600" b="1" dirty="0" smtClean="0">
              <a:latin typeface="Calibri" pitchFamily="34" charset="0"/>
            </a:endParaRPr>
          </a:p>
          <a:p>
            <a:r>
              <a:rPr lang="tr-TR" sz="3600" b="1" dirty="0" smtClean="0">
                <a:latin typeface="Calibri" pitchFamily="34" charset="0"/>
              </a:rPr>
              <a:t> </a:t>
            </a:r>
            <a:endParaRPr lang="tr-TR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3" name="Picture 3" descr="anne gif ile ilgili görsel sonuc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5897" y="3058510"/>
            <a:ext cx="4234784" cy="3310758"/>
          </a:xfrm>
          <a:prstGeom prst="rect">
            <a:avLst/>
          </a:prstGeom>
          <a:noFill/>
        </p:spPr>
      </p:pic>
      <p:pic>
        <p:nvPicPr>
          <p:cNvPr id="2050" name="Picture 2" descr="bilgisayar gifleri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2894" y="3058511"/>
            <a:ext cx="2858896" cy="2963917"/>
          </a:xfrm>
          <a:prstGeom prst="rect">
            <a:avLst/>
          </a:prstGeom>
          <a:noFill/>
        </p:spPr>
      </p:pic>
      <p:pic>
        <p:nvPicPr>
          <p:cNvPr id="2052" name="Picture 4" descr="C:\Users\admin\Downloads\52893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08866" y="3221531"/>
            <a:ext cx="1028700" cy="742950"/>
          </a:xfrm>
          <a:prstGeom prst="rect">
            <a:avLst/>
          </a:prstGeom>
          <a:noFill/>
        </p:spPr>
      </p:pic>
      <p:pic>
        <p:nvPicPr>
          <p:cNvPr id="2054" name="Picture 6" descr="C:\Users\admin\Downloads\52893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531804" y="3268827"/>
            <a:ext cx="1028700" cy="742950"/>
          </a:xfrm>
          <a:prstGeom prst="rect">
            <a:avLst/>
          </a:prstGeom>
          <a:noFill/>
        </p:spPr>
      </p:pic>
      <p:pic>
        <p:nvPicPr>
          <p:cNvPr id="2060" name="Picture 12" descr="İlgili resi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1227" y="4256690"/>
            <a:ext cx="3739603" cy="193948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İ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0526" y="268014"/>
            <a:ext cx="11478197" cy="605395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Köşeleri Yuvarlanmış Dikdörtgen Belirtme Çizgisi"/>
          <p:cNvSpPr/>
          <p:nvPr/>
        </p:nvSpPr>
        <p:spPr>
          <a:xfrm>
            <a:off x="378373" y="308907"/>
            <a:ext cx="11366937" cy="2544652"/>
          </a:xfrm>
          <a:prstGeom prst="wedgeRoundRectCallout">
            <a:avLst>
              <a:gd name="adj1" fmla="val 8597"/>
              <a:gd name="adj2" fmla="val 53235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4000" b="1" dirty="0" smtClean="0">
                <a:latin typeface="Calibri" pitchFamily="34" charset="0"/>
              </a:rPr>
              <a:t>.</a:t>
            </a:r>
            <a:r>
              <a:rPr lang="tr-TR" sz="4000" dirty="0" smtClean="0"/>
              <a:t> </a:t>
            </a:r>
          </a:p>
          <a:p>
            <a:endParaRPr lang="tr-TR" sz="4000" b="1" dirty="0" smtClean="0">
              <a:latin typeface="Calibri" pitchFamily="34" charset="0"/>
            </a:endParaRPr>
          </a:p>
          <a:p>
            <a:r>
              <a:rPr lang="tr-TR" sz="3600" b="1" dirty="0" smtClean="0">
                <a:latin typeface="Calibri" pitchFamily="34" charset="0"/>
              </a:rPr>
              <a:t>Böylece bu atıklar yüzünden çevre kirletilmemiş olacak bunun yanında hem sağlığımız korunacak hem de bu maddeler geri dönüşüme uğrayacaklarından ekonomik olarak da tasarruf sağlanmış olacaktır</a:t>
            </a:r>
          </a:p>
          <a:p>
            <a:endParaRPr lang="tr-TR" sz="4000" b="1" dirty="0" smtClean="0">
              <a:latin typeface="Calibri" pitchFamily="34" charset="0"/>
            </a:endParaRPr>
          </a:p>
          <a:p>
            <a:r>
              <a:rPr lang="tr-TR" sz="4000" b="1" dirty="0" smtClean="0">
                <a:latin typeface="Calibri" pitchFamily="34" charset="0"/>
              </a:rPr>
              <a:t> </a:t>
            </a:r>
            <a:endParaRPr lang="tr-T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3" name="Picture 3" descr="anne gif ile ilgili görsel sonuc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663" y="3200400"/>
            <a:ext cx="4234784" cy="3042744"/>
          </a:xfrm>
          <a:prstGeom prst="rect">
            <a:avLst/>
          </a:prstGeom>
          <a:noFill/>
        </p:spPr>
      </p:pic>
      <p:pic>
        <p:nvPicPr>
          <p:cNvPr id="1026" name="Picture 2" descr="İlgili resi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747" y="3111117"/>
            <a:ext cx="6607831" cy="310598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Köşeleri Yuvarlanmış Dikdörtgen Belirtme Çizgisi"/>
          <p:cNvSpPr/>
          <p:nvPr/>
        </p:nvSpPr>
        <p:spPr>
          <a:xfrm>
            <a:off x="378373" y="308908"/>
            <a:ext cx="11366937" cy="1425299"/>
          </a:xfrm>
          <a:prstGeom prst="wedgeRoundRectCallout">
            <a:avLst>
              <a:gd name="adj1" fmla="val 8597"/>
              <a:gd name="adj2" fmla="val 53235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4000" b="1" dirty="0" smtClean="0">
                <a:latin typeface="Calibri" pitchFamily="34" charset="0"/>
              </a:rPr>
              <a:t>.</a:t>
            </a:r>
            <a:r>
              <a:rPr lang="tr-TR" sz="4000" dirty="0" smtClean="0"/>
              <a:t> </a:t>
            </a:r>
          </a:p>
          <a:p>
            <a:endParaRPr lang="tr-TR" sz="4000" dirty="0" smtClean="0"/>
          </a:p>
          <a:p>
            <a:r>
              <a:rPr lang="tr-TR" sz="4400" b="1" dirty="0" smtClean="0">
                <a:latin typeface="Calibri" pitchFamily="34" charset="0"/>
              </a:rPr>
              <a:t>Teknolojik ürünlerin hayatımızı kolaylaştırdığı bir gerçektir .</a:t>
            </a:r>
          </a:p>
          <a:p>
            <a:endParaRPr lang="tr-TR" sz="4000" b="1" dirty="0" smtClean="0">
              <a:latin typeface="Calibri" pitchFamily="34" charset="0"/>
            </a:endParaRPr>
          </a:p>
          <a:p>
            <a:r>
              <a:rPr lang="tr-TR" sz="4000" b="1" dirty="0" smtClean="0">
                <a:latin typeface="Calibri" pitchFamily="34" charset="0"/>
              </a:rPr>
              <a:t> </a:t>
            </a:r>
            <a:endParaRPr lang="tr-T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3" name="Picture 2" descr="http://i52.tinypic.com/hv2hr8.jp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4" y="2743200"/>
            <a:ext cx="2833848" cy="3787244"/>
          </a:xfrm>
          <a:prstGeom prst="rect">
            <a:avLst/>
          </a:prstGeom>
          <a:noFill/>
        </p:spPr>
      </p:pic>
      <p:pic>
        <p:nvPicPr>
          <p:cNvPr id="23554" name="Picture 2" descr="internet-hareketli-resim-003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44651" y="1986455"/>
            <a:ext cx="1428750" cy="952500"/>
          </a:xfrm>
          <a:prstGeom prst="rect">
            <a:avLst/>
          </a:prstGeom>
          <a:noFill/>
        </p:spPr>
      </p:pic>
      <p:pic>
        <p:nvPicPr>
          <p:cNvPr id="23556" name="Picture 4" descr="internet-hareketli-resim-0033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58854" y="1907587"/>
            <a:ext cx="1616513" cy="1022445"/>
          </a:xfrm>
          <a:prstGeom prst="rect">
            <a:avLst/>
          </a:prstGeom>
          <a:noFill/>
        </p:spPr>
      </p:pic>
      <p:pic>
        <p:nvPicPr>
          <p:cNvPr id="23558" name="Picture 6" descr="internet gifleri ile ilgili görsel sonucu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40868" y="3481661"/>
            <a:ext cx="3815255" cy="2667000"/>
          </a:xfrm>
          <a:prstGeom prst="rect">
            <a:avLst/>
          </a:prstGeom>
          <a:noFill/>
        </p:spPr>
      </p:pic>
      <p:pic>
        <p:nvPicPr>
          <p:cNvPr id="23562" name="Picture 10" descr="internet-hareketli-resim-0034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85685" y="2234707"/>
            <a:ext cx="1428750" cy="742951"/>
          </a:xfrm>
          <a:prstGeom prst="rect">
            <a:avLst/>
          </a:prstGeom>
          <a:noFill/>
        </p:spPr>
      </p:pic>
      <p:pic>
        <p:nvPicPr>
          <p:cNvPr id="10" name="Picture 10" descr="internet-hareketli-resim-0034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77753" y="1914141"/>
            <a:ext cx="1428750" cy="742951"/>
          </a:xfrm>
          <a:prstGeom prst="rect">
            <a:avLst/>
          </a:prstGeom>
          <a:noFill/>
        </p:spPr>
      </p:pic>
      <p:pic>
        <p:nvPicPr>
          <p:cNvPr id="23564" name="Picture 12" descr="İlgili resim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5065" y="3488120"/>
            <a:ext cx="2857500" cy="26193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Köşeleri Yuvarlanmış Dikdörtgen Belirtme Çizgisi"/>
          <p:cNvSpPr/>
          <p:nvPr/>
        </p:nvSpPr>
        <p:spPr>
          <a:xfrm>
            <a:off x="378373" y="308907"/>
            <a:ext cx="11366937" cy="1330707"/>
          </a:xfrm>
          <a:prstGeom prst="wedgeRoundRectCallout">
            <a:avLst>
              <a:gd name="adj1" fmla="val 8597"/>
              <a:gd name="adj2" fmla="val 53235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endParaRPr lang="tr-TR" sz="4400" dirty="0" smtClean="0">
              <a:latin typeface="Calibri" pitchFamily="34" charset="0"/>
            </a:endParaRPr>
          </a:p>
          <a:p>
            <a:endParaRPr lang="tr-TR" sz="4000" dirty="0" smtClean="0">
              <a:latin typeface="Calibri" pitchFamily="34" charset="0"/>
            </a:endParaRPr>
          </a:p>
          <a:p>
            <a:r>
              <a:rPr lang="tr-TR" sz="4000" b="1" dirty="0" smtClean="0">
                <a:latin typeface="Calibri" pitchFamily="34" charset="0"/>
              </a:rPr>
              <a:t>Ancak onlar, doğru  kullanılmadıkları zaman insanlara ve çevreye büyük zararlar da verebilirler.  </a:t>
            </a:r>
          </a:p>
          <a:p>
            <a:endParaRPr lang="tr-TR" sz="4000" b="1" dirty="0" smtClean="0">
              <a:latin typeface="Calibri" pitchFamily="34" charset="0"/>
            </a:endParaRPr>
          </a:p>
          <a:p>
            <a:r>
              <a:rPr lang="tr-TR" sz="4000" b="1" dirty="0" smtClean="0">
                <a:latin typeface="Calibri" pitchFamily="34" charset="0"/>
              </a:rPr>
              <a:t> </a:t>
            </a:r>
            <a:endParaRPr lang="tr-T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3" name="Picture 2" descr="[Resim: 5f9ju5nl.gif]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1655" y="2017986"/>
            <a:ext cx="3935614" cy="4492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AutoShape 2" descr="televizyon gifleri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2532" name="Picture 4" descr="televizyon-hareketli-resim-0085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58650" y="2131026"/>
            <a:ext cx="1971675" cy="1571626"/>
          </a:xfrm>
          <a:prstGeom prst="rect">
            <a:avLst/>
          </a:prstGeom>
          <a:noFill/>
        </p:spPr>
      </p:pic>
      <p:pic>
        <p:nvPicPr>
          <p:cNvPr id="22534" name="Picture 6" descr="televizyon-hareketli-resim-002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05037" y="4692814"/>
            <a:ext cx="1390650" cy="1133476"/>
          </a:xfrm>
          <a:prstGeom prst="rect">
            <a:avLst/>
          </a:prstGeom>
          <a:noFill/>
        </p:spPr>
      </p:pic>
      <p:pic>
        <p:nvPicPr>
          <p:cNvPr id="22536" name="Picture 8" descr="televizyon gifleri ile ilgili görsel sonucu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69864" y="1810517"/>
            <a:ext cx="3333750" cy="2667000"/>
          </a:xfrm>
          <a:prstGeom prst="rect">
            <a:avLst/>
          </a:prstGeom>
          <a:noFill/>
        </p:spPr>
      </p:pic>
      <p:pic>
        <p:nvPicPr>
          <p:cNvPr id="28674" name="Picture 2" descr="cep telefonu gifleri ile ilgili görsel sonucu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252277" y="4398579"/>
            <a:ext cx="1143000" cy="193691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Köşeleri Yuvarlanmış Dikdörtgen Belirtme Çizgisi"/>
          <p:cNvSpPr/>
          <p:nvPr/>
        </p:nvSpPr>
        <p:spPr>
          <a:xfrm>
            <a:off x="378373" y="308908"/>
            <a:ext cx="11366937" cy="2103216"/>
          </a:xfrm>
          <a:prstGeom prst="wedgeRoundRectCallout">
            <a:avLst>
              <a:gd name="adj1" fmla="val 8597"/>
              <a:gd name="adj2" fmla="val 53235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endParaRPr lang="tr-TR" sz="4000" b="1" dirty="0" smtClean="0">
              <a:latin typeface="Calibri" pitchFamily="34" charset="0"/>
            </a:endParaRPr>
          </a:p>
          <a:p>
            <a:endParaRPr lang="tr-TR" sz="4000" b="1" dirty="0" smtClean="0">
              <a:latin typeface="Calibri" pitchFamily="34" charset="0"/>
            </a:endParaRPr>
          </a:p>
          <a:p>
            <a:r>
              <a:rPr lang="tr-TR" sz="3600" dirty="0" smtClean="0"/>
              <a:t> </a:t>
            </a:r>
          </a:p>
          <a:p>
            <a:endParaRPr lang="tr-TR" sz="4000" b="1" dirty="0" smtClean="0">
              <a:latin typeface="Calibri" pitchFamily="34" charset="0"/>
            </a:endParaRPr>
          </a:p>
          <a:p>
            <a:r>
              <a:rPr lang="tr-TR" sz="4000" b="1" dirty="0" smtClean="0">
                <a:latin typeface="Calibri" pitchFamily="34" charset="0"/>
              </a:rPr>
              <a:t>Teknolojik ürünleri doğru ve bilinçli kullanarak bu ürünleri kendimize, çevremize ve doğaya zarar vermesini önleyebiliriz.   </a:t>
            </a:r>
          </a:p>
          <a:p>
            <a:endParaRPr lang="tr-TR" sz="3600" b="1" dirty="0" smtClean="0">
              <a:latin typeface="Calibri" pitchFamily="34" charset="0"/>
            </a:endParaRPr>
          </a:p>
          <a:p>
            <a:r>
              <a:rPr lang="tr-TR" sz="3600" b="1" dirty="0" smtClean="0">
                <a:latin typeface="Calibri" pitchFamily="34" charset="0"/>
              </a:rPr>
              <a:t>. </a:t>
            </a:r>
          </a:p>
          <a:p>
            <a:endParaRPr lang="tr-TR" sz="3600" b="1" dirty="0" smtClean="0">
              <a:latin typeface="Calibri" pitchFamily="34" charset="0"/>
            </a:endParaRPr>
          </a:p>
          <a:p>
            <a:r>
              <a:rPr lang="tr-TR" sz="3600" b="1" dirty="0" smtClean="0">
                <a:latin typeface="Calibri" pitchFamily="34" charset="0"/>
              </a:rPr>
              <a:t> </a:t>
            </a:r>
            <a:endParaRPr lang="tr-TR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3" name="Picture 5" descr="http://i54.tinypic.com/2visdoh.jp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4495" y="2617075"/>
            <a:ext cx="3184635" cy="3815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AutoShape 2" descr="televizyon hareketli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7652" name="Picture 4" descr="televizyon-hareketli-resim-0087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32786" y="2711669"/>
            <a:ext cx="4932527" cy="3326524"/>
          </a:xfrm>
          <a:prstGeom prst="rect">
            <a:avLst/>
          </a:prstGeom>
          <a:noFill/>
        </p:spPr>
      </p:pic>
      <p:pic>
        <p:nvPicPr>
          <p:cNvPr id="27654" name="Picture 6" descr="cep telefonu gifleri ile ilgili görsel sonucu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60471" y="2610617"/>
            <a:ext cx="1409700" cy="1962150"/>
          </a:xfrm>
          <a:prstGeom prst="rect">
            <a:avLst/>
          </a:prstGeom>
          <a:noFill/>
        </p:spPr>
      </p:pic>
      <p:pic>
        <p:nvPicPr>
          <p:cNvPr id="7" name="Picture 6" descr="cep telefonu gifleri ile ilgili görsel sonucu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32676" y="4103086"/>
            <a:ext cx="1409700" cy="19621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Köşeleri Yuvarlanmış Dikdörtgen Belirtme Çizgisi"/>
          <p:cNvSpPr/>
          <p:nvPr/>
        </p:nvSpPr>
        <p:spPr>
          <a:xfrm>
            <a:off x="378373" y="308907"/>
            <a:ext cx="11366937" cy="1267645"/>
          </a:xfrm>
          <a:prstGeom prst="wedgeRoundRectCallout">
            <a:avLst>
              <a:gd name="adj1" fmla="val 8597"/>
              <a:gd name="adj2" fmla="val 53235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4000" b="1" dirty="0" smtClean="0">
                <a:latin typeface="Calibri" pitchFamily="34" charset="0"/>
              </a:rPr>
              <a:t>.</a:t>
            </a:r>
            <a:r>
              <a:rPr lang="tr-TR" sz="4000" dirty="0" smtClean="0"/>
              <a:t> </a:t>
            </a:r>
          </a:p>
          <a:p>
            <a:endParaRPr lang="tr-TR" sz="4000" b="1" dirty="0" smtClean="0">
              <a:latin typeface="Calibri" pitchFamily="34" charset="0"/>
            </a:endParaRPr>
          </a:p>
          <a:p>
            <a:r>
              <a:rPr lang="tr-TR" sz="4000" b="1" dirty="0" smtClean="0">
                <a:latin typeface="Calibri" pitchFamily="34" charset="0"/>
              </a:rPr>
              <a:t>Aldığınız teknolojik ürünün kullanma kılavuzunu okumalıyız.</a:t>
            </a:r>
          </a:p>
          <a:p>
            <a:endParaRPr lang="tr-TR" sz="4000" b="1" dirty="0" smtClean="0">
              <a:latin typeface="Calibri" pitchFamily="34" charset="0"/>
            </a:endParaRPr>
          </a:p>
          <a:p>
            <a:r>
              <a:rPr lang="tr-TR" sz="4000" b="1" dirty="0" smtClean="0">
                <a:latin typeface="Calibri" pitchFamily="34" charset="0"/>
              </a:rPr>
              <a:t> </a:t>
            </a:r>
            <a:endParaRPr lang="tr-T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3" name="Picture 3" descr="anne gif ile ilgili görsel sonuc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663" y="2238703"/>
            <a:ext cx="4234784" cy="4004441"/>
          </a:xfrm>
          <a:prstGeom prst="rect">
            <a:avLst/>
          </a:prstGeom>
          <a:noFill/>
        </p:spPr>
      </p:pic>
      <p:pic>
        <p:nvPicPr>
          <p:cNvPr id="26626" name="Picture 2" descr="televizyon-hareketli-resim-007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371" y="1860331"/>
            <a:ext cx="4367049" cy="4035972"/>
          </a:xfrm>
          <a:prstGeom prst="rect">
            <a:avLst/>
          </a:prstGeom>
          <a:noFill/>
        </p:spPr>
      </p:pic>
      <p:pic>
        <p:nvPicPr>
          <p:cNvPr id="26628" name="Picture 4" descr="cep telefonu gifleri ile ilgili görsel sonucu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747" y="2353168"/>
            <a:ext cx="2286000" cy="3048001"/>
          </a:xfrm>
          <a:prstGeom prst="rect">
            <a:avLst/>
          </a:prstGeom>
          <a:noFill/>
        </p:spPr>
      </p:pic>
      <p:sp>
        <p:nvSpPr>
          <p:cNvPr id="6" name="WordArt 6"/>
          <p:cNvSpPr>
            <a:spLocks noChangeArrowheads="1" noChangeShapeType="1" noTextEdit="1"/>
          </p:cNvSpPr>
          <p:nvPr/>
        </p:nvSpPr>
        <p:spPr bwMode="auto">
          <a:xfrm>
            <a:off x="7304032" y="5197202"/>
            <a:ext cx="4330920" cy="628650"/>
          </a:xfrm>
          <a:prstGeom prst="rect">
            <a:avLst/>
          </a:prstGeom>
          <a:solidFill>
            <a:schemeClr val="tx1"/>
          </a:solidFill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BİLGİ YUVAMIZIN KUZUCUKLARI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C:\Users\admin\Downloads\6551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217" y="252248"/>
            <a:ext cx="11571452" cy="6205638"/>
          </a:xfrm>
          <a:prstGeom prst="rect">
            <a:avLst/>
          </a:prstGeom>
          <a:noFill/>
        </p:spPr>
      </p:pic>
      <p:pic>
        <p:nvPicPr>
          <p:cNvPr id="50182" name="Picture 6" descr="cep telefonu gifleri ile ilgili görsel sonucu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2678" y="449317"/>
            <a:ext cx="2666453" cy="33337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C:\Users\admin\Downloads\9073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9983" y="320674"/>
            <a:ext cx="11508389" cy="593823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ent">
  <a:themeElements>
    <a:clrScheme name="Canlı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Kent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Kent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1848</TotalTime>
  <Words>388</Words>
  <PresentationFormat>Özel</PresentationFormat>
  <Paragraphs>173</Paragraphs>
  <Slides>37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37</vt:i4>
      </vt:variant>
    </vt:vector>
  </HeadingPairs>
  <TitlesOfParts>
    <vt:vector size="38" baseType="lpstr">
      <vt:lpstr>Kent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2016-04-15T16:29:15Z</dcterms:created>
  <dcterms:modified xsi:type="dcterms:W3CDTF">2018-01-28T20:07:41Z</dcterms:modified>
  <cp:category>www.sorubak.com</cp:category>
</cp:coreProperties>
</file>