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497" r:id="rId2"/>
    <p:sldId id="601" r:id="rId3"/>
    <p:sldId id="574" r:id="rId4"/>
    <p:sldId id="575" r:id="rId5"/>
    <p:sldId id="576" r:id="rId6"/>
    <p:sldId id="577" r:id="rId7"/>
    <p:sldId id="578" r:id="rId8"/>
    <p:sldId id="579" r:id="rId9"/>
    <p:sldId id="580" r:id="rId10"/>
    <p:sldId id="581" r:id="rId11"/>
    <p:sldId id="582" r:id="rId12"/>
    <p:sldId id="583" r:id="rId13"/>
    <p:sldId id="584" r:id="rId14"/>
    <p:sldId id="586" r:id="rId15"/>
    <p:sldId id="587" r:id="rId16"/>
    <p:sldId id="591" r:id="rId17"/>
    <p:sldId id="592" r:id="rId18"/>
    <p:sldId id="593" r:id="rId19"/>
    <p:sldId id="595" r:id="rId20"/>
    <p:sldId id="596" r:id="rId21"/>
    <p:sldId id="598" r:id="rId22"/>
    <p:sldId id="599" r:id="rId23"/>
    <p:sldId id="600" r:id="rId24"/>
    <p:sldId id="602" r:id="rId2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499C2"/>
    <a:srgbClr val="C61863"/>
    <a:srgbClr val="BFDAEB"/>
    <a:srgbClr val="F28AB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4660"/>
  </p:normalViewPr>
  <p:slideViewPr>
    <p:cSldViewPr snapToGrid="0">
      <p:cViewPr>
        <p:scale>
          <a:sx n="60" d="100"/>
          <a:sy n="60" d="100"/>
        </p:scale>
        <p:origin x="-2538" y="-13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9D277-CAA7-4962-916E-EDBAE028F4F2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9A9C1-EF2A-4CA1-AC67-EA71627DAE3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gif"/><Relationship Id="rId4" Type="http://schemas.openxmlformats.org/officeDocument/2006/relationships/image" Target="../media/image4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5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6"/>
          <p:cNvSpPr>
            <a:spLocks noChangeArrowheads="1" noChangeShapeType="1" noTextEdit="1"/>
          </p:cNvSpPr>
          <p:nvPr/>
        </p:nvSpPr>
        <p:spPr bwMode="auto">
          <a:xfrm>
            <a:off x="331075" y="409903"/>
            <a:ext cx="11587655" cy="1866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SES KİRLİLİĞİ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1" name="Picture 2" descr="İlgili res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8856" y="2648553"/>
            <a:ext cx="2144109" cy="2743254"/>
          </a:xfrm>
          <a:prstGeom prst="rect">
            <a:avLst/>
          </a:prstGeom>
          <a:noFill/>
        </p:spPr>
      </p:pic>
      <p:pic>
        <p:nvPicPr>
          <p:cNvPr id="9" name="Picture 4" descr="http://www.mamarocks.com/bandtri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0373" y="2852935"/>
            <a:ext cx="3315596" cy="3219451"/>
          </a:xfrm>
          <a:prstGeom prst="rect">
            <a:avLst/>
          </a:prstGeom>
          <a:noFill/>
        </p:spPr>
      </p:pic>
      <p:pic>
        <p:nvPicPr>
          <p:cNvPr id="10" name="Picture 2" descr="https://d13yacurqjgara.cloudfront.net/users/566817/screenshots/2833897/lagifathon12_dribbbl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806" y="2701405"/>
            <a:ext cx="3752194" cy="3549623"/>
          </a:xfrm>
          <a:prstGeom prst="rect">
            <a:avLst/>
          </a:prstGeom>
          <a:noFill/>
        </p:spPr>
      </p:pic>
      <p:pic>
        <p:nvPicPr>
          <p:cNvPr id="13" name="Picture 2" descr="İlgili resim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1567" y="3231932"/>
            <a:ext cx="2104162" cy="312157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2245107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Ses kirliliği, okul, kütüphane, sinema, tiyatro salonları, toplu taşıma araçları, iş yerleri, apartmanlar, alışveriş merkezi, konser salonu gibi insanların toplu olarak bulundukları yerlerde yoğundur .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Dostluk ile ilgili resimler 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250" y="2885089"/>
            <a:ext cx="3053584" cy="331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2719" y="2811571"/>
            <a:ext cx="7301515" cy="332668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216627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r>
              <a:rPr lang="tr-TR" sz="4000" dirty="0" smtClean="0"/>
              <a:t> </a:t>
            </a:r>
            <a:r>
              <a:rPr lang="tr-TR" sz="4000" b="1" dirty="0" smtClean="0">
                <a:latin typeface="Calibri" pitchFamily="34" charset="0"/>
              </a:rPr>
              <a:t>Bu mekânlarda konuşma kurallarına uyulmalı, gürültülü ve rahatsız edici davranışlarda bulunulmamalıdır .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13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433" y="2601310"/>
            <a:ext cx="3389588" cy="3547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www.mamarocks.com/bandtri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7408" y="2601311"/>
            <a:ext cx="6621516" cy="34710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504127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r>
              <a:rPr lang="tr-TR" sz="4000" dirty="0" smtClean="0"/>
              <a:t> </a:t>
            </a:r>
            <a:r>
              <a:rPr lang="tr-TR" sz="4000" b="1" dirty="0" smtClean="0">
                <a:latin typeface="Calibri" pitchFamily="34" charset="0"/>
              </a:rPr>
              <a:t>Amacı dışında kullanılan yüksek ses, ses kirliliğine neden olur .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6" descr="hayvan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3642" y="1813528"/>
            <a:ext cx="3335392" cy="40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img1.loadtr.com/b-375627-dans_eden_bebek_gifler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332" y="2131535"/>
            <a:ext cx="3942261" cy="3559817"/>
          </a:xfrm>
          <a:prstGeom prst="rect">
            <a:avLst/>
          </a:prstGeom>
          <a:noFill/>
        </p:spPr>
      </p:pic>
      <p:pic>
        <p:nvPicPr>
          <p:cNvPr id="7" name="Picture 2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0015" y="2002221"/>
            <a:ext cx="3499946" cy="3956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582955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Kalabalık şehirler ve gelişen teknoloji ses kirliliğinin artmasına neden olur.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Nasrettin Hoc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150" y="2286001"/>
            <a:ext cx="2752374" cy="396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konuşan insan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4992" y="2222938"/>
            <a:ext cx="3050518" cy="3924957"/>
          </a:xfrm>
          <a:prstGeom prst="rect">
            <a:avLst/>
          </a:prstGeom>
          <a:noFill/>
        </p:spPr>
      </p:pic>
      <p:pic>
        <p:nvPicPr>
          <p:cNvPr id="14338" name="Picture 2" descr="şehir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63862" y="2136173"/>
            <a:ext cx="5107261" cy="38385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9"/>
            <a:ext cx="11366937" cy="1046926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.</a:t>
            </a:r>
          </a:p>
          <a:p>
            <a:r>
              <a:rPr lang="tr-TR" sz="4000" b="1" dirty="0" smtClean="0">
                <a:latin typeface="Calibri" pitchFamily="34" charset="0"/>
              </a:rPr>
              <a:t>     Ses Kirliliğinin Önlenmesi İçin;</a:t>
            </a:r>
            <a:endParaRPr lang="tr-TR" sz="4000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11" descr="http://www.mustafa-kocak.de/Turkce/Mustafas%20Webside/turk_sayfalari/fikralar/yeni%20fikralar/HOC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0675" y="1619613"/>
            <a:ext cx="3320283" cy="437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416" y="1586683"/>
            <a:ext cx="3864632" cy="4521580"/>
          </a:xfrm>
          <a:prstGeom prst="rect">
            <a:avLst/>
          </a:prstGeom>
          <a:noFill/>
        </p:spPr>
      </p:pic>
      <p:pic>
        <p:nvPicPr>
          <p:cNvPr id="6" name="Picture 2" descr="megafon gif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6811" y="1677075"/>
            <a:ext cx="2484431" cy="1775574"/>
          </a:xfrm>
          <a:prstGeom prst="rect">
            <a:avLst/>
          </a:prstGeom>
          <a:noFill/>
        </p:spPr>
      </p:pic>
      <p:pic>
        <p:nvPicPr>
          <p:cNvPr id="7" name="Picture 4" descr="ŞARKICI gif ile ilgili görsel sonucu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7931" y="3484179"/>
            <a:ext cx="1970689" cy="25628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2103216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/>
          </a:p>
          <a:p>
            <a:r>
              <a:rPr lang="tr-TR" sz="4000" b="1" dirty="0" smtClean="0"/>
              <a:t>1</a:t>
            </a:r>
            <a:r>
              <a:rPr lang="tr-TR" sz="4000" b="1" dirty="0" smtClean="0">
                <a:latin typeface="Calibri" pitchFamily="34" charset="0"/>
              </a:rPr>
              <a:t>. Evlerde çift camlı pencereler kullanılmalı.</a:t>
            </a:r>
          </a:p>
          <a:p>
            <a:r>
              <a:rPr lang="tr-TR" sz="4000" b="1" dirty="0" smtClean="0">
                <a:latin typeface="Calibri" pitchFamily="34" charset="0"/>
              </a:rPr>
              <a:t>2.Seyyar satıcıların bağırarak mal satmaları yasaklanmalı.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dirty="0" smtClean="0">
              <a:latin typeface="Calibri" pitchFamily="34" charset="0"/>
            </a:endParaRPr>
          </a:p>
          <a:p>
            <a:r>
              <a:rPr lang="tr-TR" sz="32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11" descr="hareketli insanlar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6082" y="2758966"/>
            <a:ext cx="3153103" cy="3478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megafon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762" y="2680138"/>
            <a:ext cx="2834442" cy="3279227"/>
          </a:xfrm>
          <a:prstGeom prst="rect">
            <a:avLst/>
          </a:prstGeom>
          <a:noFill/>
        </p:spPr>
      </p:pic>
      <p:pic>
        <p:nvPicPr>
          <p:cNvPr id="19460" name="Picture 4" descr="megafon gif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3820" y="2822029"/>
            <a:ext cx="3809891" cy="32942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2434292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3.Evlerde başkasını rahatsız edecek şekilde gürültü edilmemeli.</a:t>
            </a:r>
          </a:p>
          <a:p>
            <a:r>
              <a:rPr lang="tr-TR" sz="3600" b="1" dirty="0" smtClean="0">
                <a:latin typeface="Calibri" pitchFamily="34" charset="0"/>
              </a:rPr>
              <a:t>4.Binaların yapımında ses geçirmeyen malzemeler kullanılmalı.</a:t>
            </a: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361" y="3137338"/>
            <a:ext cx="2169729" cy="3017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3917" y="3074277"/>
            <a:ext cx="2648608" cy="2979683"/>
          </a:xfrm>
          <a:prstGeom prst="rect">
            <a:avLst/>
          </a:prstGeom>
          <a:noFill/>
        </p:spPr>
      </p:pic>
      <p:pic>
        <p:nvPicPr>
          <p:cNvPr id="9218" name="Picture 2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6759" y="3042745"/>
            <a:ext cx="6085489" cy="316886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2434292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r>
              <a:rPr lang="tr-TR" sz="3600" b="1" dirty="0" smtClean="0">
                <a:latin typeface="Calibri" pitchFamily="34" charset="0"/>
              </a:rPr>
              <a:t>5.Taşıtlara susturucu takılmalı, gerekli kontrolleri zamanında yapılmalı.</a:t>
            </a:r>
          </a:p>
          <a:p>
            <a:r>
              <a:rPr lang="tr-TR" sz="3600" b="1" dirty="0" smtClean="0">
                <a:latin typeface="Calibri" pitchFamily="34" charset="0"/>
              </a:rPr>
              <a:t> 6. Eğlence yerlerinde yüksek sesle müzik yapılması yasaklanmalı.</a:t>
            </a: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http://www.animatieplaatjes.nl/kerstplaatjes/sneeuwpoppen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744" y="2932386"/>
            <a:ext cx="2680139" cy="329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AutoShape 2" descr="mikrofo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4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3379" y="3090042"/>
            <a:ext cx="3030982" cy="3074276"/>
          </a:xfrm>
          <a:prstGeom prst="rect">
            <a:avLst/>
          </a:prstGeom>
          <a:noFill/>
        </p:spPr>
      </p:pic>
      <p:pic>
        <p:nvPicPr>
          <p:cNvPr id="8196" name="Picture 4" descr="şanslı motorcu makasa giriyor 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70831" y="3042745"/>
            <a:ext cx="4227238" cy="31215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2182045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3600" b="1" dirty="0" smtClean="0">
              <a:latin typeface="Calibri" pitchFamily="34" charset="0"/>
            </a:endParaRP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dirty="0" smtClean="0"/>
              <a:t>7</a:t>
            </a:r>
            <a:r>
              <a:rPr lang="tr-TR" sz="3600" b="1" dirty="0" smtClean="0">
                <a:latin typeface="Calibri" pitchFamily="34" charset="0"/>
              </a:rPr>
              <a:t>. Gürültü çıkaran bozuk aletler tamir edilmeli,</a:t>
            </a:r>
          </a:p>
          <a:p>
            <a:r>
              <a:rPr lang="tr-TR" sz="3600" b="1" dirty="0" smtClean="0">
                <a:latin typeface="Calibri" pitchFamily="34" charset="0"/>
              </a:rPr>
              <a:t> </a:t>
            </a:r>
          </a:p>
          <a:p>
            <a:r>
              <a:rPr lang="tr-TR" sz="3600" b="1" dirty="0" smtClean="0">
                <a:latin typeface="Calibri" pitchFamily="34" charset="0"/>
              </a:rPr>
              <a:t>8.Otomobil kullanımını azaltıcı önlemler alınmalı.</a:t>
            </a:r>
          </a:p>
          <a:p>
            <a:r>
              <a:rPr lang="tr-TR" sz="3600" b="1" dirty="0" smtClean="0">
                <a:latin typeface="Calibri" pitchFamily="34" charset="0"/>
              </a:rPr>
              <a:t> </a:t>
            </a: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6" descr="http://www.guzelresimlerim.com/data/media/135/anigarfielddancingcooltnt14m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703" y="3153102"/>
            <a:ext cx="3283365" cy="2743199"/>
          </a:xfrm>
          <a:prstGeom prst="rect">
            <a:avLst/>
          </a:prstGeom>
          <a:noFill/>
        </p:spPr>
      </p:pic>
      <p:pic>
        <p:nvPicPr>
          <p:cNvPr id="7170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6594" y="2762906"/>
            <a:ext cx="7002894" cy="32279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6"/>
            <a:ext cx="11366937" cy="1551425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/>
              <a:t>9</a:t>
            </a:r>
            <a:r>
              <a:rPr lang="tr-TR" sz="3600" b="1" dirty="0" smtClean="0">
                <a:latin typeface="Calibri" pitchFamily="34" charset="0"/>
              </a:rPr>
              <a:t>. Elektrik süpürgesi, matkap gibi şiddetli ses çıkaran makineleri uygunsuz saatlerde çalıştırmamalı.</a:t>
            </a:r>
          </a:p>
          <a:p>
            <a:r>
              <a:rPr lang="tr-TR" sz="4000" dirty="0" smtClean="0"/>
              <a:t> 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806" y="2065283"/>
            <a:ext cx="3462042" cy="4083269"/>
          </a:xfrm>
          <a:prstGeom prst="rect">
            <a:avLst/>
          </a:prstGeom>
          <a:noFill/>
        </p:spPr>
      </p:pic>
      <p:pic>
        <p:nvPicPr>
          <p:cNvPr id="6146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6539" y="1994337"/>
            <a:ext cx="4121961" cy="4138449"/>
          </a:xfrm>
          <a:prstGeom prst="rect">
            <a:avLst/>
          </a:prstGeom>
          <a:noFill/>
        </p:spPr>
      </p:pic>
      <p:pic>
        <p:nvPicPr>
          <p:cNvPr id="6148" name="Picture 4" descr="narzedzie-ruchomy-obrazek-024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7672" y="2615926"/>
            <a:ext cx="2314191" cy="1388516"/>
          </a:xfrm>
          <a:prstGeom prst="rect">
            <a:avLst/>
          </a:prstGeom>
          <a:noFill/>
        </p:spPr>
      </p:pic>
      <p:pic>
        <p:nvPicPr>
          <p:cNvPr id="6150" name="Picture 6" descr="narzedzie-ruchomy-obrazek-0250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6306" y="4698123"/>
            <a:ext cx="1552575" cy="10247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6"/>
          <p:cNvSpPr>
            <a:spLocks noChangeArrowheads="1" noChangeShapeType="1" noTextEdit="1"/>
          </p:cNvSpPr>
          <p:nvPr/>
        </p:nvSpPr>
        <p:spPr bwMode="auto">
          <a:xfrm>
            <a:off x="666751" y="357188"/>
            <a:ext cx="108585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3315" name="WordArt 14"/>
          <p:cNvSpPr>
            <a:spLocks noChangeArrowheads="1" noChangeShapeType="1" noTextEdit="1"/>
          </p:cNvSpPr>
          <p:nvPr/>
        </p:nvSpPr>
        <p:spPr bwMode="auto">
          <a:xfrm>
            <a:off x="2544233" y="5429251"/>
            <a:ext cx="6527800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13316" name="Picture 7" descr="http://www.hilalhaber.com/images/haberler/9_uncu_sinifta_basari_dusuyor_h713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1" y="2286001"/>
            <a:ext cx="2952749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ÖĞRENCİ GİFLERİ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1" y="2143125"/>
            <a:ext cx="2489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9" descr="kitap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4251" y="2214563"/>
            <a:ext cx="4851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39376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Ses kirliliğini engellemek için alınabilecek önlemlerden biri de ses yalıtımıdır.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124" name="Picture 4" descr="şehir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5685" y="2002220"/>
            <a:ext cx="7143750" cy="3957145"/>
          </a:xfrm>
          <a:prstGeom prst="rect">
            <a:avLst/>
          </a:prstGeom>
          <a:noFill/>
        </p:spPr>
      </p:pic>
      <p:pic>
        <p:nvPicPr>
          <p:cNvPr id="7" name="Picture 2" descr="gürültü kirliliği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8992" y="2129711"/>
            <a:ext cx="3153103" cy="37508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53565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Ses yalıtımı: Sesin bir ortamdan diğer bir ortama yayılmasını engellemektir.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6" descr="710e03d1de46383a44717f18a599fda1 - Hareketli Hayvan Gifler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949" y="2569780"/>
            <a:ext cx="2950230" cy="3452648"/>
          </a:xfrm>
          <a:prstGeom prst="rect">
            <a:avLst/>
          </a:prstGeom>
          <a:noFill/>
        </p:spPr>
      </p:pic>
      <p:pic>
        <p:nvPicPr>
          <p:cNvPr id="9218" name="Picture 2" descr="şehir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3796" y="2116630"/>
            <a:ext cx="7150792" cy="38900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2386996"/>
          </a:xfrm>
          <a:prstGeom prst="wedgeRoundRectCallout">
            <a:avLst>
              <a:gd name="adj1" fmla="val 9013"/>
              <a:gd name="adj2" fmla="val 47951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Binaların duvarlarında lastik, köpük, pamuk, cam yünü gibi maddeler kullanılarak yalıtım sağlanır. Böylece bina içerisinde oluşan gürültü dışarıya çıkmazken dışarıda oluşan gürültü de içeriye giremez.</a:t>
            </a: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hayvan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346" y="2916621"/>
            <a:ext cx="3370564" cy="3435075"/>
          </a:xfrm>
          <a:prstGeom prst="rect">
            <a:avLst/>
          </a:prstGeom>
          <a:noFill/>
        </p:spPr>
      </p:pic>
      <p:pic>
        <p:nvPicPr>
          <p:cNvPr id="8194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527" y="3121571"/>
            <a:ext cx="6450176" cy="32319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015396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r>
              <a:rPr lang="tr-TR" sz="4000" b="1" dirty="0" smtClean="0"/>
              <a:t>     </a:t>
            </a:r>
          </a:p>
          <a:p>
            <a:r>
              <a:rPr lang="tr-TR" sz="4000" b="1" dirty="0" smtClean="0"/>
              <a:t>              </a:t>
            </a:r>
            <a:r>
              <a:rPr lang="tr-TR" sz="4000" b="1" dirty="0" smtClean="0">
                <a:latin typeface="Calibri" pitchFamily="34" charset="0"/>
              </a:rPr>
              <a:t>SES KİRLİLİĞİNİN ZARARLARI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Picture 2" descr="HAYVAN  gifleri hareketl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559" y="2167379"/>
            <a:ext cx="2837793" cy="3965405"/>
          </a:xfrm>
          <a:prstGeom prst="rect">
            <a:avLst/>
          </a:prstGeom>
          <a:noFill/>
        </p:spPr>
      </p:pic>
      <p:pic>
        <p:nvPicPr>
          <p:cNvPr id="7172" name="Picture 4" descr="ŞARKICI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9202" y="2569780"/>
            <a:ext cx="1594398" cy="2342166"/>
          </a:xfrm>
          <a:prstGeom prst="rect">
            <a:avLst/>
          </a:prstGeom>
          <a:noFill/>
        </p:spPr>
      </p:pic>
      <p:pic>
        <p:nvPicPr>
          <p:cNvPr id="11" name="Picture 8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4717" y="2191407"/>
            <a:ext cx="2068679" cy="2824165"/>
          </a:xfrm>
          <a:prstGeom prst="rect">
            <a:avLst/>
          </a:prstGeom>
          <a:noFill/>
        </p:spPr>
      </p:pic>
      <p:pic>
        <p:nvPicPr>
          <p:cNvPr id="10" name="Picture 2" descr="İlgili resim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4941" y="1939104"/>
            <a:ext cx="2971800" cy="37364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6"/>
            <a:ext cx="11366937" cy="1425301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Ses kirliliği, ruh ve beden sağlığımızı olumsuz yönde etkiler.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14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8331" y="1807233"/>
            <a:ext cx="3473668" cy="4340662"/>
          </a:xfrm>
          <a:prstGeom prst="rect">
            <a:avLst/>
          </a:prstGeom>
          <a:noFill/>
        </p:spPr>
      </p:pic>
      <p:pic>
        <p:nvPicPr>
          <p:cNvPr id="6148" name="Picture 4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92" y="1898490"/>
            <a:ext cx="2981764" cy="4312467"/>
          </a:xfrm>
          <a:prstGeom prst="rect">
            <a:avLst/>
          </a:prstGeom>
          <a:noFill/>
        </p:spPr>
      </p:pic>
      <p:pic>
        <p:nvPicPr>
          <p:cNvPr id="1026" name="Picture 2" descr="https://d13yacurqjgara.cloudfront.net/users/566817/screenshots/2833897/lagifathon12_dribbbl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1020" y="2417625"/>
            <a:ext cx="4732830" cy="35496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39376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İnsanlar, temel ihtiyaçlarını karşılayabilmek için toplu hâlde yaşarlar.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4" descr="http://kismvity.gportal.hu/portal/kismvity/image/gallery/11454449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76097"/>
            <a:ext cx="3344917" cy="430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8675" y="2017986"/>
            <a:ext cx="7788165" cy="42093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1236113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r>
              <a:rPr lang="tr-TR" sz="4000" b="1" dirty="0" smtClean="0">
                <a:latin typeface="Calibri" pitchFamily="34" charset="0"/>
              </a:rPr>
              <a:t>Mahalleler, caddeler, sokaklar, apartmanlar hep iç içe yaşanılan mekânlardır.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http://i52.tinypic.com/hv2hr8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4" y="2743200"/>
            <a:ext cx="2833848" cy="3787244"/>
          </a:xfrm>
          <a:prstGeom prst="rect">
            <a:avLst/>
          </a:prstGeom>
          <a:noFill/>
        </p:spPr>
      </p:pic>
      <p:pic>
        <p:nvPicPr>
          <p:cNvPr id="23554" name="Picture 2" descr="https://d13yacurqjgara.cloudfront.net/users/566817/screenshots/2401055/nycgifathon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503" y="1797269"/>
            <a:ext cx="7598979" cy="43512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977093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4400" dirty="0" smtClean="0"/>
          </a:p>
          <a:p>
            <a:endParaRPr lang="tr-TR" sz="4400" dirty="0" smtClean="0"/>
          </a:p>
          <a:p>
            <a:r>
              <a:rPr lang="tr-TR" sz="4000" b="1" dirty="0" smtClean="0">
                <a:latin typeface="Calibri" pitchFamily="34" charset="0"/>
              </a:rPr>
              <a:t>Bu ortak kullanım alanlarında oluşan seslerden bazıları hoşumuza giderken bazıları bizi rahatsız eder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[Resim: 5f9ju5nl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628" y="2790498"/>
            <a:ext cx="3051613" cy="3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03.blogcu.com/images/h/a/r/hareketliresimler01/ac245dfa8c245f9cc6714256a1fa916c_13148815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8964" y="2756217"/>
            <a:ext cx="3810000" cy="3240360"/>
          </a:xfrm>
          <a:prstGeom prst="rect">
            <a:avLst/>
          </a:prstGeom>
          <a:noFill/>
        </p:spPr>
      </p:pic>
      <p:pic>
        <p:nvPicPr>
          <p:cNvPr id="6" name="Picture 2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1189" y="2364772"/>
            <a:ext cx="2971800" cy="37364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1551423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3600" dirty="0" smtClean="0"/>
              <a:t> </a:t>
            </a:r>
          </a:p>
          <a:p>
            <a:r>
              <a:rPr lang="tr-TR" sz="3600" b="1" dirty="0" smtClean="0">
                <a:latin typeface="Calibri" pitchFamily="34" charset="0"/>
              </a:rPr>
              <a:t>Trafikte aralıksız çalan kornalardan, inşaatlarda çalıştırılan iş makinelerinden çıkan seslerden rahatsız oluruz.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.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5" descr="http://i54.tinypic.com/2visdoh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213" y="3080042"/>
            <a:ext cx="2286000" cy="3336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trafik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7770" y="2222938"/>
            <a:ext cx="7620000" cy="40123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1614486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İnsanların hoşuna gitmeyen onları rahatsız eden şiddetli seslere gürültü denir.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3" descr="anne gif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63" y="2238703"/>
            <a:ext cx="4234784" cy="4004441"/>
          </a:xfrm>
          <a:prstGeom prst="rect">
            <a:avLst/>
          </a:prstGeom>
          <a:noFill/>
        </p:spPr>
      </p:pic>
      <p:pic>
        <p:nvPicPr>
          <p:cNvPr id="20482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0468" y="2320322"/>
            <a:ext cx="7302609" cy="38124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5187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Gürültü olarak adlandırılan ses kirliliği, bir çevre sorunudur.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http://1.bp.blogspot.com/-j207uxVrs80/VH4II0snF8I/AAAAAAAAFVA/o1OH5-ii3L0/s1600/2sl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731" y="1781503"/>
            <a:ext cx="3168869" cy="43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e0.img.v4.skyrock.net/9136/85319136/pics/3128030734_1_4_ywdRojq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3572" y="2147739"/>
            <a:ext cx="4040809" cy="3701267"/>
          </a:xfrm>
          <a:prstGeom prst="rect">
            <a:avLst/>
          </a:prstGeom>
          <a:noFill/>
        </p:spPr>
      </p:pic>
      <p:pic>
        <p:nvPicPr>
          <p:cNvPr id="19458" name="Picture 2" descr="trafik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8678" y="2081048"/>
            <a:ext cx="3819525" cy="36418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6"/>
            <a:ext cx="11366937" cy="1961328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r>
              <a:rPr lang="tr-TR" sz="3600" b="1" dirty="0" smtClean="0">
                <a:latin typeface="Calibri" pitchFamily="34" charset="0"/>
              </a:rPr>
              <a:t>Günümüzde nüfusun hızla artması, sanayileşme, teknolojinin gelişmesi, çarpık kentleşme nedeniyle ses kirliliği sorunu giderek artmaktadır.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373" y="2490952"/>
            <a:ext cx="3966287" cy="3705859"/>
          </a:xfrm>
          <a:prstGeom prst="rect">
            <a:avLst/>
          </a:prstGeom>
          <a:noFill/>
        </p:spPr>
      </p:pic>
      <p:pic>
        <p:nvPicPr>
          <p:cNvPr id="18434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3172" y="2591694"/>
            <a:ext cx="7283669" cy="34100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1648</TotalTime>
  <Words>352</Words>
  <PresentationFormat>Özel</PresentationFormat>
  <Paragraphs>140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Kent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2016-04-15T16:29:15Z</dcterms:created>
  <dcterms:modified xsi:type="dcterms:W3CDTF">2018-01-28T19:52:58Z</dcterms:modified>
  <cp:category>www.sorubak.com</cp:category>
</cp:coreProperties>
</file>