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7105650" cy="1023937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3612" y="-15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4024891" y="0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/>
          <a:lstStyle>
            <a:lvl1pPr algn="r">
              <a:defRPr sz="1300"/>
            </a:lvl1pPr>
          </a:lstStyle>
          <a:p>
            <a:fld id="{D3419682-D938-4C89-8271-46403DF2B570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9725629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4024891" y="9725629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 anchor="b"/>
          <a:lstStyle>
            <a:lvl1pPr algn="r">
              <a:defRPr sz="1300"/>
            </a:lvl1pPr>
          </a:lstStyle>
          <a:p>
            <a:fld id="{834AAFE1-3A51-4E3D-AAA7-4D5C23E8AF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412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70142-B75D-4141-AE46-D27090B3CEEE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8100" cy="384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711200" y="4864100"/>
            <a:ext cx="5683250" cy="46069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725025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4024313" y="9725025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5A04D-EC06-4C8F-85A5-407E153AA9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5760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5A04D-EC06-4C8F-85A5-407E153AA96D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599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6.xml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671025 - Kop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1080120" cy="6858000"/>
          </a:xfrm>
          <a:prstGeom prst="rect">
            <a:avLst/>
          </a:prstGeom>
          <a:noFill/>
        </p:spPr>
      </p:pic>
      <p:pic>
        <p:nvPicPr>
          <p:cNvPr id="5" name="Picture 2" descr="C:\Users\hp\Desktop\671025 - Kop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0"/>
            <a:ext cx="1080120" cy="685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475656" y="2705725"/>
            <a:ext cx="61926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</a:rPr>
              <a:t>İBRAHİM SİNAŞİ</a:t>
            </a:r>
          </a:p>
          <a:p>
            <a:pPr algn="ctr"/>
            <a:r>
              <a:rPr lang="tr-TR" sz="4400" dirty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</a:rPr>
              <a:t>HAYATI VE ESERLERİ</a:t>
            </a:r>
          </a:p>
        </p:txBody>
      </p:sp>
      <p:pic>
        <p:nvPicPr>
          <p:cNvPr id="1027" name="Picture 3" descr="C:\Users\hp\Desktop\671025 - Kop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031940" y="-3627276"/>
            <a:ext cx="108012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t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420888"/>
            <a:ext cx="2506114" cy="3240360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3" descr="C:\Users\hp\Desktop\671025 - Kop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031940" y="-3627276"/>
            <a:ext cx="1080120" cy="9144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0" y="47667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>
                <a:solidFill>
                  <a:schemeClr val="bg1"/>
                </a:solidFill>
                <a:latin typeface="Georgia" pitchFamily="18" charset="0"/>
                <a:ea typeface="Gist Upright Extrabold Demo" pitchFamily="18" charset="-94"/>
              </a:rPr>
              <a:t>İBRAHİM SİNAŞİ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467544" y="2420888"/>
            <a:ext cx="58326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Baskerville Old Face" pitchFamily="18" charset="0"/>
                <a:ea typeface="BatangChe" pitchFamily="49" charset="-127"/>
              </a:rPr>
              <a:t>İbrahim Şinasi 5 Ağustos 1826’da doğmuş  13 Eylül 1871’ de vefat etmiştir, İstanbul’da doğan Türk gazeteci, şair, tiyatro yazarı ve düşünürdür.</a:t>
            </a:r>
          </a:p>
        </p:txBody>
      </p:sp>
      <p:grpSp>
        <p:nvGrpSpPr>
          <p:cNvPr id="9" name="8 Grup"/>
          <p:cNvGrpSpPr/>
          <p:nvPr/>
        </p:nvGrpSpPr>
        <p:grpSpPr>
          <a:xfrm>
            <a:off x="7271792" y="6209928"/>
            <a:ext cx="1872208" cy="648072"/>
            <a:chOff x="7020272" y="6021288"/>
            <a:chExt cx="1872208" cy="648072"/>
          </a:xfrm>
        </p:grpSpPr>
        <p:sp>
          <p:nvSpPr>
            <p:cNvPr id="6" name="5 Akış Çizelgesi: Bağlayıcı">
              <a:hlinkClick r:id="rId5" action="ppaction://hlinksldjump"/>
            </p:cNvPr>
            <p:cNvSpPr/>
            <p:nvPr/>
          </p:nvSpPr>
          <p:spPr>
            <a:xfrm>
              <a:off x="8172400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&gt;</a:t>
              </a:r>
              <a:endParaRPr lang="tr-TR" sz="36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8" name="7 Akış Çizelgesi: Bağlayıcı">
              <a:hlinkClick r:id="rId6" action="ppaction://hlinksldjump"/>
            </p:cNvPr>
            <p:cNvSpPr/>
            <p:nvPr/>
          </p:nvSpPr>
          <p:spPr>
            <a:xfrm>
              <a:off x="7020272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&lt;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hp\Desktop\671025 - Kop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031940" y="-3627276"/>
            <a:ext cx="1080120" cy="9144000"/>
          </a:xfrm>
          <a:prstGeom prst="rect">
            <a:avLst/>
          </a:prstGeom>
          <a:noFill/>
        </p:spPr>
      </p:pic>
      <p:pic>
        <p:nvPicPr>
          <p:cNvPr id="1028" name="Picture 4" descr="C:\Users\hp\Desktop\sinas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492896"/>
            <a:ext cx="2297832" cy="34467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5 Metin kutusu"/>
          <p:cNvSpPr txBox="1"/>
          <p:nvPr/>
        </p:nvSpPr>
        <p:spPr>
          <a:xfrm>
            <a:off x="1535" y="56000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/>
                </a:solidFill>
                <a:latin typeface="Georgia" pitchFamily="18" charset="0"/>
                <a:ea typeface="Gist Upright Extrabold Demo" pitchFamily="18" charset="-94"/>
              </a:rPr>
              <a:t>MADDELERLE İBRAHİM SİNAŞİ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147E00DE-D241-43BF-BB16-5F4542133C6F}"/>
              </a:ext>
            </a:extLst>
          </p:cNvPr>
          <p:cNvSpPr txBox="1"/>
          <p:nvPr/>
        </p:nvSpPr>
        <p:spPr>
          <a:xfrm>
            <a:off x="683568" y="2571992"/>
            <a:ext cx="518457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800" dirty="0"/>
              <a:t>1. Topluluğun öncüsüdür.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800" dirty="0"/>
              <a:t>Dilde sadeleşme hareketine öncülük etmiştir.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800" dirty="0"/>
              <a:t>Edebiyatımızda noktalama işaretlerini ilk kez kullanmıştır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800" dirty="0"/>
              <a:t>Kasidelerinde içerik ve şekil bakımından yenilikler görülür.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endParaRPr lang="tr-TR" dirty="0"/>
          </a:p>
        </p:txBody>
      </p:sp>
      <p:grpSp>
        <p:nvGrpSpPr>
          <p:cNvPr id="7" name="6 Grup"/>
          <p:cNvGrpSpPr/>
          <p:nvPr/>
        </p:nvGrpSpPr>
        <p:grpSpPr>
          <a:xfrm>
            <a:off x="7271792" y="6209928"/>
            <a:ext cx="1872208" cy="648072"/>
            <a:chOff x="7020272" y="6021288"/>
            <a:chExt cx="1872208" cy="648072"/>
          </a:xfrm>
        </p:grpSpPr>
        <p:sp>
          <p:nvSpPr>
            <p:cNvPr id="8" name="7 Akış Çizelgesi: Bağlayıcı">
              <a:hlinkClick r:id="rId5" action="ppaction://hlinksldjump"/>
            </p:cNvPr>
            <p:cNvSpPr/>
            <p:nvPr/>
          </p:nvSpPr>
          <p:spPr>
            <a:xfrm>
              <a:off x="8172400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&gt;</a:t>
              </a:r>
              <a:endParaRPr lang="tr-TR" sz="36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9" name="8 Akış Çizelgesi: Bağlayıcı">
              <a:hlinkClick r:id="rId6" action="ppaction://hlinksldjump"/>
            </p:cNvPr>
            <p:cNvSpPr/>
            <p:nvPr/>
          </p:nvSpPr>
          <p:spPr>
            <a:xfrm>
              <a:off x="7020272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&lt;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p\Desktop\Masa Üstü\İbrahim Sinaşi\VV.png"/>
          <p:cNvPicPr>
            <a:picLocks noChangeAspect="1" noChangeArrowheads="1"/>
          </p:cNvPicPr>
          <p:nvPr/>
        </p:nvPicPr>
        <p:blipFill>
          <a:blip r:embed="rId3" cstate="print"/>
          <a:srcRect l="5559" t="4591" r="5501" b="28074"/>
          <a:stretch>
            <a:fillRect/>
          </a:stretch>
        </p:blipFill>
        <p:spPr bwMode="auto">
          <a:xfrm>
            <a:off x="5940152" y="2348880"/>
            <a:ext cx="2664296" cy="3663407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5896A654-983D-4396-9984-13BD7C5AAC00}"/>
              </a:ext>
            </a:extLst>
          </p:cNvPr>
          <p:cNvSpPr txBox="1"/>
          <p:nvPr/>
        </p:nvSpPr>
        <p:spPr>
          <a:xfrm>
            <a:off x="817500" y="2564904"/>
            <a:ext cx="51125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400" dirty="0"/>
              <a:t>Eserlerinde parça güzelliği yerine bütün güzelliğine önem vermiştir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400" dirty="0"/>
              <a:t>La </a:t>
            </a:r>
            <a:r>
              <a:rPr lang="tr-TR" sz="2400" dirty="0" err="1"/>
              <a:t>Fontanie</a:t>
            </a:r>
            <a:r>
              <a:rPr lang="tr-TR" sz="2400" dirty="0"/>
              <a:t>’ in fabllarını manzum olarak çevirmiştir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400" dirty="0" err="1"/>
              <a:t>Durub</a:t>
            </a:r>
            <a:r>
              <a:rPr lang="tr-TR" sz="2400" dirty="0"/>
              <a:t>-u Emsal-i Osmaniye adlı eseriyle atasözlerini bilimsel bir anlayışla derlemiştir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400" dirty="0"/>
              <a:t>İlk tiyatro eserimiz olan Şair Evlenmesini 1860 yazmıştır.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endParaRPr lang="tr-TR" dirty="0"/>
          </a:p>
        </p:txBody>
      </p:sp>
      <p:grpSp>
        <p:nvGrpSpPr>
          <p:cNvPr id="7" name="6 Grup"/>
          <p:cNvGrpSpPr/>
          <p:nvPr/>
        </p:nvGrpSpPr>
        <p:grpSpPr>
          <a:xfrm>
            <a:off x="7271792" y="6209928"/>
            <a:ext cx="1872208" cy="648072"/>
            <a:chOff x="7020272" y="6021288"/>
            <a:chExt cx="1872208" cy="648072"/>
          </a:xfrm>
        </p:grpSpPr>
        <p:sp>
          <p:nvSpPr>
            <p:cNvPr id="8" name="7 Akış Çizelgesi: Bağlayıcı">
              <a:hlinkClick r:id="rId4" action="ppaction://hlinksldjump"/>
            </p:cNvPr>
            <p:cNvSpPr/>
            <p:nvPr/>
          </p:nvSpPr>
          <p:spPr>
            <a:xfrm>
              <a:off x="8172400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&gt;</a:t>
              </a:r>
              <a:endParaRPr lang="tr-TR" sz="36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9" name="8 Akış Çizelgesi: Bağlayıcı">
              <a:hlinkClick r:id="rId5" action="ppaction://hlinksldjump"/>
            </p:cNvPr>
            <p:cNvSpPr/>
            <p:nvPr/>
          </p:nvSpPr>
          <p:spPr>
            <a:xfrm>
              <a:off x="7020272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&lt;</a:t>
              </a:r>
            </a:p>
          </p:txBody>
        </p:sp>
      </p:grpSp>
      <p:pic>
        <p:nvPicPr>
          <p:cNvPr id="12" name="Picture 3" descr="C:\Users\hp\Desktop\671025 - Kopy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4031940" y="-3627276"/>
            <a:ext cx="1080120" cy="9144000"/>
          </a:xfrm>
          <a:prstGeom prst="rect">
            <a:avLst/>
          </a:prstGeom>
          <a:noFill/>
        </p:spPr>
      </p:pic>
      <p:sp>
        <p:nvSpPr>
          <p:cNvPr id="13" name="12 Metin kutusu"/>
          <p:cNvSpPr txBox="1"/>
          <p:nvPr/>
        </p:nvSpPr>
        <p:spPr>
          <a:xfrm>
            <a:off x="1535" y="56000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/>
                </a:solidFill>
                <a:latin typeface="Georgia" pitchFamily="18" charset="0"/>
                <a:ea typeface="Gist Upright Extrabold Demo" pitchFamily="18" charset="-94"/>
              </a:rPr>
              <a:t>MADDELERLE İBRAHİM SİNAŞİ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Masa Üstü\İbrahim Sinaşi\q2o6dlpx5m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564904"/>
            <a:ext cx="2345478" cy="3284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D3D9CF92-D7EC-43DB-9072-104B5255AA97}"/>
              </a:ext>
            </a:extLst>
          </p:cNvPr>
          <p:cNvSpPr txBox="1"/>
          <p:nvPr/>
        </p:nvSpPr>
        <p:spPr>
          <a:xfrm>
            <a:off x="467544" y="2622346"/>
            <a:ext cx="52565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600" dirty="0"/>
              <a:t>İlk özel gazete </a:t>
            </a:r>
            <a:r>
              <a:rPr lang="tr-TR" sz="2600" dirty="0" err="1"/>
              <a:t>Tercuman</a:t>
            </a:r>
            <a:r>
              <a:rPr lang="tr-TR" sz="2600" dirty="0"/>
              <a:t>-ı </a:t>
            </a:r>
            <a:r>
              <a:rPr lang="tr-TR" sz="2600" dirty="0" err="1"/>
              <a:t>Ahval’i</a:t>
            </a:r>
            <a:r>
              <a:rPr lang="tr-TR" sz="2600" dirty="0"/>
              <a:t> Agah Efendiyle birlikte çıkarmıştır.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600" dirty="0"/>
              <a:t>İlk makale olan </a:t>
            </a:r>
            <a:r>
              <a:rPr lang="tr-TR" sz="2600" dirty="0" err="1"/>
              <a:t>Tercumanı</a:t>
            </a:r>
            <a:r>
              <a:rPr lang="tr-TR" sz="2600" dirty="0"/>
              <a:t> Ahval Mukaddimesini yazmıştır.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600" dirty="0"/>
              <a:t>Tasvir-i Efkar gazetesini çıkarmıştır.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r>
              <a:rPr lang="tr-TR" sz="2600" dirty="0"/>
              <a:t>Batıdan Yaptığı şiir çevirilerini Tercüme-i Manzumede toplamıştır.</a:t>
            </a:r>
          </a:p>
          <a:p>
            <a:pPr marL="285750" indent="-285750">
              <a:buClr>
                <a:schemeClr val="accent2">
                  <a:lumMod val="50000"/>
                </a:schemeClr>
              </a:buClr>
              <a:buFont typeface="Arial Rounded MT Bold" panose="020F0704030504030204" pitchFamily="34" charset="0"/>
              <a:buChar char="¤"/>
            </a:pPr>
            <a:endParaRPr lang="tr-TR" dirty="0"/>
          </a:p>
        </p:txBody>
      </p:sp>
      <p:grpSp>
        <p:nvGrpSpPr>
          <p:cNvPr id="7" name="6 Grup"/>
          <p:cNvGrpSpPr/>
          <p:nvPr/>
        </p:nvGrpSpPr>
        <p:grpSpPr>
          <a:xfrm>
            <a:off x="7271792" y="6209928"/>
            <a:ext cx="1872208" cy="648072"/>
            <a:chOff x="7020272" y="6021288"/>
            <a:chExt cx="1872208" cy="648072"/>
          </a:xfrm>
        </p:grpSpPr>
        <p:sp>
          <p:nvSpPr>
            <p:cNvPr id="8" name="7 Akış Çizelgesi: Bağlayıcı">
              <a:hlinkClick r:id="rId4" action="ppaction://hlinksldjump"/>
            </p:cNvPr>
            <p:cNvSpPr/>
            <p:nvPr/>
          </p:nvSpPr>
          <p:spPr>
            <a:xfrm>
              <a:off x="8172400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&gt;</a:t>
              </a:r>
              <a:endParaRPr lang="tr-TR" sz="36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9" name="8 Akış Çizelgesi: Bağlayıcı">
              <a:hlinkClick r:id="rId5" action="ppaction://hlinksldjump"/>
            </p:cNvPr>
            <p:cNvSpPr/>
            <p:nvPr/>
          </p:nvSpPr>
          <p:spPr>
            <a:xfrm>
              <a:off x="7020272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&lt;</a:t>
              </a:r>
            </a:p>
          </p:txBody>
        </p:sp>
      </p:grpSp>
      <p:pic>
        <p:nvPicPr>
          <p:cNvPr id="12" name="Picture 3" descr="C:\Users\hp\Desktop\671025 - Kopy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4031940" y="-3627276"/>
            <a:ext cx="1080120" cy="9144000"/>
          </a:xfrm>
          <a:prstGeom prst="rect">
            <a:avLst/>
          </a:prstGeom>
          <a:noFill/>
        </p:spPr>
      </p:pic>
      <p:sp>
        <p:nvSpPr>
          <p:cNvPr id="13" name="12 Metin kutusu"/>
          <p:cNvSpPr txBox="1"/>
          <p:nvPr/>
        </p:nvSpPr>
        <p:spPr>
          <a:xfrm>
            <a:off x="1535" y="56000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/>
                </a:solidFill>
                <a:latin typeface="Georgia" pitchFamily="18" charset="0"/>
                <a:ea typeface="Gist Upright Extrabold Demo" pitchFamily="18" charset="-94"/>
              </a:rPr>
              <a:t>MADDELERLE İBRAHİM SİNAŞİ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"/>
          <p:cNvGrpSpPr/>
          <p:nvPr/>
        </p:nvGrpSpPr>
        <p:grpSpPr>
          <a:xfrm>
            <a:off x="7271792" y="6209928"/>
            <a:ext cx="1872208" cy="648072"/>
            <a:chOff x="7020272" y="6021288"/>
            <a:chExt cx="1872208" cy="648072"/>
          </a:xfrm>
        </p:grpSpPr>
        <p:sp>
          <p:nvSpPr>
            <p:cNvPr id="6" name="5 Akış Çizelgesi: Bağlayıcı">
              <a:hlinkClick r:id="rId3" action="ppaction://hlinksldjump"/>
            </p:cNvPr>
            <p:cNvSpPr/>
            <p:nvPr/>
          </p:nvSpPr>
          <p:spPr>
            <a:xfrm>
              <a:off x="8172400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&gt;</a:t>
              </a:r>
              <a:endParaRPr lang="tr-TR" sz="36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7" name="6 Akış Çizelgesi: Bağlayıcı">
              <a:hlinkClick r:id="rId4" action="ppaction://hlinksldjump"/>
            </p:cNvPr>
            <p:cNvSpPr/>
            <p:nvPr/>
          </p:nvSpPr>
          <p:spPr>
            <a:xfrm>
              <a:off x="7020272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&lt;</a:t>
              </a:r>
            </a:p>
          </p:txBody>
        </p:sp>
      </p:grpSp>
      <p:pic>
        <p:nvPicPr>
          <p:cNvPr id="11" name="Picture 3" descr="C:\Users\hp\Desktop\671025 - Kopy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031940" y="-3627276"/>
            <a:ext cx="1080120" cy="9144000"/>
          </a:xfrm>
          <a:prstGeom prst="rect">
            <a:avLst/>
          </a:prstGeom>
          <a:noFill/>
        </p:spPr>
      </p:pic>
      <p:sp>
        <p:nvSpPr>
          <p:cNvPr id="12" name="11 Metin kutusu"/>
          <p:cNvSpPr txBox="1"/>
          <p:nvPr/>
        </p:nvSpPr>
        <p:spPr>
          <a:xfrm>
            <a:off x="1535" y="56000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/>
                </a:solidFill>
                <a:latin typeface="Georgia" pitchFamily="18" charset="0"/>
                <a:ea typeface="Gist Upright Extrabold Demo" pitchFamily="18" charset="-94"/>
              </a:rPr>
              <a:t>MADDELERLE İBRAHİM SİNAŞİ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683568" y="2060848"/>
            <a:ext cx="77048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3200" dirty="0" smtClean="0"/>
              <a:t> Batı  edebiyatı yolunda eser veren ilk türk sanatçısı ve Tanzımat edebiyatının öncüsüdür.</a:t>
            </a:r>
          </a:p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3200" dirty="0" smtClean="0"/>
              <a:t> Genelde didaktik şiirler yazmıştır.</a:t>
            </a:r>
          </a:p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3200" dirty="0" smtClean="0"/>
              <a:t> Gazete ve edebiyatı halkı eğitimde bir araç olarak görmüştür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endParaRPr lang="tr-TR" sz="3200" dirty="0" smtClean="0"/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tr-TR" sz="3200" b="1" dirty="0" smtClean="0">
                <a:solidFill>
                  <a:schemeClr val="accent2">
                    <a:lumMod val="50000"/>
                  </a:schemeClr>
                </a:solidFill>
              </a:rPr>
              <a:t>NOT: Şinasi , roman ve öykü alanında hiç eser vermemiştir.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 Grup"/>
          <p:cNvGrpSpPr/>
          <p:nvPr/>
        </p:nvGrpSpPr>
        <p:grpSpPr>
          <a:xfrm>
            <a:off x="7271792" y="6209928"/>
            <a:ext cx="1872208" cy="648072"/>
            <a:chOff x="7020272" y="6021288"/>
            <a:chExt cx="1872208" cy="648072"/>
          </a:xfrm>
        </p:grpSpPr>
        <p:sp>
          <p:nvSpPr>
            <p:cNvPr id="6" name="5 Akış Çizelgesi: Bağlayıcı"/>
            <p:cNvSpPr/>
            <p:nvPr/>
          </p:nvSpPr>
          <p:spPr>
            <a:xfrm>
              <a:off x="8172400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&gt;</a:t>
              </a:r>
              <a:endParaRPr lang="tr-TR" sz="36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7" name="6 Akış Çizelgesi: Bağlayıcı">
              <a:hlinkClick r:id="rId3" action="ppaction://hlinksldjump"/>
            </p:cNvPr>
            <p:cNvSpPr/>
            <p:nvPr/>
          </p:nvSpPr>
          <p:spPr>
            <a:xfrm>
              <a:off x="7020272" y="6021288"/>
              <a:ext cx="720080" cy="648072"/>
            </a:xfrm>
            <a:prstGeom prst="flowChartConnector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600" b="1" dirty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&lt;</a:t>
              </a:r>
            </a:p>
          </p:txBody>
        </p:sp>
      </p:grpSp>
      <p:pic>
        <p:nvPicPr>
          <p:cNvPr id="11" name="Picture 3" descr="C:\Users\hp\Desktop\671025 - Kop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031940" y="-3627276"/>
            <a:ext cx="1080120" cy="9144000"/>
          </a:xfrm>
          <a:prstGeom prst="rect">
            <a:avLst/>
          </a:prstGeom>
          <a:noFill/>
        </p:spPr>
      </p:pic>
      <p:sp>
        <p:nvSpPr>
          <p:cNvPr id="12" name="11 Metin kutusu"/>
          <p:cNvSpPr txBox="1"/>
          <p:nvPr/>
        </p:nvSpPr>
        <p:spPr>
          <a:xfrm>
            <a:off x="1535" y="56000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latin typeface="Georgia" pitchFamily="18" charset="0"/>
                <a:ea typeface="Gist Upright Extrabold Demo" pitchFamily="18" charset="-94"/>
              </a:rPr>
              <a:t>İBRAHİM SİNAŞİ ESERLERİ</a:t>
            </a:r>
            <a:endParaRPr lang="tr-TR" sz="4400" dirty="0">
              <a:solidFill>
                <a:schemeClr val="bg1"/>
              </a:solidFill>
              <a:latin typeface="Georgia" pitchFamily="18" charset="0"/>
              <a:ea typeface="Gist Upright Extrabold Demo" pitchFamily="18" charset="-94"/>
            </a:endParaRPr>
          </a:p>
        </p:txBody>
      </p:sp>
      <p:pic>
        <p:nvPicPr>
          <p:cNvPr id="1026" name="Picture 2" descr="C:\Users\hp\Desktop\53094.jpg"/>
          <p:cNvPicPr>
            <a:picLocks noChangeAspect="1" noChangeArrowheads="1"/>
          </p:cNvPicPr>
          <p:nvPr/>
        </p:nvPicPr>
        <p:blipFill>
          <a:blip r:embed="rId5" cstate="print"/>
          <a:srcRect l="2721" t="1923" r="4756" b="1923"/>
          <a:stretch>
            <a:fillRect/>
          </a:stretch>
        </p:blipFill>
        <p:spPr bwMode="auto">
          <a:xfrm>
            <a:off x="5940152" y="2060848"/>
            <a:ext cx="2448272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8 Metin kutusu"/>
          <p:cNvSpPr txBox="1"/>
          <p:nvPr/>
        </p:nvSpPr>
        <p:spPr>
          <a:xfrm>
            <a:off x="395536" y="2132856"/>
            <a:ext cx="53640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2800" dirty="0" smtClean="0"/>
              <a:t> Tercüme-i Manzume ( çeviri şiir)</a:t>
            </a:r>
          </a:p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2800" dirty="0" smtClean="0"/>
              <a:t> Şair Evlenmesi (ilk tiyatro eseri)</a:t>
            </a:r>
          </a:p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2800" dirty="0" smtClean="0"/>
              <a:t> Müntehebat-ı Eş’ar ( şiirler )</a:t>
            </a:r>
          </a:p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2800" dirty="0" smtClean="0"/>
              <a:t> Durub-ı Emsal-i Osmaniye (atasözleri )</a:t>
            </a:r>
          </a:p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2800" dirty="0" smtClean="0"/>
              <a:t> Muntehebat-ı Tasvir-i Efkar 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tr-TR" sz="2800" dirty="0" smtClean="0"/>
              <a:t>( seçme makaleler )</a:t>
            </a:r>
          </a:p>
          <a:p>
            <a:pPr>
              <a:buClr>
                <a:schemeClr val="accent2">
                  <a:lumMod val="50000"/>
                </a:schemeClr>
              </a:buClr>
              <a:buFont typeface="Arial Rounded MT Bold" pitchFamily="34" charset="0"/>
              <a:buChar char="¤"/>
            </a:pPr>
            <a:r>
              <a:rPr lang="tr-TR" sz="2800" dirty="0" smtClean="0"/>
              <a:t> Tercuman-ı Ahvak Mukaddimesi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tr-TR" sz="2800" dirty="0" smtClean="0"/>
              <a:t>( tanzimat dönemi ilk makale )</a:t>
            </a:r>
            <a:endParaRPr lang="tr-TR" sz="2800" dirty="0"/>
          </a:p>
        </p:txBody>
      </p:sp>
      <p:pic>
        <p:nvPicPr>
          <p:cNvPr id="1027" name="Picture 3" descr="C:\Users\hp\Desktop\547257ee41996825a696b574f558c5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132856"/>
            <a:ext cx="2536681" cy="3775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hp\Desktop\muntahabat-i-es-ar2013053122335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2132856"/>
            <a:ext cx="2571750" cy="3714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Users\hp\Desktop\indi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2132856"/>
            <a:ext cx="2453415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C:\Users\hp\Desktop\durub-1.jpg"/>
          <p:cNvPicPr>
            <a:picLocks noChangeAspect="1" noChangeArrowheads="1"/>
          </p:cNvPicPr>
          <p:nvPr/>
        </p:nvPicPr>
        <p:blipFill>
          <a:blip r:embed="rId9" cstate="print"/>
          <a:srcRect l="5928" r="3173" b="3141"/>
          <a:stretch>
            <a:fillRect/>
          </a:stretch>
        </p:blipFill>
        <p:spPr bwMode="auto">
          <a:xfrm>
            <a:off x="5796136" y="2132856"/>
            <a:ext cx="2736304" cy="37459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4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hp\Desktop\671025 - Kop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452320" y="-1395536"/>
            <a:ext cx="1080120" cy="9144000"/>
          </a:xfrm>
          <a:prstGeom prst="rect">
            <a:avLst/>
          </a:prstGeom>
          <a:noFill/>
        </p:spPr>
      </p:pic>
      <p:pic>
        <p:nvPicPr>
          <p:cNvPr id="6" name="Picture 3" descr="C:\Users\hp\Desktop\671025 - Kop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11560" y="-1323528"/>
            <a:ext cx="1080120" cy="9144000"/>
          </a:xfrm>
          <a:prstGeom prst="rect">
            <a:avLst/>
          </a:prstGeom>
          <a:noFill/>
        </p:spPr>
      </p:pic>
      <p:pic>
        <p:nvPicPr>
          <p:cNvPr id="5" name="Picture 3" descr="C:\Users\hp\Desktop\671025 - Kop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031940" y="-3411252"/>
            <a:ext cx="1080120" cy="9144000"/>
          </a:xfrm>
          <a:prstGeom prst="rect">
            <a:avLst/>
          </a:prstGeom>
          <a:noFill/>
        </p:spPr>
      </p:pic>
      <p:pic>
        <p:nvPicPr>
          <p:cNvPr id="7" name="Picture 3" descr="C:\Users\hp\Desktop\671025 - Kop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031940" y="1125252"/>
            <a:ext cx="1080120" cy="9144000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1691680" y="2420888"/>
            <a:ext cx="5760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Algerian" pitchFamily="82" charset="0"/>
              </a:rPr>
              <a:t>Emir Uçar</a:t>
            </a:r>
          </a:p>
          <a:p>
            <a:pPr algn="ctr"/>
            <a:r>
              <a:rPr lang="tr-TR" sz="6000" dirty="0" smtClean="0">
                <a:latin typeface="Algerian" pitchFamily="82" charset="0"/>
              </a:rPr>
              <a:t>7  11-B</a:t>
            </a:r>
            <a:endParaRPr lang="tr-TR" sz="60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245</Words>
  <PresentationFormat>Ekran Gösterisi (4:3)</PresentationFormat>
  <Paragraphs>50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2017-10-31T12:57:50Z</dcterms:modified>
  <cp:category>www.sorubak.com</cp:category>
</cp:coreProperties>
</file>