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lih çakan" initials="sç" lastIdx="1" clrIdx="0">
    <p:extLst>
      <p:ext uri="{19B8F6BF-5375-455C-9EA6-DF929625EA0E}">
        <p15:presenceInfo xmlns="" xmlns:p15="http://schemas.microsoft.com/office/powerpoint/2012/main" userId="60f0bef9bd33bd23"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91" d="100"/>
          <a:sy n="91" d="100"/>
        </p:scale>
        <p:origin x="-114"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9CA78794-173A-47AE-8C82-36C42AF3DB34}" type="datetimeFigureOut">
              <a:rPr lang="tr-TR" smtClean="0"/>
              <a:pPr/>
              <a:t>18.05.2017</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875D3AC-399A-41F7-BF62-B3B85A56B341}" type="slidenum">
              <a:rPr lang="tr-TR" smtClean="0"/>
              <a:pPr/>
              <a:t>‹#›</a:t>
            </a:fld>
            <a:endParaRPr lang="tr-TR"/>
          </a:p>
        </p:txBody>
      </p:sp>
    </p:spTree>
    <p:extLst>
      <p:ext uri="{BB962C8B-B14F-4D97-AF65-F5344CB8AC3E}">
        <p14:creationId xmlns="" xmlns:p14="http://schemas.microsoft.com/office/powerpoint/2010/main" val="372916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9CA78794-173A-47AE-8C82-36C42AF3DB34}" type="datetimeFigureOut">
              <a:rPr lang="tr-TR" smtClean="0"/>
              <a:pPr/>
              <a:t>18.05.2017</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875D3AC-399A-41F7-BF62-B3B85A56B341}" type="slidenum">
              <a:rPr lang="tr-TR" smtClean="0"/>
              <a:pPr/>
              <a:t>‹#›</a:t>
            </a:fld>
            <a:endParaRPr lang="tr-TR"/>
          </a:p>
        </p:txBody>
      </p:sp>
    </p:spTree>
    <p:extLst>
      <p:ext uri="{BB962C8B-B14F-4D97-AF65-F5344CB8AC3E}">
        <p14:creationId xmlns="" xmlns:p14="http://schemas.microsoft.com/office/powerpoint/2010/main" val="39730484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9CA78794-173A-47AE-8C82-36C42AF3DB34}" type="datetimeFigureOut">
              <a:rPr lang="tr-TR" smtClean="0"/>
              <a:pPr/>
              <a:t>18.05.2017</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875D3AC-399A-41F7-BF62-B3B85A56B341}" type="slidenum">
              <a:rPr lang="tr-TR" smtClean="0"/>
              <a:pPr/>
              <a:t>‹#›</a:t>
            </a:fld>
            <a:endParaRPr lang="tr-TR"/>
          </a:p>
        </p:txBody>
      </p:sp>
    </p:spTree>
    <p:extLst>
      <p:ext uri="{BB962C8B-B14F-4D97-AF65-F5344CB8AC3E}">
        <p14:creationId xmlns="" xmlns:p14="http://schemas.microsoft.com/office/powerpoint/2010/main" val="10412099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9CA78794-173A-47AE-8C82-36C42AF3DB34}" type="datetimeFigureOut">
              <a:rPr lang="tr-TR" smtClean="0"/>
              <a:pPr/>
              <a:t>18.05.2017</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875D3AC-399A-41F7-BF62-B3B85A56B341}" type="slidenum">
              <a:rPr lang="tr-TR" smtClean="0"/>
              <a:pPr/>
              <a:t>‹#›</a:t>
            </a:fld>
            <a:endParaRPr lang="tr-TR"/>
          </a:p>
        </p:txBody>
      </p:sp>
    </p:spTree>
    <p:extLst>
      <p:ext uri="{BB962C8B-B14F-4D97-AF65-F5344CB8AC3E}">
        <p14:creationId xmlns="" xmlns:p14="http://schemas.microsoft.com/office/powerpoint/2010/main" val="27039721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9CA78794-173A-47AE-8C82-36C42AF3DB34}" type="datetimeFigureOut">
              <a:rPr lang="tr-TR" smtClean="0"/>
              <a:pPr/>
              <a:t>18.05.2017</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875D3AC-399A-41F7-BF62-B3B85A56B341}" type="slidenum">
              <a:rPr lang="tr-TR" smtClean="0"/>
              <a:pPr/>
              <a:t>‹#›</a:t>
            </a:fld>
            <a:endParaRPr lang="tr-TR"/>
          </a:p>
        </p:txBody>
      </p:sp>
    </p:spTree>
    <p:extLst>
      <p:ext uri="{BB962C8B-B14F-4D97-AF65-F5344CB8AC3E}">
        <p14:creationId xmlns="" xmlns:p14="http://schemas.microsoft.com/office/powerpoint/2010/main" val="9157621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9CA78794-173A-47AE-8C82-36C42AF3DB34}" type="datetimeFigureOut">
              <a:rPr lang="tr-TR" smtClean="0"/>
              <a:pPr/>
              <a:t>18.05.2017</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A875D3AC-399A-41F7-BF62-B3B85A56B341}" type="slidenum">
              <a:rPr lang="tr-TR" smtClean="0"/>
              <a:pPr/>
              <a:t>‹#›</a:t>
            </a:fld>
            <a:endParaRPr lang="tr-TR"/>
          </a:p>
        </p:txBody>
      </p:sp>
    </p:spTree>
    <p:extLst>
      <p:ext uri="{BB962C8B-B14F-4D97-AF65-F5344CB8AC3E}">
        <p14:creationId xmlns="" xmlns:p14="http://schemas.microsoft.com/office/powerpoint/2010/main" val="1904827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9CA78794-173A-47AE-8C82-36C42AF3DB34}" type="datetimeFigureOut">
              <a:rPr lang="tr-TR" smtClean="0"/>
              <a:pPr/>
              <a:t>18.05.2017</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A875D3AC-399A-41F7-BF62-B3B85A56B341}" type="slidenum">
              <a:rPr lang="tr-TR" smtClean="0"/>
              <a:pPr/>
              <a:t>‹#›</a:t>
            </a:fld>
            <a:endParaRPr lang="tr-TR"/>
          </a:p>
        </p:txBody>
      </p:sp>
    </p:spTree>
    <p:extLst>
      <p:ext uri="{BB962C8B-B14F-4D97-AF65-F5344CB8AC3E}">
        <p14:creationId xmlns="" xmlns:p14="http://schemas.microsoft.com/office/powerpoint/2010/main" val="33993974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9CA78794-173A-47AE-8C82-36C42AF3DB34}" type="datetimeFigureOut">
              <a:rPr lang="tr-TR" smtClean="0"/>
              <a:pPr/>
              <a:t>18.05.2017</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A875D3AC-399A-41F7-BF62-B3B85A56B341}" type="slidenum">
              <a:rPr lang="tr-TR" smtClean="0"/>
              <a:pPr/>
              <a:t>‹#›</a:t>
            </a:fld>
            <a:endParaRPr lang="tr-TR"/>
          </a:p>
        </p:txBody>
      </p:sp>
    </p:spTree>
    <p:extLst>
      <p:ext uri="{BB962C8B-B14F-4D97-AF65-F5344CB8AC3E}">
        <p14:creationId xmlns="" xmlns:p14="http://schemas.microsoft.com/office/powerpoint/2010/main" val="33366342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9CA78794-173A-47AE-8C82-36C42AF3DB34}" type="datetimeFigureOut">
              <a:rPr lang="tr-TR" smtClean="0"/>
              <a:pPr/>
              <a:t>18.05.2017</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A875D3AC-399A-41F7-BF62-B3B85A56B341}" type="slidenum">
              <a:rPr lang="tr-TR" smtClean="0"/>
              <a:pPr/>
              <a:t>‹#›</a:t>
            </a:fld>
            <a:endParaRPr lang="tr-TR"/>
          </a:p>
        </p:txBody>
      </p:sp>
    </p:spTree>
    <p:extLst>
      <p:ext uri="{BB962C8B-B14F-4D97-AF65-F5344CB8AC3E}">
        <p14:creationId xmlns="" xmlns:p14="http://schemas.microsoft.com/office/powerpoint/2010/main" val="5390548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9CA78794-173A-47AE-8C82-36C42AF3DB34}" type="datetimeFigureOut">
              <a:rPr lang="tr-TR" smtClean="0"/>
              <a:pPr/>
              <a:t>18.05.2017</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A875D3AC-399A-41F7-BF62-B3B85A56B341}" type="slidenum">
              <a:rPr lang="tr-TR" smtClean="0"/>
              <a:pPr/>
              <a:t>‹#›</a:t>
            </a:fld>
            <a:endParaRPr lang="tr-TR"/>
          </a:p>
        </p:txBody>
      </p:sp>
    </p:spTree>
    <p:extLst>
      <p:ext uri="{BB962C8B-B14F-4D97-AF65-F5344CB8AC3E}">
        <p14:creationId xmlns="" xmlns:p14="http://schemas.microsoft.com/office/powerpoint/2010/main" val="3828034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9CA78794-173A-47AE-8C82-36C42AF3DB34}" type="datetimeFigureOut">
              <a:rPr lang="tr-TR" smtClean="0"/>
              <a:pPr/>
              <a:t>18.05.2017</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A875D3AC-399A-41F7-BF62-B3B85A56B341}" type="slidenum">
              <a:rPr lang="tr-TR" smtClean="0"/>
              <a:pPr/>
              <a:t>‹#›</a:t>
            </a:fld>
            <a:endParaRPr lang="tr-TR"/>
          </a:p>
        </p:txBody>
      </p:sp>
    </p:spTree>
    <p:extLst>
      <p:ext uri="{BB962C8B-B14F-4D97-AF65-F5344CB8AC3E}">
        <p14:creationId xmlns="" xmlns:p14="http://schemas.microsoft.com/office/powerpoint/2010/main" val="7626773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A78794-173A-47AE-8C82-36C42AF3DB34}" type="datetimeFigureOut">
              <a:rPr lang="tr-TR" smtClean="0"/>
              <a:pPr/>
              <a:t>18.05.2017</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75D3AC-399A-41F7-BF62-B3B85A56B341}" type="slidenum">
              <a:rPr lang="tr-TR" smtClean="0"/>
              <a:pPr/>
              <a:t>‹#›</a:t>
            </a:fld>
            <a:endParaRPr lang="tr-TR"/>
          </a:p>
        </p:txBody>
      </p:sp>
    </p:spTree>
    <p:extLst>
      <p:ext uri="{BB962C8B-B14F-4D97-AF65-F5344CB8AC3E}">
        <p14:creationId xmlns="" xmlns:p14="http://schemas.microsoft.com/office/powerpoint/2010/main" val="36260283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54547" y="167425"/>
            <a:ext cx="11745532" cy="6542467"/>
          </a:xfrm>
          <a:prstGeom prst="rect">
            <a:avLst/>
          </a:prstGeom>
        </p:spPr>
      </p:pic>
      <p:sp>
        <p:nvSpPr>
          <p:cNvPr id="2" name="Unvan 1"/>
          <p:cNvSpPr>
            <a:spLocks noGrp="1"/>
          </p:cNvSpPr>
          <p:nvPr>
            <p:ph type="ctrTitle"/>
          </p:nvPr>
        </p:nvSpPr>
        <p:spPr>
          <a:xfrm>
            <a:off x="1524000" y="270457"/>
            <a:ext cx="9144000" cy="1081826"/>
          </a:xfrm>
        </p:spPr>
        <p:txBody>
          <a:bodyPr/>
          <a:lstStyle/>
          <a:p>
            <a:r>
              <a:rPr lang="tr-TR" dirty="0" smtClean="0">
                <a:solidFill>
                  <a:srgbClr val="FF0000"/>
                </a:solidFill>
              </a:rPr>
              <a:t>UZAY ARAŞTIRMALARI</a:t>
            </a:r>
            <a:endParaRPr lang="tr-TR" dirty="0">
              <a:solidFill>
                <a:srgbClr val="FF0000"/>
              </a:solidFill>
            </a:endParaRPr>
          </a:p>
        </p:txBody>
      </p:sp>
      <p:sp>
        <p:nvSpPr>
          <p:cNvPr id="3" name="Alt Başlık 2"/>
          <p:cNvSpPr>
            <a:spLocks noGrp="1"/>
          </p:cNvSpPr>
          <p:nvPr>
            <p:ph type="subTitle" idx="1"/>
          </p:nvPr>
        </p:nvSpPr>
        <p:spPr>
          <a:xfrm>
            <a:off x="1524000" y="1352284"/>
            <a:ext cx="9144000" cy="3438657"/>
          </a:xfrm>
        </p:spPr>
        <p:txBody>
          <a:bodyPr>
            <a:normAutofit fontScale="92500" lnSpcReduction="10000"/>
          </a:bodyPr>
          <a:lstStyle/>
          <a:p>
            <a:r>
              <a:rPr lang="tr-TR" sz="3600" dirty="0" smtClean="0">
                <a:solidFill>
                  <a:srgbClr val="FF0000"/>
                </a:solidFill>
              </a:rPr>
              <a:t>KONULAR</a:t>
            </a:r>
          </a:p>
          <a:p>
            <a:r>
              <a:rPr lang="tr-TR" dirty="0" smtClean="0">
                <a:solidFill>
                  <a:schemeClr val="bg1"/>
                </a:solidFill>
              </a:rPr>
              <a:t>GÖK BİLİMİN GELİŞİMİ</a:t>
            </a:r>
          </a:p>
          <a:p>
            <a:r>
              <a:rPr lang="tr-TR" dirty="0" smtClean="0">
                <a:solidFill>
                  <a:schemeClr val="bg1"/>
                </a:solidFill>
              </a:rPr>
              <a:t>UZAY TEKNOLOJİLERİ</a:t>
            </a:r>
          </a:p>
          <a:p>
            <a:r>
              <a:rPr lang="tr-TR" dirty="0" smtClean="0">
                <a:solidFill>
                  <a:schemeClr val="bg1"/>
                </a:solidFill>
              </a:rPr>
              <a:t>UZAY KİRLİLİĞİ</a:t>
            </a:r>
          </a:p>
          <a:p>
            <a:endParaRPr lang="tr-TR" dirty="0">
              <a:solidFill>
                <a:schemeClr val="bg1"/>
              </a:solidFill>
            </a:endParaRPr>
          </a:p>
          <a:p>
            <a:r>
              <a:rPr lang="tr-TR" dirty="0" smtClean="0">
                <a:solidFill>
                  <a:srgbClr val="FF0000"/>
                </a:solidFill>
              </a:rPr>
              <a:t>KAVRAMLAR</a:t>
            </a:r>
          </a:p>
          <a:p>
            <a:r>
              <a:rPr lang="tr-TR" dirty="0" smtClean="0">
                <a:solidFill>
                  <a:schemeClr val="bg1"/>
                </a:solidFill>
              </a:rPr>
              <a:t>UZAY KİRLİLİĞİ</a:t>
            </a:r>
          </a:p>
          <a:p>
            <a:r>
              <a:rPr lang="tr-TR" dirty="0" smtClean="0">
                <a:solidFill>
                  <a:schemeClr val="bg1"/>
                </a:solidFill>
              </a:rPr>
              <a:t>UZAY TEKNOLOJİSİ</a:t>
            </a:r>
            <a:endParaRPr lang="tr-TR" dirty="0">
              <a:solidFill>
                <a:schemeClr val="bg1"/>
              </a:solidFill>
            </a:endParaRPr>
          </a:p>
        </p:txBody>
      </p:sp>
    </p:spTree>
    <p:extLst>
      <p:ext uri="{BB962C8B-B14F-4D97-AF65-F5344CB8AC3E}">
        <p14:creationId xmlns="" xmlns:p14="http://schemas.microsoft.com/office/powerpoint/2010/main" val="24715406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270456" y="334851"/>
            <a:ext cx="9304470" cy="369332"/>
          </a:xfrm>
          <a:prstGeom prst="rect">
            <a:avLst/>
          </a:prstGeom>
          <a:noFill/>
        </p:spPr>
        <p:txBody>
          <a:bodyPr wrap="none" rtlCol="0">
            <a:spAutoFit/>
          </a:bodyPr>
          <a:lstStyle/>
          <a:p>
            <a:r>
              <a:rPr lang="tr-TR" dirty="0" smtClean="0"/>
              <a:t>	Gök bilimle ilgili araştırma ve deneyler yapan insanlı uydular </a:t>
            </a:r>
            <a:r>
              <a:rPr lang="tr-TR" dirty="0" smtClean="0">
                <a:solidFill>
                  <a:srgbClr val="FF0000"/>
                </a:solidFill>
              </a:rPr>
              <a:t>UZAY İSTASYONU </a:t>
            </a:r>
            <a:r>
              <a:rPr lang="tr-TR" dirty="0" smtClean="0"/>
              <a:t>adını alır. </a:t>
            </a:r>
            <a:endParaRPr lang="tr-TR" dirty="0"/>
          </a:p>
        </p:txBody>
      </p:sp>
      <p:pic>
        <p:nvPicPr>
          <p:cNvPr id="3" name="Resim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682580" y="1004552"/>
            <a:ext cx="3618964" cy="5318974"/>
          </a:xfrm>
          <a:prstGeom prst="rect">
            <a:avLst/>
          </a:prstGeom>
        </p:spPr>
      </p:pic>
      <p:sp>
        <p:nvSpPr>
          <p:cNvPr id="4" name="Metin kutusu 3"/>
          <p:cNvSpPr txBox="1"/>
          <p:nvPr/>
        </p:nvSpPr>
        <p:spPr>
          <a:xfrm>
            <a:off x="811369" y="6490952"/>
            <a:ext cx="2663358" cy="369332"/>
          </a:xfrm>
          <a:prstGeom prst="rect">
            <a:avLst/>
          </a:prstGeom>
          <a:noFill/>
        </p:spPr>
        <p:txBody>
          <a:bodyPr wrap="none" rtlCol="0">
            <a:spAutoFit/>
          </a:bodyPr>
          <a:lstStyle/>
          <a:p>
            <a:r>
              <a:rPr lang="tr-TR" dirty="0"/>
              <a:t> </a:t>
            </a:r>
            <a:r>
              <a:rPr lang="tr-TR" dirty="0" smtClean="0"/>
              <a:t>        Skylab uzay istasyonu</a:t>
            </a:r>
            <a:endParaRPr lang="tr-TR" dirty="0"/>
          </a:p>
        </p:txBody>
      </p:sp>
      <p:pic>
        <p:nvPicPr>
          <p:cNvPr id="5" name="Resim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619740" y="1004552"/>
            <a:ext cx="4906851" cy="5190186"/>
          </a:xfrm>
          <a:prstGeom prst="rect">
            <a:avLst/>
          </a:prstGeom>
        </p:spPr>
      </p:pic>
      <p:sp>
        <p:nvSpPr>
          <p:cNvPr id="6" name="Metin kutusu 5"/>
          <p:cNvSpPr txBox="1"/>
          <p:nvPr/>
        </p:nvSpPr>
        <p:spPr>
          <a:xfrm>
            <a:off x="7791718" y="6490952"/>
            <a:ext cx="1943609" cy="369332"/>
          </a:xfrm>
          <a:prstGeom prst="rect">
            <a:avLst/>
          </a:prstGeom>
          <a:noFill/>
        </p:spPr>
        <p:txBody>
          <a:bodyPr wrap="none" rtlCol="0">
            <a:spAutoFit/>
          </a:bodyPr>
          <a:lstStyle/>
          <a:p>
            <a:r>
              <a:rPr lang="tr-TR" dirty="0" smtClean="0"/>
              <a:t>Mir Uzay istasyonu</a:t>
            </a:r>
            <a:endParaRPr lang="tr-TR" dirty="0"/>
          </a:p>
        </p:txBody>
      </p:sp>
    </p:spTree>
    <p:extLst>
      <p:ext uri="{BB962C8B-B14F-4D97-AF65-F5344CB8AC3E}">
        <p14:creationId xmlns="" xmlns:p14="http://schemas.microsoft.com/office/powerpoint/2010/main" val="5250211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695459" y="502276"/>
            <a:ext cx="11307651" cy="646331"/>
          </a:xfrm>
          <a:prstGeom prst="rect">
            <a:avLst/>
          </a:prstGeom>
          <a:noFill/>
        </p:spPr>
        <p:txBody>
          <a:bodyPr wrap="square" rtlCol="0">
            <a:spAutoFit/>
          </a:bodyPr>
          <a:lstStyle/>
          <a:p>
            <a:r>
              <a:rPr lang="tr-TR" dirty="0" smtClean="0"/>
              <a:t>	Şimdiye kadar dört uzay istasyonu kurulmuştur. Bunlar Sovyet yapımı Salyut 1 ve Mir, ABD yapımı Skylab ve uluslar arası iş birliği ürünü Uluslar arası Uzay İstasyonu’dur.   </a:t>
            </a:r>
            <a:endParaRPr lang="tr-TR" dirty="0"/>
          </a:p>
        </p:txBody>
      </p:sp>
      <p:pic>
        <p:nvPicPr>
          <p:cNvPr id="3" name="Resim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70455" y="1600200"/>
            <a:ext cx="11629623" cy="2405130"/>
          </a:xfrm>
          <a:prstGeom prst="rect">
            <a:avLst/>
          </a:prstGeom>
        </p:spPr>
      </p:pic>
      <p:sp>
        <p:nvSpPr>
          <p:cNvPr id="5" name="Metin kutusu 4"/>
          <p:cNvSpPr txBox="1"/>
          <p:nvPr/>
        </p:nvSpPr>
        <p:spPr>
          <a:xfrm>
            <a:off x="4533363" y="3966693"/>
            <a:ext cx="2761269" cy="369332"/>
          </a:xfrm>
          <a:prstGeom prst="rect">
            <a:avLst/>
          </a:prstGeom>
          <a:noFill/>
        </p:spPr>
        <p:txBody>
          <a:bodyPr wrap="none" rtlCol="0">
            <a:spAutoFit/>
          </a:bodyPr>
          <a:lstStyle/>
          <a:p>
            <a:r>
              <a:rPr lang="tr-TR" dirty="0" smtClean="0"/>
              <a:t>Uluslararası Uzay İstasyonu </a:t>
            </a:r>
            <a:endParaRPr lang="tr-TR" dirty="0"/>
          </a:p>
        </p:txBody>
      </p:sp>
      <p:sp>
        <p:nvSpPr>
          <p:cNvPr id="6" name="Metin kutusu 5"/>
          <p:cNvSpPr txBox="1"/>
          <p:nvPr/>
        </p:nvSpPr>
        <p:spPr>
          <a:xfrm>
            <a:off x="450761" y="4842456"/>
            <a:ext cx="11552349" cy="646331"/>
          </a:xfrm>
          <a:prstGeom prst="rect">
            <a:avLst/>
          </a:prstGeom>
          <a:noFill/>
        </p:spPr>
        <p:txBody>
          <a:bodyPr wrap="square" rtlCol="0">
            <a:spAutoFit/>
          </a:bodyPr>
          <a:lstStyle/>
          <a:p>
            <a:r>
              <a:rPr lang="tr-TR" dirty="0" smtClean="0"/>
              <a:t>Bilimsel araştırmalarda yoğun kullanılan araçlardan birisi de gök cisimlerini incelemek üzere gönderilen robotik uzay aracı olan </a:t>
            </a:r>
            <a:r>
              <a:rPr lang="tr-TR" dirty="0" smtClean="0">
                <a:solidFill>
                  <a:srgbClr val="FF0000"/>
                </a:solidFill>
              </a:rPr>
              <a:t>uzay sondaları</a:t>
            </a:r>
            <a:r>
              <a:rPr lang="tr-TR" dirty="0" smtClean="0"/>
              <a:t>dır. Sondalar sayesinde pek çok gezegen, uydu, kuyruklu yıldız ve asteroide ulaşılmıştır.</a:t>
            </a:r>
            <a:endParaRPr lang="tr-TR" dirty="0"/>
          </a:p>
        </p:txBody>
      </p:sp>
    </p:spTree>
    <p:extLst>
      <p:ext uri="{BB962C8B-B14F-4D97-AF65-F5344CB8AC3E}">
        <p14:creationId xmlns="" xmlns:p14="http://schemas.microsoft.com/office/powerpoint/2010/main" val="18284892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lstStyle/>
          <a:p>
            <a:r>
              <a:rPr lang="tr-TR" dirty="0" smtClean="0">
                <a:solidFill>
                  <a:srgbClr val="FF0000"/>
                </a:solidFill>
              </a:rPr>
              <a:t>   				UZAY KİRLİLİĞİ</a:t>
            </a:r>
            <a:endParaRPr lang="tr-TR" dirty="0">
              <a:solidFill>
                <a:srgbClr val="FF0000"/>
              </a:solidFill>
            </a:endParaRPr>
          </a:p>
        </p:txBody>
      </p:sp>
      <p:pic>
        <p:nvPicPr>
          <p:cNvPr id="4" name="İçerik Yer Tutucusu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334851" y="1944710"/>
            <a:ext cx="11513712" cy="4610636"/>
          </a:xfrm>
        </p:spPr>
      </p:pic>
    </p:spTree>
    <p:extLst>
      <p:ext uri="{BB962C8B-B14F-4D97-AF65-F5344CB8AC3E}">
        <p14:creationId xmlns="" xmlns:p14="http://schemas.microsoft.com/office/powerpoint/2010/main" val="39697001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347730" y="489397"/>
            <a:ext cx="11526592" cy="923330"/>
          </a:xfrm>
          <a:prstGeom prst="rect">
            <a:avLst/>
          </a:prstGeom>
          <a:noFill/>
        </p:spPr>
        <p:txBody>
          <a:bodyPr wrap="square" rtlCol="0">
            <a:spAutoFit/>
          </a:bodyPr>
          <a:lstStyle/>
          <a:p>
            <a:r>
              <a:rPr lang="tr-TR" dirty="0" smtClean="0"/>
              <a:t>Uzay kirliliği son kırk yılda ortaya çıkmış bir sorundur. Dünya’nın çevresinde değişik yörüngelerde dönen ve artık bir işlevi olmayan insan yapımı tümü </a:t>
            </a:r>
            <a:r>
              <a:rPr lang="tr-TR" dirty="0" smtClean="0">
                <a:solidFill>
                  <a:srgbClr val="FF0000"/>
                </a:solidFill>
              </a:rPr>
              <a:t>uzay kirliliği </a:t>
            </a:r>
            <a:r>
              <a:rPr lang="tr-TR" dirty="0" smtClean="0"/>
              <a:t>olarak adlandırılır. Ömrünü tüketmiş uyduların yanı sıra roketlerin uzaya bırakılan üst aşamaları uzay kirliliğinin en yaygın nedenlerindendir. </a:t>
            </a:r>
            <a:endParaRPr lang="tr-TR" dirty="0"/>
          </a:p>
        </p:txBody>
      </p:sp>
      <p:pic>
        <p:nvPicPr>
          <p:cNvPr id="3" name="Resim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80305" y="1833562"/>
            <a:ext cx="4623516" cy="4863452"/>
          </a:xfrm>
          <a:prstGeom prst="rect">
            <a:avLst/>
          </a:prstGeom>
        </p:spPr>
      </p:pic>
      <p:sp>
        <p:nvSpPr>
          <p:cNvPr id="4" name="Metin kutusu 3"/>
          <p:cNvSpPr txBox="1"/>
          <p:nvPr/>
        </p:nvSpPr>
        <p:spPr>
          <a:xfrm>
            <a:off x="5048518" y="1970468"/>
            <a:ext cx="7018987" cy="1754326"/>
          </a:xfrm>
          <a:prstGeom prst="rect">
            <a:avLst/>
          </a:prstGeom>
          <a:noFill/>
        </p:spPr>
        <p:txBody>
          <a:bodyPr wrap="square" rtlCol="0">
            <a:spAutoFit/>
          </a:bodyPr>
          <a:lstStyle/>
          <a:p>
            <a:r>
              <a:rPr lang="tr-TR" dirty="0" smtClean="0"/>
              <a:t>	Uzay kirliliği günümüzde günlük yaşamı olumsuz etkilemediği için önemsiz gibi görünmektedir. Önlem alınmazsa 25-30 yıl kadar sonra kirliliğin boyutları artacak, uzay araştırmaları bu durumdan olumsuz etkilenecektir. Uydular aracılığı ile alınan hizmetlere de bu durum olumsuz yansıyacak haberleşme, ulaşım, ulusal güvenlik gibi alanlarda aksamalar yaşanacaktır.</a:t>
            </a:r>
            <a:endParaRPr lang="tr-TR" dirty="0"/>
          </a:p>
        </p:txBody>
      </p:sp>
    </p:spTree>
    <p:extLst>
      <p:ext uri="{BB962C8B-B14F-4D97-AF65-F5344CB8AC3E}">
        <p14:creationId xmlns="" xmlns:p14="http://schemas.microsoft.com/office/powerpoint/2010/main" val="32383437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4069724" y="463640"/>
            <a:ext cx="4917244" cy="707886"/>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none" rtlCol="0">
            <a:spAutoFit/>
          </a:bodyPr>
          <a:lstStyle/>
          <a:p>
            <a:r>
              <a:rPr lang="tr-TR" sz="4000" dirty="0" smtClean="0">
                <a:solidFill>
                  <a:srgbClr val="FF0000"/>
                </a:solidFill>
              </a:rPr>
              <a:t>NE KADAR ÖĞRENDİK?</a:t>
            </a:r>
            <a:endParaRPr lang="tr-TR" sz="4000" dirty="0">
              <a:solidFill>
                <a:srgbClr val="FF0000"/>
              </a:solidFill>
            </a:endParaRPr>
          </a:p>
        </p:txBody>
      </p:sp>
      <p:sp>
        <p:nvSpPr>
          <p:cNvPr id="3" name="Metin kutusu 2"/>
          <p:cNvSpPr txBox="1"/>
          <p:nvPr/>
        </p:nvSpPr>
        <p:spPr>
          <a:xfrm>
            <a:off x="798490" y="1532586"/>
            <a:ext cx="11230378" cy="4524315"/>
          </a:xfrm>
          <a:prstGeom prst="rect">
            <a:avLst/>
          </a:prstGeom>
          <a:noFill/>
        </p:spPr>
        <p:txBody>
          <a:bodyPr wrap="square" rtlCol="0">
            <a:spAutoFit/>
          </a:bodyPr>
          <a:lstStyle/>
          <a:p>
            <a:pPr marL="342900" indent="-342900">
              <a:buAutoNum type="alphaUcPeriod"/>
            </a:pPr>
            <a:r>
              <a:rPr lang="tr-TR" dirty="0" smtClean="0"/>
              <a:t>Aşağıdaki cümleleri verilen sözcük ve sözcük gruplarıyla tamamlayınız.</a:t>
            </a:r>
          </a:p>
          <a:p>
            <a:r>
              <a:rPr lang="tr-TR" dirty="0" smtClean="0">
                <a:solidFill>
                  <a:srgbClr val="FF0000"/>
                </a:solidFill>
              </a:rPr>
              <a:t>Astronom- ışık yılı- uzay sondası-evren- uydu- uzay- uzay kirliliği</a:t>
            </a:r>
          </a:p>
          <a:p>
            <a:pPr marL="342900" indent="-342900">
              <a:buAutoNum type="arabicPeriod"/>
            </a:pPr>
            <a:r>
              <a:rPr lang="tr-TR" dirty="0" smtClean="0"/>
              <a:t>Gök cisimlerinin tamamı aralarındaki boşluklarla birlikte …………………..olarak nitelendirilirken evrenin yer atmosferi dışında kalan kısmı …………………… olarak adlandırılır.</a:t>
            </a:r>
          </a:p>
          <a:p>
            <a:pPr marL="342900" indent="-342900">
              <a:buAutoNum type="arabicPeriod"/>
            </a:pPr>
            <a:r>
              <a:rPr lang="tr-TR" dirty="0" smtClean="0"/>
              <a:t>Astronomi bilim dalında çalışan bilim insanları ……………………. adını alır.</a:t>
            </a:r>
          </a:p>
          <a:p>
            <a:pPr marL="342900" indent="-342900">
              <a:buAutoNum type="arabicPeriod"/>
            </a:pPr>
            <a:r>
              <a:rPr lang="tr-TR" dirty="0" smtClean="0"/>
              <a:t>Uzayda bir gezegenin ya da başka bir gök cisminin çevresinde dönen herhangi bir nesneye ………………………. </a:t>
            </a:r>
            <a:r>
              <a:rPr lang="tr-TR" dirty="0"/>
              <a:t>d</a:t>
            </a:r>
            <a:r>
              <a:rPr lang="tr-TR" dirty="0" smtClean="0"/>
              <a:t>enir.</a:t>
            </a:r>
          </a:p>
          <a:p>
            <a:pPr marL="342900" indent="-342900">
              <a:buAutoNum type="arabicPeriod"/>
            </a:pPr>
            <a:r>
              <a:rPr lang="tr-TR" dirty="0" smtClean="0"/>
              <a:t>Işığın bir yılda aldığı yol …………………………… olarak adlandırılır.</a:t>
            </a:r>
          </a:p>
          <a:p>
            <a:pPr marL="342900" indent="-342900">
              <a:buAutoNum type="arabicPeriod"/>
            </a:pPr>
            <a:r>
              <a:rPr lang="tr-TR" dirty="0" smtClean="0"/>
              <a:t>Dünya’nın çevresinde değişik yörüngelerde dönen ve artık bir işlevi olmayan insan yapımı cisimlerin tümü …………………………….. </a:t>
            </a:r>
            <a:r>
              <a:rPr lang="tr-TR" dirty="0"/>
              <a:t>o</a:t>
            </a:r>
            <a:r>
              <a:rPr lang="tr-TR" dirty="0" smtClean="0"/>
              <a:t>larak adlandırılır.</a:t>
            </a:r>
          </a:p>
          <a:p>
            <a:r>
              <a:rPr lang="tr-TR" dirty="0">
                <a:solidFill>
                  <a:schemeClr val="accent6"/>
                </a:solidFill>
              </a:rPr>
              <a:t>	</a:t>
            </a:r>
            <a:r>
              <a:rPr lang="tr-TR" dirty="0" smtClean="0">
                <a:solidFill>
                  <a:schemeClr val="accent6"/>
                </a:solidFill>
              </a:rPr>
              <a:t>Astronominin gelişiminde gerçekleşen olayları oluş sırasına koyarak rakamlardan oluşan şifreyi bulunuz</a:t>
            </a:r>
          </a:p>
          <a:p>
            <a:pPr marL="342900" indent="-342900">
              <a:buAutoNum type="arabicPeriod"/>
            </a:pPr>
            <a:r>
              <a:rPr lang="tr-TR" dirty="0" smtClean="0"/>
              <a:t>Plüton’un gezegen sınıfından çıkarılarak «cüce gezegen» sınıfına alınması.</a:t>
            </a:r>
          </a:p>
          <a:p>
            <a:pPr marL="342900" indent="-342900">
              <a:buAutoNum type="arabicPeriod"/>
            </a:pPr>
            <a:r>
              <a:rPr lang="tr-TR" dirty="0" smtClean="0"/>
              <a:t>Ay’ın karanlık yüzeyine ait ilk resimlerin çekilmesi</a:t>
            </a:r>
          </a:p>
          <a:p>
            <a:pPr marL="342900" indent="-342900">
              <a:buAutoNum type="arabicPeriod"/>
            </a:pPr>
            <a:r>
              <a:rPr lang="tr-TR" dirty="0" smtClean="0"/>
              <a:t>Galileo Galilei’nin teleskobu keşfi.</a:t>
            </a:r>
          </a:p>
          <a:p>
            <a:pPr marL="342900" indent="-342900">
              <a:buAutoNum type="arabicPeriod"/>
            </a:pPr>
            <a:r>
              <a:rPr lang="tr-TR" dirty="0" smtClean="0"/>
              <a:t>Edmond Halley’in kuyruklu yıldızların belirli aralıklarla geçtiğini saptaması.</a:t>
            </a:r>
          </a:p>
          <a:p>
            <a:r>
              <a:rPr lang="tr-TR" dirty="0" smtClean="0"/>
              <a:t>Şifre : ………………………………………………</a:t>
            </a:r>
          </a:p>
          <a:p>
            <a:pPr marL="342900" indent="-342900">
              <a:buAutoNum type="arabicPeriod"/>
            </a:pPr>
            <a:endParaRPr lang="tr-TR" dirty="0" smtClean="0"/>
          </a:p>
        </p:txBody>
      </p:sp>
    </p:spTree>
    <p:extLst>
      <p:ext uri="{BB962C8B-B14F-4D97-AF65-F5344CB8AC3E}">
        <p14:creationId xmlns="" xmlns:p14="http://schemas.microsoft.com/office/powerpoint/2010/main" val="1624436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425003" y="399245"/>
            <a:ext cx="7879593" cy="5909310"/>
          </a:xfrm>
          <a:prstGeom prst="rect">
            <a:avLst/>
          </a:prstGeom>
          <a:noFill/>
        </p:spPr>
        <p:txBody>
          <a:bodyPr wrap="none" rtlCol="0">
            <a:spAutoFit/>
          </a:bodyPr>
          <a:lstStyle/>
          <a:p>
            <a:r>
              <a:rPr lang="tr-TR" dirty="0" smtClean="0">
                <a:solidFill>
                  <a:srgbClr val="FF0000"/>
                </a:solidFill>
              </a:rPr>
              <a:t>Çoktan seçmeli soruları cevaplayınız.</a:t>
            </a:r>
          </a:p>
          <a:p>
            <a:endParaRPr lang="tr-TR" dirty="0" smtClean="0">
              <a:solidFill>
                <a:srgbClr val="FF0000"/>
              </a:solidFill>
            </a:endParaRPr>
          </a:p>
          <a:p>
            <a:r>
              <a:rPr lang="tr-TR" dirty="0" smtClean="0"/>
              <a:t>I. Kendi ışığını yayma</a:t>
            </a:r>
          </a:p>
          <a:p>
            <a:r>
              <a:rPr lang="tr-TR" dirty="0" smtClean="0"/>
              <a:t>II. Bir yıldızın yörüngesinde dolanma</a:t>
            </a:r>
          </a:p>
          <a:p>
            <a:r>
              <a:rPr lang="tr-TR" dirty="0" smtClean="0"/>
              <a:t>III. Gök cismi olarak adlandırma</a:t>
            </a:r>
          </a:p>
          <a:p>
            <a:r>
              <a:rPr lang="tr-TR" dirty="0" smtClean="0"/>
              <a:t>Yukarıdakilerden hangileri yıldızların özelliklerindendir?</a:t>
            </a:r>
          </a:p>
          <a:p>
            <a:pPr marL="342900" indent="-342900">
              <a:buAutoNum type="alphaUcPeriod"/>
            </a:pPr>
            <a:r>
              <a:rPr lang="tr-TR" dirty="0" smtClean="0"/>
              <a:t>Yalnız II	B. I ve II		C. II ve III		D: I ve III</a:t>
            </a:r>
          </a:p>
          <a:p>
            <a:endParaRPr lang="tr-TR" dirty="0"/>
          </a:p>
          <a:p>
            <a:r>
              <a:rPr lang="tr-TR" dirty="0" smtClean="0"/>
              <a:t>Güneş sisteminde yer alan gezegenlerle ilgili aşağıdaki bilgilerden hangisi yanlıştır?</a:t>
            </a:r>
          </a:p>
          <a:p>
            <a:pPr marL="342900" indent="-342900">
              <a:buAutoNum type="alphaUcPeriod"/>
            </a:pPr>
            <a:r>
              <a:rPr lang="tr-TR" dirty="0" smtClean="0"/>
              <a:t>En küçük gezegen Merkür’dür.</a:t>
            </a:r>
          </a:p>
          <a:p>
            <a:pPr marL="342900" indent="-342900">
              <a:buAutoNum type="alphaUcPeriod"/>
            </a:pPr>
            <a:r>
              <a:rPr lang="tr-TR" dirty="0" smtClean="0"/>
              <a:t>Güneş’e en yakın dördüncü gezegen Mars’tır</a:t>
            </a:r>
          </a:p>
          <a:p>
            <a:pPr marL="342900" indent="-342900">
              <a:buAutoNum type="alphaUcPeriod"/>
            </a:pPr>
            <a:r>
              <a:rPr lang="tr-TR" dirty="0" smtClean="0"/>
              <a:t>Uranüs’ün doğal uydusu bulunmaz.</a:t>
            </a:r>
          </a:p>
          <a:p>
            <a:pPr marL="342900" indent="-342900">
              <a:buAutoNum type="alphaUcPeriod"/>
            </a:pPr>
            <a:r>
              <a:rPr lang="tr-TR" dirty="0"/>
              <a:t> </a:t>
            </a:r>
            <a:r>
              <a:rPr lang="tr-TR" dirty="0" smtClean="0"/>
              <a:t>Neptün’ün etrafında halkalar </a:t>
            </a:r>
            <a:r>
              <a:rPr lang="tr-TR" dirty="0" err="1" smtClean="0"/>
              <a:t>vrdır</a:t>
            </a:r>
            <a:r>
              <a:rPr lang="tr-TR" dirty="0" smtClean="0"/>
              <a:t>.</a:t>
            </a:r>
          </a:p>
          <a:p>
            <a:endParaRPr lang="tr-TR" dirty="0"/>
          </a:p>
          <a:p>
            <a:r>
              <a:rPr lang="tr-TR" dirty="0" smtClean="0"/>
              <a:t>Aşağıdakilerden hangisi uzay kirliliği nedenlerinden değildir?</a:t>
            </a:r>
          </a:p>
          <a:p>
            <a:endParaRPr lang="tr-TR" dirty="0"/>
          </a:p>
          <a:p>
            <a:pPr marL="342900" indent="-342900">
              <a:buAutoNum type="alphaUcPeriod"/>
            </a:pPr>
            <a:r>
              <a:rPr lang="tr-TR" dirty="0" smtClean="0"/>
              <a:t>Uzay sondaları</a:t>
            </a:r>
          </a:p>
          <a:p>
            <a:pPr marL="342900" indent="-342900">
              <a:buAutoNum type="alphaUcPeriod"/>
            </a:pPr>
            <a:r>
              <a:rPr lang="tr-TR" dirty="0" smtClean="0"/>
              <a:t>Radyo dalgaları</a:t>
            </a:r>
          </a:p>
          <a:p>
            <a:pPr marL="342900" indent="-342900">
              <a:buAutoNum type="alphaUcPeriod"/>
            </a:pPr>
            <a:r>
              <a:rPr lang="tr-TR" dirty="0" smtClean="0"/>
              <a:t>Roket parçaları</a:t>
            </a:r>
          </a:p>
          <a:p>
            <a:pPr marL="342900" indent="-342900">
              <a:buAutoNum type="alphaUcPeriod"/>
            </a:pPr>
            <a:r>
              <a:rPr lang="tr-TR" dirty="0" smtClean="0"/>
              <a:t>Yapay uydular</a:t>
            </a:r>
          </a:p>
          <a:p>
            <a:endParaRPr lang="tr-TR" dirty="0"/>
          </a:p>
        </p:txBody>
      </p:sp>
    </p:spTree>
    <p:extLst>
      <p:ext uri="{BB962C8B-B14F-4D97-AF65-F5344CB8AC3E}">
        <p14:creationId xmlns="" xmlns:p14="http://schemas.microsoft.com/office/powerpoint/2010/main" val="20613966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1906074" y="1429555"/>
            <a:ext cx="7289442" cy="646331"/>
          </a:xfrm>
          <a:prstGeom prst="rect">
            <a:avLst/>
          </a:prstGeom>
          <a:noFill/>
        </p:spPr>
        <p:txBody>
          <a:bodyPr wrap="square" rtlCol="0">
            <a:spAutoFit/>
          </a:bodyPr>
          <a:lstStyle/>
          <a:p>
            <a:r>
              <a:rPr lang="tr-TR" sz="3600" dirty="0" smtClean="0">
                <a:solidFill>
                  <a:srgbClr val="FF0000"/>
                </a:solidFill>
              </a:rPr>
              <a:t>DİNLEDİĞİNİZ İÇİN TEŞEKKÜR EDERİM</a:t>
            </a:r>
            <a:endParaRPr lang="tr-TR" sz="3600" dirty="0">
              <a:solidFill>
                <a:srgbClr val="FF0000"/>
              </a:solidFill>
            </a:endParaRPr>
          </a:p>
        </p:txBody>
      </p:sp>
      <p:sp>
        <p:nvSpPr>
          <p:cNvPr id="4" name="Metin kutusu 3"/>
          <p:cNvSpPr txBox="1"/>
          <p:nvPr/>
        </p:nvSpPr>
        <p:spPr>
          <a:xfrm>
            <a:off x="3464417" y="3245476"/>
            <a:ext cx="2645083" cy="923330"/>
          </a:xfrm>
          <a:prstGeom prst="rect">
            <a:avLst/>
          </a:prstGeom>
          <a:noFill/>
        </p:spPr>
        <p:txBody>
          <a:bodyPr wrap="none" rtlCol="0">
            <a:spAutoFit/>
          </a:bodyPr>
          <a:lstStyle/>
          <a:p>
            <a:r>
              <a:rPr lang="tr-TR" dirty="0" smtClean="0"/>
              <a:t>HAZIRLAYAN :</a:t>
            </a:r>
          </a:p>
          <a:p>
            <a:r>
              <a:rPr lang="tr-TR" dirty="0" smtClean="0"/>
              <a:t>AD/ SOYAD: GÜLÇİN TUNÇ</a:t>
            </a:r>
          </a:p>
          <a:p>
            <a:r>
              <a:rPr lang="tr-TR" dirty="0" smtClean="0"/>
              <a:t>SINIFI/NO: 7/B- 272</a:t>
            </a:r>
            <a:endParaRPr lang="tr-TR" dirty="0"/>
          </a:p>
        </p:txBody>
      </p:sp>
    </p:spTree>
    <p:extLst>
      <p:ext uri="{BB962C8B-B14F-4D97-AF65-F5344CB8AC3E}">
        <p14:creationId xmlns="" xmlns:p14="http://schemas.microsoft.com/office/powerpoint/2010/main" val="39527966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lstStyle/>
          <a:p>
            <a:r>
              <a:rPr lang="tr-TR" dirty="0" smtClean="0"/>
              <a:t>			</a:t>
            </a:r>
            <a:r>
              <a:rPr lang="tr-TR" dirty="0" smtClean="0">
                <a:solidFill>
                  <a:srgbClr val="FF0000"/>
                </a:solidFill>
              </a:rPr>
              <a:t>GÖK BİLİMİN GELİŞİMİ</a:t>
            </a:r>
            <a:endParaRPr lang="tr-TR" dirty="0">
              <a:solidFill>
                <a:srgbClr val="FF0000"/>
              </a:solidFill>
            </a:endParaRPr>
          </a:p>
        </p:txBody>
      </p:sp>
      <p:sp>
        <p:nvSpPr>
          <p:cNvPr id="3" name="İçerik Yer Tutucusu 2"/>
          <p:cNvSpPr>
            <a:spLocks noGrp="1"/>
          </p:cNvSpPr>
          <p:nvPr>
            <p:ph idx="1"/>
          </p:nvPr>
        </p:nvSpPr>
        <p:spPr>
          <a:xfrm>
            <a:off x="1048214" y="1825625"/>
            <a:ext cx="10305585" cy="4351338"/>
          </a:xfrm>
        </p:spPr>
        <p:txBody>
          <a:bodyPr>
            <a:normAutofit/>
          </a:bodyPr>
          <a:lstStyle/>
          <a:p>
            <a:r>
              <a:rPr lang="tr-TR" sz="2000" dirty="0" smtClean="0">
                <a:solidFill>
                  <a:srgbClr val="FF0000"/>
                </a:solidFill>
              </a:rPr>
              <a:t>Astronomi</a:t>
            </a:r>
            <a:r>
              <a:rPr lang="tr-TR" sz="2000" dirty="0" smtClean="0"/>
              <a:t> diğer adı ile gök bilimi, gök cisimlerinin yapısını, özelliklerini ve hareketlerini inceleyen bilim dalıdır. Kısacası evrenin içerdiği her gök cismi, maddesi ve gök olayı astronominin çalışma alanına girmektedir.</a:t>
            </a:r>
          </a:p>
          <a:p>
            <a:r>
              <a:rPr lang="tr-TR" sz="2000" dirty="0" smtClean="0"/>
              <a:t>Astronomi bilim dalında çalışan bilim insanları </a:t>
            </a:r>
            <a:r>
              <a:rPr lang="tr-TR" sz="2000" dirty="0" smtClean="0">
                <a:solidFill>
                  <a:srgbClr val="FF0000"/>
                </a:solidFill>
              </a:rPr>
              <a:t>astronom</a:t>
            </a:r>
            <a:r>
              <a:rPr lang="tr-TR" sz="2000" dirty="0" smtClean="0"/>
              <a:t> adını alır. Astronomlar, astronotlarla karıştırılmamalıdır. </a:t>
            </a:r>
            <a:r>
              <a:rPr lang="tr-TR" sz="2000" dirty="0" smtClean="0">
                <a:solidFill>
                  <a:srgbClr val="FF0000"/>
                </a:solidFill>
              </a:rPr>
              <a:t>Astronotlar</a:t>
            </a:r>
            <a:r>
              <a:rPr lang="tr-TR" sz="2000" dirty="0" smtClean="0"/>
              <a:t>, uzay çalışmalarına katılmak üzere eğitim alan kişilerdir.</a:t>
            </a:r>
            <a:endParaRPr lang="tr-TR" sz="2000" dirty="0"/>
          </a:p>
          <a:p>
            <a:pPr marL="0" indent="0">
              <a:buNone/>
            </a:pPr>
            <a:endParaRPr lang="tr-TR" sz="2000" dirty="0"/>
          </a:p>
        </p:txBody>
      </p:sp>
      <p:pic>
        <p:nvPicPr>
          <p:cNvPr id="4" name="Resim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349298" y="3479180"/>
            <a:ext cx="2398453" cy="2561011"/>
          </a:xfrm>
          <a:prstGeom prst="rect">
            <a:avLst/>
          </a:prstGeom>
        </p:spPr>
      </p:pic>
      <p:sp>
        <p:nvSpPr>
          <p:cNvPr id="5" name="Metin kutusu 4"/>
          <p:cNvSpPr txBox="1"/>
          <p:nvPr/>
        </p:nvSpPr>
        <p:spPr>
          <a:xfrm>
            <a:off x="1444633" y="5739246"/>
            <a:ext cx="1970467" cy="369332"/>
          </a:xfrm>
          <a:prstGeom prst="rect">
            <a:avLst/>
          </a:prstGeom>
          <a:noFill/>
        </p:spPr>
        <p:txBody>
          <a:bodyPr wrap="square" rtlCol="0">
            <a:spAutoFit/>
          </a:bodyPr>
          <a:lstStyle/>
          <a:p>
            <a:r>
              <a:rPr lang="tr-TR" dirty="0">
                <a:solidFill>
                  <a:srgbClr val="FF0000"/>
                </a:solidFill>
              </a:rPr>
              <a:t> </a:t>
            </a:r>
            <a:r>
              <a:rPr lang="tr-TR" dirty="0" smtClean="0">
                <a:solidFill>
                  <a:srgbClr val="FF0000"/>
                </a:solidFill>
              </a:rPr>
              <a:t>     ASTRONOM</a:t>
            </a:r>
            <a:endParaRPr lang="tr-TR" dirty="0">
              <a:solidFill>
                <a:srgbClr val="FF0000"/>
              </a:solidFill>
            </a:endParaRPr>
          </a:p>
        </p:txBody>
      </p:sp>
      <p:pic>
        <p:nvPicPr>
          <p:cNvPr id="6" name="Resim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8508379" y="3702205"/>
            <a:ext cx="2609385" cy="2337986"/>
          </a:xfrm>
          <a:prstGeom prst="rect">
            <a:avLst/>
          </a:prstGeom>
        </p:spPr>
      </p:pic>
      <p:sp>
        <p:nvSpPr>
          <p:cNvPr id="7" name="Metin kutusu 6"/>
          <p:cNvSpPr txBox="1"/>
          <p:nvPr/>
        </p:nvSpPr>
        <p:spPr>
          <a:xfrm>
            <a:off x="9110546" y="5739246"/>
            <a:ext cx="1449659" cy="369332"/>
          </a:xfrm>
          <a:prstGeom prst="rect">
            <a:avLst/>
          </a:prstGeom>
          <a:noFill/>
        </p:spPr>
        <p:txBody>
          <a:bodyPr wrap="square" rtlCol="0">
            <a:spAutoFit/>
          </a:bodyPr>
          <a:lstStyle/>
          <a:p>
            <a:r>
              <a:rPr lang="tr-TR" dirty="0" smtClean="0">
                <a:solidFill>
                  <a:srgbClr val="FF0000"/>
                </a:solidFill>
              </a:rPr>
              <a:t>ASTRONOT</a:t>
            </a:r>
          </a:p>
        </p:txBody>
      </p:sp>
    </p:spTree>
    <p:extLst>
      <p:ext uri="{BB962C8B-B14F-4D97-AF65-F5344CB8AC3E}">
        <p14:creationId xmlns="" xmlns:p14="http://schemas.microsoft.com/office/powerpoint/2010/main" val="19112464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308611" y="802888"/>
            <a:ext cx="11441430" cy="923330"/>
          </a:xfrm>
          <a:prstGeom prst="rect">
            <a:avLst/>
          </a:prstGeom>
          <a:noFill/>
        </p:spPr>
        <p:txBody>
          <a:bodyPr wrap="square" rtlCol="0">
            <a:spAutoFit/>
          </a:bodyPr>
          <a:lstStyle/>
          <a:p>
            <a:r>
              <a:rPr lang="tr-TR" dirty="0" smtClean="0"/>
              <a:t>	Astronomi bilimi ise astroloji ile karıştırılmamalıdır. Astronomi bir bilim dalı, astroloji; kişilerin doğum bilgilerini gezegenlerin konumu ile ilişkilendirerek çıkarımlarda bulunan bir inanç sistemidir. Bu inanç sistemi ile ilgili çalışan kişilere </a:t>
            </a:r>
            <a:r>
              <a:rPr lang="tr-TR" dirty="0" smtClean="0">
                <a:solidFill>
                  <a:srgbClr val="FF0000"/>
                </a:solidFill>
              </a:rPr>
              <a:t>astrolog </a:t>
            </a:r>
            <a:r>
              <a:rPr lang="tr-TR" dirty="0" smtClean="0"/>
              <a:t>adı verilir. Astrologlar bilim insanı değildir. </a:t>
            </a:r>
            <a:endParaRPr lang="tr-TR" dirty="0"/>
          </a:p>
        </p:txBody>
      </p:sp>
      <p:pic>
        <p:nvPicPr>
          <p:cNvPr id="3" name="Resim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663940" y="2194560"/>
            <a:ext cx="3268980" cy="2948940"/>
          </a:xfrm>
          <a:prstGeom prst="rect">
            <a:avLst/>
          </a:prstGeom>
        </p:spPr>
      </p:pic>
      <p:sp>
        <p:nvSpPr>
          <p:cNvPr id="5" name="Metin kutusu 4"/>
          <p:cNvSpPr txBox="1"/>
          <p:nvPr/>
        </p:nvSpPr>
        <p:spPr>
          <a:xfrm>
            <a:off x="308611" y="2023110"/>
            <a:ext cx="8172449" cy="3970318"/>
          </a:xfrm>
          <a:prstGeom prst="rect">
            <a:avLst/>
          </a:prstGeom>
          <a:noFill/>
        </p:spPr>
        <p:txBody>
          <a:bodyPr wrap="square" rtlCol="0">
            <a:spAutoFit/>
          </a:bodyPr>
          <a:lstStyle/>
          <a:p>
            <a:r>
              <a:rPr lang="tr-TR" dirty="0" smtClean="0"/>
              <a:t>Astrolojide, belirli tarihler arasında doğan kişiler belirli burçlara dahil edilir. Burçların, kişilerin özelliklerinin belirlenmesinde rolü olduğu düşünülür. </a:t>
            </a:r>
          </a:p>
          <a:p>
            <a:r>
              <a:rPr lang="tr-TR" dirty="0" smtClean="0"/>
              <a:t>	İlk medeniyetlerde günümüzdeki gibi ışıklandırma olmadığı için geceleri gök yüzü tüm çıplaklığıyla gözler önündeydi.  O dönemlerde insanlar zamanlarının büyük bir kısmını açık hava da geçirdiklerinden gökyüzündeki değişik gök cisimlerinin ve gök olaylarının farkına kolaylıkla varmışlardır.</a:t>
            </a:r>
            <a:r>
              <a:rPr lang="tr-TR" dirty="0"/>
              <a:t> </a:t>
            </a:r>
            <a:endParaRPr lang="tr-TR" dirty="0" smtClean="0"/>
          </a:p>
          <a:p>
            <a:r>
              <a:rPr lang="tr-TR" dirty="0"/>
              <a:t>	G</a:t>
            </a:r>
            <a:r>
              <a:rPr lang="tr-TR" dirty="0" smtClean="0"/>
              <a:t>ök cisimlerinden bazılarının diğerleri gibi göz kırpmadıklarını ve bunların diğerlerinden farklı hareket ettiklerini görmüşler ve daha sonraları onlara gezegen diğer parıltılara da yıldız demişlerdir. İşlerini planlayabilmek için Ay ve Güneş’in görünür hareketlerine dayalı takvimler oluşturmuşlardır.</a:t>
            </a:r>
          </a:p>
          <a:p>
            <a:r>
              <a:rPr lang="tr-TR" dirty="0"/>
              <a:t>	</a:t>
            </a:r>
            <a:r>
              <a:rPr lang="tr-TR" dirty="0" smtClean="0"/>
              <a:t>Tarih öncesi çağlardan 17. yüzyıla kadar yıldızlar, üzerinde yaşadığımız Dünya, uydumuz Ay, en yakın yıldız olan Güneş, gezegenlerden; Merkür, Venüs, Mars, Jüpiter ve Satürn biliniyordu.</a:t>
            </a:r>
            <a:endParaRPr lang="tr-TR" dirty="0"/>
          </a:p>
          <a:p>
            <a:endParaRPr lang="tr-TR" dirty="0" smtClean="0"/>
          </a:p>
        </p:txBody>
      </p:sp>
      <p:sp>
        <p:nvSpPr>
          <p:cNvPr id="6" name="Metin kutusu 5"/>
          <p:cNvSpPr txBox="1"/>
          <p:nvPr/>
        </p:nvSpPr>
        <p:spPr>
          <a:xfrm>
            <a:off x="8663940" y="5143500"/>
            <a:ext cx="3259916" cy="369332"/>
          </a:xfrm>
          <a:prstGeom prst="rect">
            <a:avLst/>
          </a:prstGeom>
          <a:noFill/>
        </p:spPr>
        <p:txBody>
          <a:bodyPr wrap="square" rtlCol="0">
            <a:spAutoFit/>
          </a:bodyPr>
          <a:lstStyle/>
          <a:p>
            <a:r>
              <a:rPr lang="tr-TR" dirty="0" smtClean="0">
                <a:solidFill>
                  <a:srgbClr val="FF0000"/>
                </a:solidFill>
              </a:rPr>
              <a:t>Astrolojideki burçların simgeleri</a:t>
            </a:r>
            <a:endParaRPr lang="tr-TR" dirty="0">
              <a:solidFill>
                <a:srgbClr val="FF0000"/>
              </a:solidFill>
            </a:endParaRPr>
          </a:p>
        </p:txBody>
      </p:sp>
    </p:spTree>
    <p:extLst>
      <p:ext uri="{BB962C8B-B14F-4D97-AF65-F5344CB8AC3E}">
        <p14:creationId xmlns="" xmlns:p14="http://schemas.microsoft.com/office/powerpoint/2010/main" val="33827692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12234" y="189571"/>
            <a:ext cx="3880625" cy="3378819"/>
          </a:xfrm>
          <a:prstGeom prst="rect">
            <a:avLst/>
          </a:prstGeom>
        </p:spPr>
      </p:pic>
      <p:sp>
        <p:nvSpPr>
          <p:cNvPr id="4" name="Metin kutusu 3"/>
          <p:cNvSpPr txBox="1"/>
          <p:nvPr/>
        </p:nvSpPr>
        <p:spPr>
          <a:xfrm>
            <a:off x="4331970" y="468351"/>
            <a:ext cx="7658100" cy="4647426"/>
          </a:xfrm>
          <a:prstGeom prst="rect">
            <a:avLst/>
          </a:prstGeom>
          <a:noFill/>
        </p:spPr>
        <p:txBody>
          <a:bodyPr wrap="square" rtlCol="0">
            <a:spAutoFit/>
          </a:bodyPr>
          <a:lstStyle/>
          <a:p>
            <a:r>
              <a:rPr lang="tr-TR" dirty="0" smtClean="0"/>
              <a:t>1609 yılında Galileo Galilei ilk gök bilim teleskobunu icat etmiştir. Teleskop uzak nesneleri görmek amacıyla kullanılan bir araçtır. Gökyüzünde gözlemlenebilen nesnelerin çoğundan gözümüze ulaşan ışık, görülemeyecek kadar zayıftır. Işık teleskopları (optik teleskoplar) bu nesneleri yakınlaştırarak daha iyi görünmelerini sağlar.</a:t>
            </a:r>
          </a:p>
          <a:p>
            <a:r>
              <a:rPr lang="tr-TR" dirty="0"/>
              <a:t>	T</a:t>
            </a:r>
            <a:r>
              <a:rPr lang="tr-TR" dirty="0" smtClean="0"/>
              <a:t>eleskobun icadına kadar gezegenler gökyüzünde birer noktadan ibaretti. Teleskobun icadı ile gökbilimde yeni bir sayfa açılmış gelişmeler birbirini takip etmiştir.  </a:t>
            </a:r>
          </a:p>
          <a:p>
            <a:r>
              <a:rPr lang="tr-TR" sz="4000" dirty="0" smtClean="0">
                <a:solidFill>
                  <a:srgbClr val="FF0000"/>
                </a:solidFill>
              </a:rPr>
              <a:t>17. Yüzyıl</a:t>
            </a:r>
          </a:p>
          <a:p>
            <a:r>
              <a:rPr lang="tr-TR" dirty="0" smtClean="0"/>
              <a:t>Galileo Galilei, teleskobunu gökyüzüne çevirdiği zaman o güne kadar çıplak gözle görünenden çok daha sönük gök cisimlerini görebilmiştir. Böylece 17. yüzyılın sonlarında, bilinen gök cisimlerinin sayısında artış olmuştur. 1688’ de Isaac Newton ilk aynalı teleskobu üretmiştir.</a:t>
            </a:r>
          </a:p>
          <a:p>
            <a:endParaRPr lang="tr-TR" sz="4000" dirty="0"/>
          </a:p>
        </p:txBody>
      </p:sp>
      <p:sp>
        <p:nvSpPr>
          <p:cNvPr id="5" name="Metin kutusu 4"/>
          <p:cNvSpPr txBox="1"/>
          <p:nvPr/>
        </p:nvSpPr>
        <p:spPr>
          <a:xfrm>
            <a:off x="171450" y="4411980"/>
            <a:ext cx="11921490" cy="1538883"/>
          </a:xfrm>
          <a:prstGeom prst="rect">
            <a:avLst/>
          </a:prstGeom>
          <a:noFill/>
        </p:spPr>
        <p:txBody>
          <a:bodyPr wrap="square" rtlCol="0">
            <a:spAutoFit/>
          </a:bodyPr>
          <a:lstStyle/>
          <a:p>
            <a:r>
              <a:rPr lang="tr-TR" sz="4000" dirty="0" smtClean="0">
                <a:solidFill>
                  <a:srgbClr val="FF0000"/>
                </a:solidFill>
              </a:rPr>
              <a:t>18. Yüzyıl</a:t>
            </a:r>
          </a:p>
          <a:p>
            <a:r>
              <a:rPr lang="tr-TR" dirty="0" smtClean="0"/>
              <a:t>	Yeni kuyruklu yıldızlar keşfedilmiştir. Wilhelm Herschel tarafından Güneş sisteminin yedinci gezegeni Uranüs ile onun uydularından Oberon ve Titania ile Satürn’ün uydularından Enceladus ve Mimas, bu yüzyılın önemli keşifleri olmuştur. 1705 yılında Edmond Halley, kuyruklu yıldızların belirli aralıklarla Dünya’nın yakınından geçtiklerini göstermiştir.</a:t>
            </a:r>
            <a:endParaRPr lang="tr-TR" dirty="0"/>
          </a:p>
        </p:txBody>
      </p:sp>
    </p:spTree>
    <p:extLst>
      <p:ext uri="{BB962C8B-B14F-4D97-AF65-F5344CB8AC3E}">
        <p14:creationId xmlns="" xmlns:p14="http://schemas.microsoft.com/office/powerpoint/2010/main" val="38544235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76200" y="388620"/>
            <a:ext cx="12009120" cy="5047536"/>
          </a:xfrm>
          <a:prstGeom prst="rect">
            <a:avLst/>
          </a:prstGeom>
          <a:noFill/>
        </p:spPr>
        <p:txBody>
          <a:bodyPr wrap="square" rtlCol="0">
            <a:spAutoFit/>
          </a:bodyPr>
          <a:lstStyle/>
          <a:p>
            <a:r>
              <a:rPr lang="tr-TR" sz="4000" dirty="0" smtClean="0">
                <a:solidFill>
                  <a:srgbClr val="FF0000"/>
                </a:solidFill>
              </a:rPr>
              <a:t>19. yüzyıl</a:t>
            </a:r>
          </a:p>
          <a:p>
            <a:r>
              <a:rPr lang="tr-TR" dirty="0">
                <a:solidFill>
                  <a:srgbClr val="FF0000"/>
                </a:solidFill>
              </a:rPr>
              <a:t>	</a:t>
            </a:r>
            <a:r>
              <a:rPr lang="tr-TR" dirty="0" smtClean="0"/>
              <a:t>1845 yılında William Parsons çapı 1,26 metre olan bir merceğe sahip teleskop üretmiş, teleskobu ilk kullandığında, Satürn’ün yeni bir uydusunu keşfetmiştir. Neptün gezegeni ve uydularından Triton, Satürn’ün uydularından Hyperion ve Phoebe, Uranüs’ün uydularından Ariel ve Umbriel, Mars’ın uydularından Phobos ve Deimos, Jüpier’in uydusu Amalthea keşfedilmiştir.</a:t>
            </a:r>
          </a:p>
          <a:p>
            <a:endParaRPr lang="tr-TR" sz="4000" dirty="0" smtClean="0">
              <a:solidFill>
                <a:srgbClr val="FF0000"/>
              </a:solidFill>
            </a:endParaRPr>
          </a:p>
          <a:p>
            <a:r>
              <a:rPr lang="tr-TR" sz="4000" dirty="0" smtClean="0">
                <a:solidFill>
                  <a:srgbClr val="FF0000"/>
                </a:solidFill>
              </a:rPr>
              <a:t>20. yüzyıl</a:t>
            </a:r>
            <a:r>
              <a:rPr lang="tr-TR" dirty="0" smtClean="0"/>
              <a:t>  </a:t>
            </a:r>
          </a:p>
          <a:p>
            <a:r>
              <a:rPr lang="tr-TR" dirty="0" smtClean="0"/>
              <a:t>	Binlerce asteroid ve kuyruklu yıldız bu yüzyılda keşfedildi. Plüton ve hız kazanan yeni gezegen araştırmaları bu yüzyıla damgasını vurmuştur. 1959’da Ay’a ilk kez insansız uzay aracı </a:t>
            </a:r>
            <a:r>
              <a:rPr lang="tr-TR" dirty="0" err="1" smtClean="0">
                <a:solidFill>
                  <a:srgbClr val="FF0000"/>
                </a:solidFill>
              </a:rPr>
              <a:t>Luna</a:t>
            </a:r>
            <a:r>
              <a:rPr lang="tr-TR" dirty="0" smtClean="0"/>
              <a:t> inmiştir.  Ay’ın karanlık yüzeyine ait reisimler çekilmiştir. Ay’a ilk insanlı iniş 20 Temmuz 1969’da gerçekleşmiştir. Apollo 11 uzay aracının astronotlarından Neil Armstrong ve Edwin Aldrin, Ay üzerinde yürüyen ilk kişiler olmuştur.</a:t>
            </a:r>
          </a:p>
          <a:p>
            <a:r>
              <a:rPr lang="tr-TR" sz="4000" dirty="0" smtClean="0">
                <a:solidFill>
                  <a:srgbClr val="FF0000"/>
                </a:solidFill>
              </a:rPr>
              <a:t>21. Yüzyıl</a:t>
            </a:r>
          </a:p>
          <a:p>
            <a:r>
              <a:rPr lang="tr-TR" dirty="0">
                <a:solidFill>
                  <a:srgbClr val="FF0000"/>
                </a:solidFill>
              </a:rPr>
              <a:t>	</a:t>
            </a:r>
            <a:r>
              <a:rPr lang="tr-TR" dirty="0" smtClean="0"/>
              <a:t>Gezegen tanımının yeniden yapılandırılmasının ardından Uluslararası Astronomi Birliği (IAU), Ağustos 2006’daki toplantısında Plüton’un «gezegen» sınıfından çıkarılarak «cüce gezegen» sınıfına alındığını duyurmuştur.  </a:t>
            </a:r>
            <a:endParaRPr lang="tr-TR" dirty="0"/>
          </a:p>
        </p:txBody>
      </p:sp>
    </p:spTree>
    <p:extLst>
      <p:ext uri="{BB962C8B-B14F-4D97-AF65-F5344CB8AC3E}">
        <p14:creationId xmlns="" xmlns:p14="http://schemas.microsoft.com/office/powerpoint/2010/main" val="37634995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41667" y="128790"/>
            <a:ext cx="11912957" cy="3528809"/>
          </a:xfrm>
          <a:prstGeom prst="rect">
            <a:avLst/>
          </a:prstGeom>
        </p:spPr>
      </p:pic>
      <p:sp>
        <p:nvSpPr>
          <p:cNvPr id="3" name="Metin kutusu 2"/>
          <p:cNvSpPr txBox="1"/>
          <p:nvPr/>
        </p:nvSpPr>
        <p:spPr>
          <a:xfrm>
            <a:off x="141667" y="4095482"/>
            <a:ext cx="11912957" cy="1200329"/>
          </a:xfrm>
          <a:prstGeom prst="rect">
            <a:avLst/>
          </a:prstGeom>
          <a:noFill/>
        </p:spPr>
        <p:txBody>
          <a:bodyPr wrap="square" rtlCol="0">
            <a:spAutoFit/>
          </a:bodyPr>
          <a:lstStyle/>
          <a:p>
            <a:endParaRPr lang="tr-TR" dirty="0" smtClean="0"/>
          </a:p>
          <a:p>
            <a:endParaRPr lang="tr-TR" dirty="0"/>
          </a:p>
          <a:p>
            <a:r>
              <a:rPr lang="tr-TR" dirty="0" smtClean="0"/>
              <a:t>Gözlemevleri, gece gökyüzünün izlendiği özel yerlerdir. Günümüzde yeryüzünde ve uzayda gözlemevleri kurulmakta, uzay araştırmaları gözlemevlerinde bulunan gelişmiş teleskoplarla yapılmaktadır. </a:t>
            </a:r>
            <a:endParaRPr lang="tr-TR" dirty="0"/>
          </a:p>
        </p:txBody>
      </p:sp>
      <p:sp>
        <p:nvSpPr>
          <p:cNvPr id="4" name="Metin kutusu 3"/>
          <p:cNvSpPr txBox="1"/>
          <p:nvPr/>
        </p:nvSpPr>
        <p:spPr>
          <a:xfrm>
            <a:off x="3438659" y="3554569"/>
            <a:ext cx="2550017" cy="584775"/>
          </a:xfrm>
          <a:prstGeom prst="rect">
            <a:avLst/>
          </a:prstGeom>
          <a:noFill/>
        </p:spPr>
        <p:txBody>
          <a:bodyPr wrap="square" rtlCol="0">
            <a:spAutoFit/>
          </a:bodyPr>
          <a:lstStyle/>
          <a:p>
            <a:r>
              <a:rPr lang="tr-TR" sz="3200" dirty="0" smtClean="0">
                <a:solidFill>
                  <a:srgbClr val="FF0000"/>
                </a:solidFill>
              </a:rPr>
              <a:t>GÖZLEMEVİ</a:t>
            </a:r>
            <a:endParaRPr lang="tr-TR" sz="3200" dirty="0">
              <a:solidFill>
                <a:srgbClr val="FF0000"/>
              </a:solidFill>
            </a:endParaRPr>
          </a:p>
        </p:txBody>
      </p:sp>
    </p:spTree>
    <p:extLst>
      <p:ext uri="{BB962C8B-B14F-4D97-AF65-F5344CB8AC3E}">
        <p14:creationId xmlns="" xmlns:p14="http://schemas.microsoft.com/office/powerpoint/2010/main" val="12837666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38200" y="365125"/>
            <a:ext cx="10515600" cy="5811838"/>
          </a:xfrm>
          <a:prstGeom prst="rect">
            <a:avLst/>
          </a:prstGeom>
        </p:spPr>
      </p:pic>
      <p:sp>
        <p:nvSpPr>
          <p:cNvPr id="2" name="Unvan 1"/>
          <p:cNvSpPr>
            <a:spLocks noGrp="1"/>
          </p:cNvSpPr>
          <p:nvPr>
            <p:ph type="title"/>
          </p:nvPr>
        </p:nvSpPr>
        <p:spPr/>
        <p:txBody>
          <a:bodyPr/>
          <a:lstStyle/>
          <a:p>
            <a:r>
              <a:rPr lang="tr-TR" dirty="0" smtClean="0">
                <a:solidFill>
                  <a:srgbClr val="FF0000"/>
                </a:solidFill>
              </a:rPr>
              <a:t>			UZAY TEKNOLOJİLERİ</a:t>
            </a:r>
            <a:endParaRPr lang="tr-TR" dirty="0">
              <a:solidFill>
                <a:srgbClr val="FF0000"/>
              </a:solidFill>
            </a:endParaRPr>
          </a:p>
        </p:txBody>
      </p:sp>
      <p:sp>
        <p:nvSpPr>
          <p:cNvPr id="3" name="İçerik Yer Tutucusu 2"/>
          <p:cNvSpPr>
            <a:spLocks noGrp="1"/>
          </p:cNvSpPr>
          <p:nvPr>
            <p:ph idx="1"/>
          </p:nvPr>
        </p:nvSpPr>
        <p:spPr/>
        <p:txBody>
          <a:bodyPr>
            <a:normAutofit/>
          </a:bodyPr>
          <a:lstStyle/>
          <a:p>
            <a:r>
              <a:rPr lang="tr-TR" sz="1800" dirty="0" smtClean="0">
                <a:solidFill>
                  <a:schemeClr val="bg1"/>
                </a:solidFill>
              </a:rPr>
              <a:t>Dünya dışındaki gezegenlerde hayat olup olmadığı, geçmişten günümüze insanoğlunun en büyük merakıdır. Bu nedenle insanlar uzayı keşfetmek için araştırmalar başlatmış, teknolojik araçlar keşfetmiş, gözlemevleri kurmuştur.</a:t>
            </a:r>
          </a:p>
          <a:p>
            <a:r>
              <a:rPr lang="tr-TR" sz="1800" dirty="0" smtClean="0">
                <a:solidFill>
                  <a:schemeClr val="bg1"/>
                </a:solidFill>
              </a:rPr>
              <a:t>İnsanoğlunun gezegenimiz Dünya dışında ayak  bastığı tek gök cismi Ay’dır. Ancak gelişen teknoloji ile üretilen insansız uzay araçları pek çok gezegene ulaşmış, gezegen yüzeyinden aldığı bilgileri dünyaya ulaştırmıştır</a:t>
            </a:r>
            <a:r>
              <a:rPr lang="tr-TR" sz="1800" dirty="0" smtClean="0"/>
              <a:t>. </a:t>
            </a:r>
          </a:p>
          <a:p>
            <a:r>
              <a:rPr lang="tr-TR" sz="1800" dirty="0" smtClean="0">
                <a:solidFill>
                  <a:schemeClr val="bg1"/>
                </a:solidFill>
              </a:rPr>
              <a:t>İnsanlar uzaya gidebilmek için uzay aracı olarak yukarı doğru hızla yol alan roketler kullanırlar.</a:t>
            </a:r>
          </a:p>
          <a:p>
            <a:r>
              <a:rPr lang="tr-TR" sz="1800" dirty="0" smtClean="0">
                <a:solidFill>
                  <a:schemeClr val="bg1"/>
                </a:solidFill>
              </a:rPr>
              <a:t>Dünya’nın ilk yapay uydusu Sputnik 1, 4 Ekim 1957 tarihinde Sovyetler Birliği tarafından uzaya fırlatılmıştır. </a:t>
            </a:r>
          </a:p>
          <a:p>
            <a:r>
              <a:rPr lang="tr-TR" sz="1800" dirty="0" smtClean="0">
                <a:solidFill>
                  <a:schemeClr val="bg1"/>
                </a:solidFill>
              </a:rPr>
              <a:t>Uzaya çıkan ilk insan Sovyetler Birliği vatandaşı Yuri Gagarin’dir. </a:t>
            </a:r>
          </a:p>
          <a:p>
            <a:r>
              <a:rPr lang="tr-TR" sz="1800" dirty="0" smtClean="0">
                <a:solidFill>
                  <a:schemeClr val="bg1"/>
                </a:solidFill>
              </a:rPr>
              <a:t>16 Temmuz 1969’da ABD’nin Apollo II isimli uzay aracı, Ay’a insan taşıyan ilk araç unvanını almıştır.</a:t>
            </a:r>
          </a:p>
          <a:p>
            <a:pPr marL="0" indent="0">
              <a:buNone/>
            </a:pPr>
            <a:endParaRPr lang="tr-TR" sz="1800" dirty="0"/>
          </a:p>
        </p:txBody>
      </p:sp>
    </p:spTree>
    <p:extLst>
      <p:ext uri="{BB962C8B-B14F-4D97-AF65-F5344CB8AC3E}">
        <p14:creationId xmlns="" xmlns:p14="http://schemas.microsoft.com/office/powerpoint/2010/main" val="38332892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60609" y="193184"/>
            <a:ext cx="3902298" cy="6349284"/>
          </a:xfrm>
          <a:prstGeom prst="rect">
            <a:avLst/>
          </a:prstGeom>
        </p:spPr>
      </p:pic>
      <p:sp>
        <p:nvSpPr>
          <p:cNvPr id="3" name="Metin kutusu 2"/>
          <p:cNvSpPr txBox="1"/>
          <p:nvPr/>
        </p:nvSpPr>
        <p:spPr>
          <a:xfrm>
            <a:off x="4481848" y="540913"/>
            <a:ext cx="7559898" cy="923330"/>
          </a:xfrm>
          <a:prstGeom prst="rect">
            <a:avLst/>
          </a:prstGeom>
          <a:noFill/>
        </p:spPr>
        <p:txBody>
          <a:bodyPr wrap="square" rtlCol="0">
            <a:spAutoFit/>
          </a:bodyPr>
          <a:lstStyle/>
          <a:p>
            <a:r>
              <a:rPr lang="tr-TR" dirty="0" smtClean="0"/>
              <a:t>Uzayda bir gezegenin ya da başka bir gök cisminin çevresinde dönen herhangi bir nesneye </a:t>
            </a:r>
            <a:r>
              <a:rPr lang="tr-TR" dirty="0" smtClean="0">
                <a:solidFill>
                  <a:srgbClr val="FF0000"/>
                </a:solidFill>
              </a:rPr>
              <a:t>UYDU</a:t>
            </a:r>
            <a:r>
              <a:rPr lang="tr-TR" dirty="0" smtClean="0"/>
              <a:t> denir. Ay, dünya’nın tek doğal uydusudur. Çeşitli amaçlarla Dünya’nın yörüngesine oturtulmuş Yapay uydular da vardır.</a:t>
            </a:r>
            <a:endParaRPr lang="tr-TR" dirty="0"/>
          </a:p>
        </p:txBody>
      </p:sp>
      <p:pic>
        <p:nvPicPr>
          <p:cNvPr id="4" name="Resim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610099" y="1464243"/>
            <a:ext cx="7264221" cy="2695633"/>
          </a:xfrm>
          <a:prstGeom prst="rect">
            <a:avLst/>
          </a:prstGeom>
        </p:spPr>
      </p:pic>
      <p:sp>
        <p:nvSpPr>
          <p:cNvPr id="5" name="Metin kutusu 4"/>
          <p:cNvSpPr txBox="1"/>
          <p:nvPr/>
        </p:nvSpPr>
        <p:spPr>
          <a:xfrm>
            <a:off x="4610098" y="4494727"/>
            <a:ext cx="7431647" cy="1200329"/>
          </a:xfrm>
          <a:prstGeom prst="rect">
            <a:avLst/>
          </a:prstGeom>
          <a:noFill/>
        </p:spPr>
        <p:txBody>
          <a:bodyPr wrap="square" rtlCol="0">
            <a:spAutoFit/>
          </a:bodyPr>
          <a:lstStyle/>
          <a:p>
            <a:r>
              <a:rPr lang="tr-TR" dirty="0" smtClean="0"/>
              <a:t>Uydular gönderdikleri radyo sinyallerinin çanaklar tarafından yakalanması  yoluyla Dünya ile iletişim kurarlar. Bazı sinyaller uydunun konumunu bildirirken bazıları Dünya’nın fotoğrafının çekilmesinde ya da haritaların oluşturulmasında kullanılabilir.</a:t>
            </a:r>
            <a:endParaRPr lang="tr-TR" dirty="0"/>
          </a:p>
        </p:txBody>
      </p:sp>
    </p:spTree>
    <p:extLst>
      <p:ext uri="{BB962C8B-B14F-4D97-AF65-F5344CB8AC3E}">
        <p14:creationId xmlns="" xmlns:p14="http://schemas.microsoft.com/office/powerpoint/2010/main" val="35383394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450762" y="412124"/>
            <a:ext cx="11449318" cy="646331"/>
          </a:xfrm>
          <a:prstGeom prst="rect">
            <a:avLst/>
          </a:prstGeom>
          <a:noFill/>
        </p:spPr>
        <p:txBody>
          <a:bodyPr wrap="square" rtlCol="0">
            <a:spAutoFit/>
          </a:bodyPr>
          <a:lstStyle/>
          <a:p>
            <a:r>
              <a:rPr lang="tr-TR" dirty="0" smtClean="0"/>
              <a:t>	Uydular başlıca beş görev için kullanılır. Haberleşme, konum belirleme, meteoroloji, doğal kaynakların izlenmesi, casusluk dahil olmak üzere askeri amaçlar uyduların kullanıldıkları alanlardır.</a:t>
            </a:r>
            <a:endParaRPr lang="tr-TR" dirty="0"/>
          </a:p>
        </p:txBody>
      </p:sp>
      <p:pic>
        <p:nvPicPr>
          <p:cNvPr id="3" name="Resim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79550" y="1275009"/>
            <a:ext cx="10122794" cy="5024370"/>
          </a:xfrm>
          <a:prstGeom prst="rect">
            <a:avLst/>
          </a:prstGeom>
        </p:spPr>
      </p:pic>
      <p:sp>
        <p:nvSpPr>
          <p:cNvPr id="4" name="Metin kutusu 3"/>
          <p:cNvSpPr txBox="1"/>
          <p:nvPr/>
        </p:nvSpPr>
        <p:spPr>
          <a:xfrm>
            <a:off x="1223493" y="5576552"/>
            <a:ext cx="2919645" cy="369332"/>
          </a:xfrm>
          <a:prstGeom prst="rect">
            <a:avLst/>
          </a:prstGeom>
          <a:noFill/>
        </p:spPr>
        <p:txBody>
          <a:bodyPr wrap="none" rtlCol="0">
            <a:spAutoFit/>
          </a:bodyPr>
          <a:lstStyle/>
          <a:p>
            <a:r>
              <a:rPr lang="tr-TR" dirty="0" smtClean="0">
                <a:solidFill>
                  <a:srgbClr val="FF0000"/>
                </a:solidFill>
              </a:rPr>
              <a:t>GPS (konum belirleme cihazı)</a:t>
            </a:r>
            <a:endParaRPr lang="tr-TR" dirty="0">
              <a:solidFill>
                <a:srgbClr val="FF0000"/>
              </a:solidFill>
            </a:endParaRPr>
          </a:p>
        </p:txBody>
      </p:sp>
    </p:spTree>
    <p:extLst>
      <p:ext uri="{BB962C8B-B14F-4D97-AF65-F5344CB8AC3E}">
        <p14:creationId xmlns="" xmlns:p14="http://schemas.microsoft.com/office/powerpoint/2010/main" val="3076781488"/>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TotalTime>
  <Words>594</Words>
  <PresentationFormat>Özel</PresentationFormat>
  <Paragraphs>95</Paragraphs>
  <Slides>16</Slides>
  <Notes>0</Notes>
  <HiddenSlides>0</HiddenSlides>
  <MMClips>0</MMClips>
  <ScaleCrop>false</ScaleCrop>
  <HeadingPairs>
    <vt:vector size="4" baseType="variant">
      <vt:variant>
        <vt:lpstr>Tema</vt:lpstr>
      </vt:variant>
      <vt:variant>
        <vt:i4>1</vt:i4>
      </vt:variant>
      <vt:variant>
        <vt:lpstr>Slayt Başlıkları</vt:lpstr>
      </vt:variant>
      <vt:variant>
        <vt:i4>16</vt:i4>
      </vt:variant>
    </vt:vector>
  </HeadingPairs>
  <TitlesOfParts>
    <vt:vector size="17" baseType="lpstr">
      <vt:lpstr>Office Teması</vt:lpstr>
      <vt:lpstr>UZAY ARAŞTIRMALARI</vt:lpstr>
      <vt:lpstr>   GÖK BİLİMİN GELİŞİMİ</vt:lpstr>
      <vt:lpstr>Slayt 3</vt:lpstr>
      <vt:lpstr>Slayt 4</vt:lpstr>
      <vt:lpstr>Slayt 5</vt:lpstr>
      <vt:lpstr>Slayt 6</vt:lpstr>
      <vt:lpstr>   UZAY TEKNOLOJİLERİ</vt:lpstr>
      <vt:lpstr>Slayt 8</vt:lpstr>
      <vt:lpstr>Slayt 9</vt:lpstr>
      <vt:lpstr>Slayt 10</vt:lpstr>
      <vt:lpstr>Slayt 11</vt:lpstr>
      <vt:lpstr>       UZAY KİRLİLİĞİ</vt:lpstr>
      <vt:lpstr>Slayt 13</vt:lpstr>
      <vt:lpstr>Slayt 14</vt:lpstr>
      <vt:lpstr>Slayt 15</vt:lpstr>
      <vt:lpstr>Slayt 16</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2017-05-17T14:53:06Z</dcterms:created>
  <dcterms:modified xsi:type="dcterms:W3CDTF">2017-05-18T18:37:57Z</dcterms:modified>
  <cp:category>www.sorubak.com</cp:category>
</cp:coreProperties>
</file>