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sldIdLst>
    <p:sldId id="256" r:id="rId2"/>
    <p:sldId id="257" r:id="rId3"/>
    <p:sldId id="274" r:id="rId4"/>
    <p:sldId id="258" r:id="rId5"/>
    <p:sldId id="259" r:id="rId6"/>
    <p:sldId id="260" r:id="rId7"/>
    <p:sldId id="275" r:id="rId8"/>
    <p:sldId id="261" r:id="rId9"/>
    <p:sldId id="262" r:id="rId10"/>
    <p:sldId id="263" r:id="rId11"/>
    <p:sldId id="276" r:id="rId12"/>
    <p:sldId id="264" r:id="rId13"/>
    <p:sldId id="277" r:id="rId14"/>
    <p:sldId id="265" r:id="rId15"/>
    <p:sldId id="266" r:id="rId16"/>
    <p:sldId id="278" r:id="rId17"/>
    <p:sldId id="267" r:id="rId18"/>
    <p:sldId id="279" r:id="rId19"/>
    <p:sldId id="268" r:id="rId20"/>
    <p:sldId id="280" r:id="rId21"/>
    <p:sldId id="269" r:id="rId22"/>
    <p:sldId id="270" r:id="rId23"/>
    <p:sldId id="281" r:id="rId24"/>
    <p:sldId id="271" r:id="rId25"/>
    <p:sldId id="272" r:id="rId26"/>
    <p:sldId id="273"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6" d="100"/>
          <a:sy n="116" d="100"/>
        </p:scale>
        <p:origin x="-37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1689146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1101056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18CB25C-2638-4CC8-8385-B67CD345CA19}" type="slidenum">
              <a:rPr lang="tr-TR" smtClean="0"/>
              <a:pPr/>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100028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1633280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18CB25C-2638-4CC8-8385-B67CD345CA19}" type="slidenum">
              <a:rPr lang="tr-TR" smtClean="0"/>
              <a:pPr/>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456128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3359072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1644284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2912194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2976906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4228116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234349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1797338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3396386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3319657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3822365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148C762-4D89-46E1-AA25-F4049D9F3AB0}" type="datetimeFigureOut">
              <a:rPr lang="tr-TR" smtClean="0"/>
              <a:pPr/>
              <a:t>25/09/2017</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297771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148C762-4D89-46E1-AA25-F4049D9F3AB0}" type="datetimeFigureOut">
              <a:rPr lang="tr-TR" smtClean="0"/>
              <a:pPr/>
              <a:t>25/09/2017</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18CB25C-2638-4CC8-8385-B67CD345CA19}" type="slidenum">
              <a:rPr lang="tr-TR" smtClean="0"/>
              <a:pPr/>
              <a:t>‹#›</a:t>
            </a:fld>
            <a:endParaRPr lang="tr-TR"/>
          </a:p>
        </p:txBody>
      </p:sp>
    </p:spTree>
    <p:extLst>
      <p:ext uri="{BB962C8B-B14F-4D97-AF65-F5344CB8AC3E}">
        <p14:creationId xmlns:p14="http://schemas.microsoft.com/office/powerpoint/2010/main" xmlns="" val="407339983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03601" y="4240370"/>
            <a:ext cx="9636616" cy="2262781"/>
          </a:xfrm>
        </p:spPr>
        <p:txBody>
          <a:bodyPr>
            <a:normAutofit fontScale="90000"/>
          </a:bodyPr>
          <a:lstStyle/>
          <a:p>
            <a:pPr algn="ctr"/>
            <a:r>
              <a:rPr lang="tr-TR" b="1" dirty="0"/>
              <a:t>Öğretmen Performansının Artırılmasında Okul Yöneticisinin </a:t>
            </a:r>
            <a:r>
              <a:rPr lang="tr-TR" b="1" dirty="0" smtClean="0"/>
              <a:t>Rolü</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
            </a:r>
            <a:br>
              <a:rPr lang="tr-TR" b="1" dirty="0" smtClean="0"/>
            </a:br>
            <a:r>
              <a:rPr lang="tr-TR" sz="2000" b="1" dirty="0" smtClean="0"/>
              <a:t>MEB DERGİ SAYI:153-154 TARİH:2002  YAZAN: Dr. Necati CEMALOĞLU</a:t>
            </a:r>
            <a:endParaRPr lang="tr-TR" sz="2000" dirty="0"/>
          </a:p>
        </p:txBody>
      </p:sp>
    </p:spTree>
    <p:extLst>
      <p:ext uri="{BB962C8B-B14F-4D97-AF65-F5344CB8AC3E}">
        <p14:creationId xmlns:p14="http://schemas.microsoft.com/office/powerpoint/2010/main" xmlns="" val="25074090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algn="ctr"/>
            <a:r>
              <a:rPr lang="tr-TR" b="1" dirty="0">
                <a:latin typeface="Times New Roman" panose="02020603050405020304" pitchFamily="18" charset="0"/>
                <a:cs typeface="Times New Roman" panose="02020603050405020304" pitchFamily="18" charset="0"/>
              </a:rPr>
              <a:t>Öğretmenlerin Performans Düzeyini Artırmada Yöneticilere Düşen Sorumluluklar</a:t>
            </a: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lstStyle/>
          <a:p>
            <a:r>
              <a:rPr lang="tr-TR" dirty="0">
                <a:latin typeface="Times New Roman" panose="02020603050405020304" pitchFamily="18" charset="0"/>
                <a:cs typeface="Times New Roman" panose="02020603050405020304" pitchFamily="18" charset="0"/>
              </a:rPr>
              <a:t>Okul yöneticileri, okul kültürünü, amaçlarını, politikalarını, öğretimin kalitesini artırmak için performans yönetimini işe koşmaktadır. Etkili öğretim, taraftar toplama ve uygulama stratejileriyle başlar. Okul yöneticileri, öğretmenlerin mesleki becerilerini artırmaları için, öğretimin kalitesini iyileştirmeyi amaçlamalıdır.(11)</a:t>
            </a:r>
          </a:p>
          <a:p>
            <a:r>
              <a:rPr lang="tr-TR" dirty="0">
                <a:latin typeface="Times New Roman" panose="02020603050405020304" pitchFamily="18" charset="0"/>
                <a:cs typeface="Times New Roman" panose="02020603050405020304" pitchFamily="18" charset="0"/>
              </a:rPr>
              <a:t>Okul yöneticileri, öğretmenlerin motivasyonunu artırmalı, süreçleri iyileştirmeli, verileri toplamalı, ödül sistemini etkili olarak işe koşmalıdır. Bu stratejilerin 2 amacı vardır:(12)</a:t>
            </a:r>
          </a:p>
          <a:p>
            <a:r>
              <a:rPr lang="tr-TR" dirty="0">
                <a:latin typeface="Times New Roman" panose="02020603050405020304" pitchFamily="18" charset="0"/>
                <a:cs typeface="Times New Roman" panose="02020603050405020304" pitchFamily="18" charset="0"/>
              </a:rPr>
              <a:t>a) Öğretmenlerin yetersiz oldukları alanlarda yoğunlaşmalarını sağlamak. </a:t>
            </a:r>
          </a:p>
          <a:p>
            <a:r>
              <a:rPr lang="tr-TR" dirty="0">
                <a:latin typeface="Times New Roman" panose="02020603050405020304" pitchFamily="18" charset="0"/>
                <a:cs typeface="Times New Roman" panose="02020603050405020304" pitchFamily="18" charset="0"/>
              </a:rPr>
              <a:t>b) Becerisi yüksek, fakat bazı önemli </a:t>
            </a:r>
            <a:r>
              <a:rPr lang="tr-TR" dirty="0" smtClean="0">
                <a:latin typeface="Times New Roman" panose="02020603050405020304" pitchFamily="18" charset="0"/>
                <a:cs typeface="Times New Roman" panose="02020603050405020304" pitchFamily="18" charset="0"/>
              </a:rPr>
              <a:t>alanlarda </a:t>
            </a:r>
            <a:r>
              <a:rPr lang="tr-TR" dirty="0">
                <a:latin typeface="Times New Roman" panose="02020603050405020304" pitchFamily="18" charset="0"/>
                <a:cs typeface="Times New Roman" panose="02020603050405020304" pitchFamily="18" charset="0"/>
              </a:rPr>
              <a:t>yetersiz öğretmenlerin yeterlilik düzeyini artırmaktır</a:t>
            </a:r>
            <a:r>
              <a:rPr lang="tr-TR" dirty="0" smtClean="0">
                <a:latin typeface="Times New Roman" panose="02020603050405020304" pitchFamily="18" charset="0"/>
                <a:cs typeface="Times New Roman" panose="02020603050405020304" pitchFamily="18" charset="0"/>
              </a:rPr>
              <a:t>.</a:t>
            </a:r>
          </a:p>
          <a:p>
            <a:endParaRPr lang="tr-TR" sz="1200" dirty="0">
              <a:latin typeface="Times New Roman" panose="02020603050405020304" pitchFamily="18" charset="0"/>
              <a:cs typeface="Times New Roman" panose="02020603050405020304" pitchFamily="18" charset="0"/>
            </a:endParaRPr>
          </a:p>
          <a:p>
            <a:endParaRPr lang="tr-TR"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426583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09104" y="624110"/>
            <a:ext cx="9826581" cy="1280890"/>
          </a:xfrm>
        </p:spPr>
        <p:txBody>
          <a:bodyPr>
            <a:normAutofit fontScale="90000"/>
          </a:bodyPr>
          <a:lstStyle/>
          <a:p>
            <a:r>
              <a:rPr lang="tr-TR" sz="3300" b="1" dirty="0" err="1">
                <a:solidFill>
                  <a:srgbClr val="FF0000"/>
                </a:solidFill>
                <a:latin typeface="Times New Roman" panose="02020603050405020304" pitchFamily="18" charset="0"/>
                <a:cs typeface="Times New Roman" panose="02020603050405020304" pitchFamily="18" charset="0"/>
              </a:rPr>
              <a:t>Sheridan</a:t>
            </a:r>
            <a:r>
              <a:rPr lang="tr-TR" sz="3300" b="1" dirty="0">
                <a:solidFill>
                  <a:srgbClr val="FF0000"/>
                </a:solidFill>
                <a:latin typeface="Times New Roman" panose="02020603050405020304" pitchFamily="18" charset="0"/>
                <a:cs typeface="Times New Roman" panose="02020603050405020304" pitchFamily="18" charset="0"/>
              </a:rPr>
              <a:t>, Rice ve Seldin, (13) öğretimin etkililiğini sağlamak için bazı stratejiler önermektedir. Bu stratejiler:</a:t>
            </a:r>
            <a:r>
              <a:rPr lang="tr-TR" b="1" dirty="0">
                <a:solidFill>
                  <a:srgbClr val="FF0000"/>
                </a:solidFill>
                <a:latin typeface="Times New Roman" panose="02020603050405020304" pitchFamily="18" charset="0"/>
                <a:cs typeface="Times New Roman" panose="02020603050405020304" pitchFamily="18" charset="0"/>
              </a:rPr>
              <a:t/>
            </a:r>
            <a:br>
              <a:rPr lang="tr-TR" b="1" dirty="0">
                <a:solidFill>
                  <a:srgbClr val="FF0000"/>
                </a:solidFill>
                <a:latin typeface="Times New Roman" panose="02020603050405020304" pitchFamily="18" charset="0"/>
                <a:cs typeface="Times New Roman" panose="02020603050405020304" pitchFamily="18" charset="0"/>
              </a:rPr>
            </a:br>
            <a:endParaRPr lang="tr-TR" dirty="0"/>
          </a:p>
        </p:txBody>
      </p:sp>
      <p:sp>
        <p:nvSpPr>
          <p:cNvPr id="3" name="İçerik Yer Tutucusu 2"/>
          <p:cNvSpPr>
            <a:spLocks noGrp="1"/>
          </p:cNvSpPr>
          <p:nvPr>
            <p:ph idx="1"/>
          </p:nvPr>
        </p:nvSpPr>
        <p:spPr/>
        <p:txBody>
          <a:bodyPr/>
          <a:lstStyle/>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Öğretim odaklı ödül sistemini kurmak, </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Okulun öğretimini kabullenme, onaylama, </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Kıdemli öğretmenlerin danışmanlığı,</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Mesleki toplantılara katılmaya özendirme.</a:t>
            </a:r>
          </a:p>
          <a:p>
            <a:endParaRPr lang="tr-TR" dirty="0"/>
          </a:p>
        </p:txBody>
      </p:sp>
    </p:spTree>
    <p:extLst>
      <p:ext uri="{BB962C8B-B14F-4D97-AF65-F5344CB8AC3E}">
        <p14:creationId xmlns:p14="http://schemas.microsoft.com/office/powerpoint/2010/main" xmlns="" val="1594868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algn="just"/>
            <a:r>
              <a:rPr lang="tr-TR" dirty="0">
                <a:latin typeface="Times New Roman" panose="02020603050405020304" pitchFamily="18" charset="0"/>
                <a:cs typeface="Times New Roman" panose="02020603050405020304" pitchFamily="18" charset="0"/>
              </a:rPr>
              <a:t>Herhangi bir değerlendirme sürecinin özü, öğretim etkinliklerinin zayıf ve güçlü yanlarını saptamak, düzeltme  ve geliştirme yapmak, performansın iyileştirilmesi için öncülük yapmaktır. Öğretimin performansını ölçmek için yeterli, doğru ve kabul edilebilir ölçme araçları geliştirilmelidir. Etkililiği ölçmek, okul yöneticisi tarafından yapılabilir. Ayrıca, öğrenci başarı puanları, meslektaş değerlendirmeleri, öğretmenin kendini değerlendirmesi ve sistematik gözlemlerden söz edilebilir. Yeni stratejiler, dersin amaçlarını geliştirmek, yeni öğretim yöntemleri kullanmak değerlendirmenin temel değerlerini tanımlamayı gerektirir. Sadece tek bir duruma göre değerlendirme yapılamaz. Değişik değerlendirme stratejilerinin bir kombinasyonu göz önüne alınarak değerlendirme çok yönlü olarak yapılmalıdır. </a:t>
            </a:r>
            <a:r>
              <a:rPr lang="tr-TR" dirty="0">
                <a:solidFill>
                  <a:srgbClr val="FF0000"/>
                </a:solidFill>
                <a:latin typeface="Times New Roman" panose="02020603050405020304" pitchFamily="18" charset="0"/>
                <a:cs typeface="Times New Roman" panose="02020603050405020304" pitchFamily="18" charset="0"/>
              </a:rPr>
              <a:t>Sonuç olarak, öğretmenlerin öğrencilere yönelik olarak öğretim amaçlarını başarıya ulaştırmak, öğretimin etkililiğini artırmak için yaptıkları faaliyetler, öğretmenlerin performans değerlendirme sürecinde göz önünde bulundurulmalıdır. (18)</a:t>
            </a:r>
          </a:p>
          <a:p>
            <a:pPr algn="just"/>
            <a:endParaRPr lang="tr-TR"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45745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pPr algn="just"/>
            <a:r>
              <a:rPr lang="tr-TR" dirty="0"/>
              <a:t>Okulun öğretim performansını yükseltmeye olanak sağlayan sistemler kurulmalı ve geliştirilmelidir. Sistem bütünlüğü </a:t>
            </a:r>
            <a:r>
              <a:rPr lang="tr-TR" dirty="0">
                <a:latin typeface="Times New Roman" panose="02020603050405020304" pitchFamily="18" charset="0"/>
                <a:cs typeface="Times New Roman" panose="02020603050405020304" pitchFamily="18" charset="0"/>
              </a:rPr>
              <a:t>içerisinde, yönetimin iyi bir çalışma ortamı sağlaması, planlama, yöneltme, örgüt yapısı ve etkin bir iletişim içinde öğretim kalitesi yükseltilmelidir. (19)</a:t>
            </a:r>
          </a:p>
          <a:p>
            <a:pPr algn="just"/>
            <a:r>
              <a:rPr lang="tr-TR" dirty="0">
                <a:solidFill>
                  <a:srgbClr val="00B0F0"/>
                </a:solidFill>
                <a:latin typeface="Times New Roman" panose="02020603050405020304" pitchFamily="18" charset="0"/>
                <a:cs typeface="Times New Roman" panose="02020603050405020304" pitchFamily="18" charset="0"/>
              </a:rPr>
              <a:t>Öğretmenler, okulun amaçları ve hedefleri konusunda bilgi sahibi olmalı, okulun amaç ve misyonunu, okul yöneticisi öğretmenlere aktarabilmelidir. </a:t>
            </a:r>
            <a:r>
              <a:rPr lang="tr-TR" dirty="0">
                <a:latin typeface="Times New Roman" panose="02020603050405020304" pitchFamily="18" charset="0"/>
                <a:cs typeface="Times New Roman" panose="02020603050405020304" pitchFamily="18" charset="0"/>
              </a:rPr>
              <a:t>Okuldaki iletişim birimler ve bireyler arasında açık olmalı, öğretmenler gelişmeler hakkında bilgilendirilmelidir. Okulda iletişimin yetersiz olması halinde, örgütsel iletişim etkin kullanılamaz. Öğretmenler arasında yanlış algılamalar, motivasyon düşüklüğü, okula aidiyette zayıflama, dolayısıyla yetersiz sonuçlar ve sıradanlığa neden olmaktadır. (20) Doğru ve etkili iletişim örgütün </a:t>
            </a:r>
            <a:r>
              <a:rPr lang="tr-TR" dirty="0" err="1">
                <a:latin typeface="Times New Roman" panose="02020603050405020304" pitchFamily="18" charset="0"/>
                <a:cs typeface="Times New Roman" panose="02020603050405020304" pitchFamily="18" charset="0"/>
              </a:rPr>
              <a:t>etkiliğinin</a:t>
            </a:r>
            <a:r>
              <a:rPr lang="tr-TR" dirty="0">
                <a:latin typeface="Times New Roman" panose="02020603050405020304" pitchFamily="18" charset="0"/>
                <a:cs typeface="Times New Roman" panose="02020603050405020304" pitchFamily="18" charset="0"/>
              </a:rPr>
              <a:t> temelini oluşturur. Yetersiz iletişim örgütlerin çalışmasını engeller ve ihtiyaçları karşılayamaz. Böyle bir durumda ise performans yönetiminden söz etmek olanaksız hale gelir.</a:t>
            </a:r>
          </a:p>
          <a:p>
            <a:endParaRPr lang="tr-TR" dirty="0"/>
          </a:p>
        </p:txBody>
      </p:sp>
    </p:spTree>
    <p:extLst>
      <p:ext uri="{BB962C8B-B14F-4D97-AF65-F5344CB8AC3E}">
        <p14:creationId xmlns:p14="http://schemas.microsoft.com/office/powerpoint/2010/main" xmlns="" val="2498979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602090" y="1772991"/>
            <a:ext cx="9066168" cy="4305837"/>
          </a:xfrm>
        </p:spPr>
        <p:txBody>
          <a:bodyPr>
            <a:normAutofit lnSpcReduction="10000"/>
          </a:bodyPr>
          <a:lstStyle/>
          <a:p>
            <a:r>
              <a:rPr lang="tr-TR" dirty="0">
                <a:solidFill>
                  <a:srgbClr val="00B0F0"/>
                </a:solidFill>
                <a:latin typeface="Times New Roman" panose="02020603050405020304" pitchFamily="18" charset="0"/>
                <a:cs typeface="Times New Roman" panose="02020603050405020304" pitchFamily="18" charset="0"/>
              </a:rPr>
              <a:t>Okul yöneticileri, öğretmenlerin performanslarını artırmak kadar, bu performansı değerlendirme konusunda da bilgi ve beceri sahibi olmalıdır. Okulun amaç ve hedeflerine uygun performans değerlendirme stratejileri bulunmalıdır. Performansın değerlendirmesi sonucunda öğretmenleri teşvik etmek amacıyla ödüllendirme sistemi uygulanmalıdır.</a:t>
            </a:r>
          </a:p>
          <a:p>
            <a:r>
              <a:rPr lang="tr-TR" dirty="0">
                <a:solidFill>
                  <a:srgbClr val="FF0000"/>
                </a:solidFill>
                <a:latin typeface="Times New Roman" panose="02020603050405020304" pitchFamily="18" charset="0"/>
                <a:cs typeface="Times New Roman" panose="02020603050405020304" pitchFamily="18" charset="0"/>
              </a:rPr>
              <a:t>Öğretmenler, okulda alınan kararlara katılmalı, okul yönetimine yardım ve destekte bulunmalıdır. Böylece, katılımla birlikte, bireysel performans düzeyinde de artış </a:t>
            </a:r>
            <a:r>
              <a:rPr lang="tr-TR" dirty="0" smtClean="0">
                <a:solidFill>
                  <a:srgbClr val="FF0000"/>
                </a:solidFill>
                <a:latin typeface="Times New Roman" panose="02020603050405020304" pitchFamily="18" charset="0"/>
                <a:cs typeface="Times New Roman" panose="02020603050405020304" pitchFamily="18" charset="0"/>
              </a:rPr>
              <a:t>olabilir.</a:t>
            </a:r>
          </a:p>
          <a:p>
            <a:r>
              <a:rPr lang="tr-TR" dirty="0">
                <a:latin typeface="Times New Roman" panose="02020603050405020304" pitchFamily="18" charset="0"/>
                <a:cs typeface="Times New Roman" panose="02020603050405020304" pitchFamily="18" charset="0"/>
              </a:rPr>
              <a:t>Çalışanlarla sürekli iyileşmeyi ve gelişmeyi sağlayacak toplantılar yapılmalıdır. Bu toplantılara bütün çalışanların tam ve aktif katılımı sağlanmalıdır. (21)</a:t>
            </a:r>
          </a:p>
          <a:p>
            <a:r>
              <a:rPr lang="tr-TR" dirty="0">
                <a:latin typeface="Times New Roman" panose="02020603050405020304" pitchFamily="18" charset="0"/>
                <a:cs typeface="Times New Roman" panose="02020603050405020304" pitchFamily="18" charset="0"/>
              </a:rPr>
              <a:t>Okul yöneticileri okullarında, öğretimin </a:t>
            </a:r>
            <a:r>
              <a:rPr lang="tr-TR" dirty="0" err="1">
                <a:latin typeface="Times New Roman" panose="02020603050405020304" pitchFamily="18" charset="0"/>
                <a:cs typeface="Times New Roman" panose="02020603050405020304" pitchFamily="18" charset="0"/>
              </a:rPr>
              <a:t>etkiliğini</a:t>
            </a:r>
            <a:r>
              <a:rPr lang="tr-TR" dirty="0">
                <a:latin typeface="Times New Roman" panose="02020603050405020304" pitchFamily="18" charset="0"/>
                <a:cs typeface="Times New Roman" panose="02020603050405020304" pitchFamily="18" charset="0"/>
              </a:rPr>
              <a:t> ve verimliliğini artırmalıdırlar. Okul yöneticileri uzun ve kısa vadeli uygulamalarla öğretmenlerin verimliliğini artırmak için tedbirler almalıdır. (22)</a:t>
            </a:r>
          </a:p>
          <a:p>
            <a:r>
              <a:rPr lang="tr-TR" dirty="0">
                <a:latin typeface="Times New Roman" panose="02020603050405020304" pitchFamily="18" charset="0"/>
                <a:cs typeface="Times New Roman" panose="02020603050405020304" pitchFamily="18" charset="0"/>
              </a:rPr>
              <a:t>Okul yöneticisi, sürekli değişen, yenileşen ve gelişen dinamik bir yapının içerisindedir. Bu sebeple, değişen rol ve sorumluluklarına uygun davranışlar sergilemeli ve kendisini yetiştirmelidir. </a:t>
            </a:r>
          </a:p>
          <a:p>
            <a:endParaRPr lang="tr-TR"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18702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  Eğitimde </a:t>
            </a:r>
            <a:r>
              <a:rPr lang="tr-TR" b="1" dirty="0"/>
              <a:t>Performansın İyileştirilmesi</a:t>
            </a:r>
            <a:r>
              <a:rPr lang="tr-TR" dirty="0"/>
              <a:t/>
            </a:r>
            <a:br>
              <a:rPr lang="tr-TR" dirty="0"/>
            </a:br>
            <a:endParaRPr lang="tr-TR" dirty="0"/>
          </a:p>
        </p:txBody>
      </p:sp>
      <p:sp>
        <p:nvSpPr>
          <p:cNvPr id="3" name="İçerik Yer Tutucusu 2"/>
          <p:cNvSpPr>
            <a:spLocks noGrp="1"/>
          </p:cNvSpPr>
          <p:nvPr>
            <p:ph idx="1"/>
          </p:nvPr>
        </p:nvSpPr>
        <p:spPr/>
        <p:txBody>
          <a:bodyPr>
            <a:normAutofit/>
          </a:bodyPr>
          <a:lstStyle/>
          <a:p>
            <a:pPr algn="just"/>
            <a:r>
              <a:rPr lang="tr-TR" dirty="0">
                <a:solidFill>
                  <a:srgbClr val="00B0F0"/>
                </a:solidFill>
                <a:latin typeface="Times New Roman" panose="02020603050405020304" pitchFamily="18" charset="0"/>
                <a:cs typeface="Times New Roman" panose="02020603050405020304" pitchFamily="18" charset="0"/>
              </a:rPr>
              <a:t>Öğretmenler, okul sisteminin beklentileri kadar kendi ihtiyaçlarını karşılamak için de plan ve program yapmaya, derslere planlı girmeye yönlendirilmelidir</a:t>
            </a:r>
            <a:r>
              <a:rPr lang="tr-TR" dirty="0">
                <a:latin typeface="Times New Roman" panose="02020603050405020304" pitchFamily="18" charset="0"/>
                <a:cs typeface="Times New Roman" panose="02020603050405020304" pitchFamily="18" charset="0"/>
              </a:rPr>
              <a:t>. Öğretmenlere mesleki alanda kendilerini yetiştirmek için fırsatlar verilmelidir. Öğretmenin eksiklerini, yeterliliklerini ve statüsünü doğru algılamasına yardımcı olunmalıdır. Öğretmenlerin mesleki gelişimlerinden okul sorumludur. (23)</a:t>
            </a:r>
          </a:p>
          <a:p>
            <a:pPr algn="just"/>
            <a:endParaRPr lang="tr-TR"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07350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dirty="0">
                <a:latin typeface="Times New Roman" panose="02020603050405020304" pitchFamily="18" charset="0"/>
                <a:cs typeface="Times New Roman" panose="02020603050405020304" pitchFamily="18" charset="0"/>
              </a:rPr>
              <a:t>Öğretmenlerin mesleki gelişimleri, aşağıda gösterilen planlama aktivitesini gerektirir:(24)</a:t>
            </a:r>
            <a:br>
              <a:rPr lang="tr-TR" b="1" dirty="0">
                <a:latin typeface="Times New Roman" panose="02020603050405020304" pitchFamily="18" charset="0"/>
                <a:cs typeface="Times New Roman" panose="02020603050405020304" pitchFamily="18" charset="0"/>
              </a:rPr>
            </a:br>
            <a:endParaRPr lang="tr-TR" dirty="0"/>
          </a:p>
        </p:txBody>
      </p:sp>
      <p:sp>
        <p:nvSpPr>
          <p:cNvPr id="3" name="İçerik Yer Tutucusu 2"/>
          <p:cNvSpPr>
            <a:spLocks noGrp="1"/>
          </p:cNvSpPr>
          <p:nvPr>
            <p:ph idx="1"/>
          </p:nvPr>
        </p:nvSpPr>
        <p:spPr/>
        <p:txBody>
          <a:bodyPr/>
          <a:lstStyle/>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İş rotasyonu.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Rehberlik ve yönlendirme.</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Özel görevlendirmeler.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 kursları, özel dersler , seminerler ve öğretmenlerin bireysel çalışmaları.</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Onur hizmeti.</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Mesleki derneklere üyelik</a:t>
            </a:r>
            <a:r>
              <a:rPr lang="tr-TR" dirty="0"/>
              <a:t>.</a:t>
            </a:r>
          </a:p>
          <a:p>
            <a:endParaRPr lang="tr-TR" dirty="0"/>
          </a:p>
        </p:txBody>
      </p:sp>
    </p:spTree>
    <p:extLst>
      <p:ext uri="{BB962C8B-B14F-4D97-AF65-F5344CB8AC3E}">
        <p14:creationId xmlns:p14="http://schemas.microsoft.com/office/powerpoint/2010/main" xmlns="" val="623501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b="1" dirty="0">
                <a:solidFill>
                  <a:srgbClr val="FF0000"/>
                </a:solidFill>
                <a:latin typeface="Times New Roman" panose="02020603050405020304" pitchFamily="18" charset="0"/>
                <a:cs typeface="Times New Roman" panose="02020603050405020304" pitchFamily="18" charset="0"/>
              </a:rPr>
              <a:t>Okul yöneticisi, her öğretmene uzun ve kısa dönemli olarak mesleki gelişimini sağlamak için kariyer planları yapmalıdır. Bu planlar aşamalı olarak düzenlenmelidir.(25) Öğretmen kendi mesleki gelişimini önce kendisi değerlendirmeli, daha sonra da çevresinde etkileşim içinde bulunduğu bireylere değerlendirtmelidir. </a:t>
            </a:r>
          </a:p>
          <a:p>
            <a:pPr algn="just"/>
            <a:r>
              <a:rPr lang="tr-TR" dirty="0">
                <a:latin typeface="Times New Roman" panose="02020603050405020304" pitchFamily="18" charset="0"/>
                <a:cs typeface="Times New Roman" panose="02020603050405020304" pitchFamily="18" charset="0"/>
              </a:rPr>
              <a:t>Hiç kimse öğretmenlik becerileriyle doğmaz. Bu becerileri belirli bir eğitim-öğretim sürecinden sonra elde eder. Eğer bir öğretmen işini iyi yapamıyorsa, büyük bir olasılıkla bu öğretmen, işin nasıl yapılacağını bilmiyordur. (26) Bu öğretmenin mesleki rehberliğe ve yardıma ihtiyacı vardır. Okul yöneticisi bu ihtiyacın üzerine odaklaşmalıdır</a:t>
            </a:r>
            <a:r>
              <a:rPr lang="tr-TR" dirty="0" smtClean="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a:p>
            <a:endParaRPr lang="tr-TR"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879636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sz="3300" b="1" dirty="0">
                <a:latin typeface="Times New Roman" panose="02020603050405020304" pitchFamily="18" charset="0"/>
                <a:cs typeface="Times New Roman" panose="02020603050405020304" pitchFamily="18" charset="0"/>
              </a:rPr>
              <a:t>Öğretmenlerin performanslarının nasıl artırılacağı üzerine George </a:t>
            </a:r>
            <a:r>
              <a:rPr lang="tr-TR" sz="3300" b="1" dirty="0" err="1">
                <a:latin typeface="Times New Roman" panose="02020603050405020304" pitchFamily="18" charset="0"/>
                <a:cs typeface="Times New Roman" panose="02020603050405020304" pitchFamily="18" charset="0"/>
              </a:rPr>
              <a:t>Redfern’ün</a:t>
            </a:r>
            <a:r>
              <a:rPr lang="tr-TR" sz="3300" b="1" dirty="0">
                <a:latin typeface="Times New Roman" panose="02020603050405020304" pitchFamily="18" charset="0"/>
                <a:cs typeface="Times New Roman" panose="02020603050405020304" pitchFamily="18" charset="0"/>
              </a:rPr>
              <a:t> önerileri şunlardır: (27)</a:t>
            </a:r>
            <a:r>
              <a:rPr lang="tr-TR" b="1" dirty="0">
                <a:latin typeface="Times New Roman" panose="02020603050405020304" pitchFamily="18" charset="0"/>
                <a:cs typeface="Times New Roman" panose="02020603050405020304" pitchFamily="18" charset="0"/>
              </a:rPr>
              <a:t/>
            </a:r>
            <a:br>
              <a:rPr lang="tr-TR" b="1" dirty="0">
                <a:latin typeface="Times New Roman" panose="02020603050405020304" pitchFamily="18" charset="0"/>
                <a:cs typeface="Times New Roman" panose="02020603050405020304" pitchFamily="18" charset="0"/>
              </a:rPr>
            </a:br>
            <a:endParaRPr lang="tr-TR" dirty="0"/>
          </a:p>
        </p:txBody>
      </p:sp>
      <p:sp>
        <p:nvSpPr>
          <p:cNvPr id="3" name="İçerik Yer Tutucusu 2"/>
          <p:cNvSpPr>
            <a:spLocks noGrp="1"/>
          </p:cNvSpPr>
          <p:nvPr>
            <p:ph idx="1"/>
          </p:nvPr>
        </p:nvSpPr>
        <p:spPr/>
        <p:txBody>
          <a:bodyPr/>
          <a:lstStyle/>
          <a:p>
            <a:pPr algn="just"/>
            <a:r>
              <a:rPr lang="tr-TR" dirty="0">
                <a:latin typeface="Times New Roman" panose="02020603050405020304" pitchFamily="18" charset="0"/>
                <a:cs typeface="Times New Roman" panose="02020603050405020304" pitchFamily="18" charset="0"/>
              </a:rPr>
              <a:t>Öğretmenler okulda küçük bir grup içerisinde çalışırlar. Öğretmenlere yönelik olarak yapılan seminerler, danışman hizmetleri, ilkeler konusunda verilecek kurs, öğretmenlerin çalışmaları için öneriler, öğretmenlerin performansını artıracaktır. Bazen de öğretmenlere meslekleriyle ilgili olarak verilen spesifik bir problem, performans düzeylerinin artmasına katkıda bulunacaktır. </a:t>
            </a:r>
          </a:p>
          <a:p>
            <a:pPr algn="just"/>
            <a:r>
              <a:rPr lang="tr-TR" b="1" dirty="0">
                <a:latin typeface="Times New Roman" panose="02020603050405020304" pitchFamily="18" charset="0"/>
                <a:cs typeface="Times New Roman" panose="02020603050405020304" pitchFamily="18" charset="0"/>
              </a:rPr>
              <a:t>Ziyaretler:</a:t>
            </a:r>
            <a:r>
              <a:rPr lang="tr-TR" dirty="0">
                <a:latin typeface="Times New Roman" panose="02020603050405020304" pitchFamily="18" charset="0"/>
                <a:cs typeface="Times New Roman" panose="02020603050405020304" pitchFamily="18" charset="0"/>
              </a:rPr>
              <a:t> Öğretmenlerin başka okullara yapacakları okul ziyaretleri ya da bir danışmanın sınıfa yapacağı bir ziyaret, mesleki açıdan hatalı yapılanların düzeltilmesine, beğenilen çalışmaların alınmasına, etkileşim yoluyla öğrenmeye uygun ortam sağlar. Ziyaretler, öğretmenler arasında güçlü bir etkileşim ortamının doğmasına yol açar. Ziyaret öncesi yapılacak  çalışmaların planlanması, ziyaretin amaçlarına ulaşmasını sağlar. Öğretmenlere yönelik olarak yapılacak seminerlerde, öğretmenlerin kendilerini değerlendirmelerine fırsat verilecektir.</a:t>
            </a:r>
          </a:p>
          <a:p>
            <a:endParaRPr lang="tr-TR" dirty="0"/>
          </a:p>
        </p:txBody>
      </p:sp>
    </p:spTree>
    <p:extLst>
      <p:ext uri="{BB962C8B-B14F-4D97-AF65-F5344CB8AC3E}">
        <p14:creationId xmlns:p14="http://schemas.microsoft.com/office/powerpoint/2010/main" xmlns="" val="1137830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algn="just"/>
            <a:r>
              <a:rPr lang="tr-TR" b="1" dirty="0">
                <a:latin typeface="Times New Roman" panose="02020603050405020304" pitchFamily="18" charset="0"/>
                <a:cs typeface="Times New Roman" panose="02020603050405020304" pitchFamily="18" charset="0"/>
              </a:rPr>
              <a:t>Kurul çalışmaları: </a:t>
            </a:r>
            <a:r>
              <a:rPr lang="tr-TR" dirty="0">
                <a:latin typeface="Times New Roman" panose="02020603050405020304" pitchFamily="18" charset="0"/>
                <a:cs typeface="Times New Roman" panose="02020603050405020304" pitchFamily="18" charset="0"/>
              </a:rPr>
              <a:t>Bu tip bir çalışma, okuldaki bir yönetsel ya da öğretimle ilgili bir sorunun çözülmesine yardımcı olabilir. Ders kitaplarının seçimi, yeni araç ve gerecin seçimi ve kullanımı, ders programlarının geliştirilmesi, yeni bir öğretim tekniğinin uygulanması gibi etkinliklere katılan öğretmenler, bu uygulamaları öğrenme ve eğitim ortamlarında kullanma eğilimi göstereceklerdir. Bu durum, öğretmenlerin kapasitelerini artırdığı gibi, okulda da sürekli öğrenme ortamları yaratacaktır. </a:t>
            </a:r>
            <a:endParaRPr lang="tr-TR" dirty="0" smtClean="0">
              <a:latin typeface="Times New Roman" panose="02020603050405020304" pitchFamily="18" charset="0"/>
              <a:cs typeface="Times New Roman" panose="02020603050405020304" pitchFamily="18" charset="0"/>
            </a:endParaRPr>
          </a:p>
          <a:p>
            <a:pPr algn="just"/>
            <a:r>
              <a:rPr lang="tr-TR" b="1" dirty="0">
                <a:latin typeface="Times New Roman" panose="02020603050405020304" pitchFamily="18" charset="0"/>
                <a:cs typeface="Times New Roman" panose="02020603050405020304" pitchFamily="18" charset="0"/>
              </a:rPr>
              <a:t>Üniversite kursları: </a:t>
            </a:r>
            <a:r>
              <a:rPr lang="tr-TR" dirty="0">
                <a:latin typeface="Times New Roman" panose="02020603050405020304" pitchFamily="18" charset="0"/>
                <a:cs typeface="Times New Roman" panose="02020603050405020304" pitchFamily="18" charset="0"/>
              </a:rPr>
              <a:t>Öğretmenlere yönelik üniversitelerde verilecek kurslar, öğretmenlerin öğretim teknikleri, sınıf yönetimi, öğrenci psikolojisi gibi alanlarda bilgi ve becerisini artıracaktır. </a:t>
            </a:r>
          </a:p>
          <a:p>
            <a:pPr algn="just"/>
            <a:endParaRPr lang="tr-TR" sz="1200" dirty="0">
              <a:latin typeface="Times New Roman" panose="02020603050405020304" pitchFamily="18" charset="0"/>
              <a:cs typeface="Times New Roman" panose="02020603050405020304" pitchFamily="18" charset="0"/>
            </a:endParaRPr>
          </a:p>
          <a:p>
            <a:endParaRPr lang="tr-TR" dirty="0"/>
          </a:p>
        </p:txBody>
      </p:sp>
    </p:spTree>
    <p:extLst>
      <p:ext uri="{BB962C8B-B14F-4D97-AF65-F5344CB8AC3E}">
        <p14:creationId xmlns:p14="http://schemas.microsoft.com/office/powerpoint/2010/main" xmlns="" val="40633302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                             GİRİŞ</a:t>
            </a:r>
            <a:endParaRPr lang="tr-TR" dirty="0"/>
          </a:p>
        </p:txBody>
      </p:sp>
      <p:sp>
        <p:nvSpPr>
          <p:cNvPr id="3" name="İçerik Yer Tutucusu 2"/>
          <p:cNvSpPr>
            <a:spLocks noGrp="1"/>
          </p:cNvSpPr>
          <p:nvPr>
            <p:ph idx="1"/>
          </p:nvPr>
        </p:nvSpPr>
        <p:spPr/>
        <p:txBody>
          <a:bodyPr>
            <a:noAutofit/>
          </a:bodyPr>
          <a:lstStyle/>
          <a:p>
            <a:pPr algn="just"/>
            <a:r>
              <a:rPr lang="tr-TR" dirty="0">
                <a:latin typeface="Times New Roman" panose="02020603050405020304" pitchFamily="18" charset="0"/>
                <a:cs typeface="Times New Roman" panose="02020603050405020304" pitchFamily="18" charset="0"/>
              </a:rPr>
              <a:t>En yalın ifadesiyle eğitim, bireyde davranış değişikliği meydana getirme süreci olarak tanımlanabilir. Eğitim sisteminin </a:t>
            </a:r>
            <a:r>
              <a:rPr lang="tr-TR" b="1" dirty="0">
                <a:solidFill>
                  <a:srgbClr val="FF0000"/>
                </a:solidFill>
                <a:latin typeface="Times New Roman" panose="02020603050405020304" pitchFamily="18" charset="0"/>
                <a:cs typeface="Times New Roman" panose="02020603050405020304" pitchFamily="18" charset="0"/>
              </a:rPr>
              <a:t>en önemli öğeleri yönetici, öğretmen, öğrenci ve velidir</a:t>
            </a:r>
            <a:r>
              <a:rPr lang="tr-TR" b="1" dirty="0" smtClean="0">
                <a:solidFill>
                  <a:srgbClr val="FF0000"/>
                </a:solidFill>
                <a:latin typeface="Times New Roman" panose="02020603050405020304" pitchFamily="18" charset="0"/>
                <a:cs typeface="Times New Roman" panose="02020603050405020304" pitchFamily="18" charset="0"/>
              </a:rPr>
              <a:t>.</a:t>
            </a:r>
            <a:r>
              <a:rPr lang="tr-TR" dirty="0">
                <a:latin typeface="Times New Roman" panose="02020603050405020304" pitchFamily="18" charset="0"/>
                <a:cs typeface="Times New Roman" panose="02020603050405020304" pitchFamily="18" charset="0"/>
              </a:rPr>
              <a:t> Bu öğelerin birbiriyle yapacakları işbirliği, eğitimin niteliğini, yaygın ifadesiyle kalitesini belirleyecektir. </a:t>
            </a:r>
            <a:r>
              <a:rPr lang="tr-TR" dirty="0">
                <a:solidFill>
                  <a:srgbClr val="FF0000"/>
                </a:solidFill>
                <a:latin typeface="Times New Roman" panose="02020603050405020304" pitchFamily="18" charset="0"/>
                <a:cs typeface="Times New Roman" panose="02020603050405020304" pitchFamily="18" charset="0"/>
              </a:rPr>
              <a:t>Sistemin en stratejik unsuru ise </a:t>
            </a:r>
            <a:r>
              <a:rPr lang="tr-TR" b="1" dirty="0">
                <a:solidFill>
                  <a:srgbClr val="FF0000"/>
                </a:solidFill>
                <a:latin typeface="Times New Roman" panose="02020603050405020304" pitchFamily="18" charset="0"/>
                <a:cs typeface="Times New Roman" panose="02020603050405020304" pitchFamily="18" charset="0"/>
              </a:rPr>
              <a:t>öğretmendir. </a:t>
            </a:r>
            <a:r>
              <a:rPr lang="tr-TR" dirty="0">
                <a:latin typeface="Times New Roman" panose="02020603050405020304" pitchFamily="18" charset="0"/>
                <a:cs typeface="Times New Roman" panose="02020603050405020304" pitchFamily="18" charset="0"/>
              </a:rPr>
              <a:t>Öğretmenin ruh sağlığı, mesleğe adanmışlığı, bilgi ve becerisi, güdülenme düzeyi, eğitim-öğretim faaliyetlerini doğrudan ve dolaylı bir şekilde etkiler. Bu sebeple, okulda öğretmenin performansının artırılması ve üst düzeyde öğretmenlerden verim alınması gerekir. </a:t>
            </a:r>
            <a:r>
              <a:rPr lang="tr-TR" dirty="0">
                <a:solidFill>
                  <a:srgbClr val="FF0000"/>
                </a:solidFill>
                <a:latin typeface="Times New Roman" panose="02020603050405020304" pitchFamily="18" charset="0"/>
                <a:cs typeface="Times New Roman" panose="02020603050405020304" pitchFamily="18" charset="0"/>
              </a:rPr>
              <a:t>Okulun kalitesini artıran etmenlerden birisi de, öğretmenlerin performanslarının artırılmasıdır</a:t>
            </a:r>
            <a:r>
              <a:rPr lang="tr-TR" dirty="0">
                <a:latin typeface="Times New Roman" panose="02020603050405020304" pitchFamily="18" charset="0"/>
                <a:cs typeface="Times New Roman" panose="02020603050405020304" pitchFamily="18" charset="0"/>
              </a:rPr>
              <a:t>. </a:t>
            </a:r>
            <a:r>
              <a:rPr lang="tr-TR" dirty="0">
                <a:solidFill>
                  <a:srgbClr val="FF0000"/>
                </a:solidFill>
                <a:latin typeface="Times New Roman" panose="02020603050405020304" pitchFamily="18" charset="0"/>
                <a:cs typeface="Times New Roman" panose="02020603050405020304" pitchFamily="18" charset="0"/>
              </a:rPr>
              <a:t>Okuldaki madde ve insan kaynaklarını, okulun amaçları doğrultusunda,  etkili kullanma görevini üstlenen </a:t>
            </a:r>
            <a:r>
              <a:rPr lang="tr-TR" b="1" dirty="0">
                <a:solidFill>
                  <a:srgbClr val="FF0000"/>
                </a:solidFill>
                <a:latin typeface="Times New Roman" panose="02020603050405020304" pitchFamily="18" charset="0"/>
                <a:cs typeface="Times New Roman" panose="02020603050405020304" pitchFamily="18" charset="0"/>
              </a:rPr>
              <a:t>okul yöneticisi</a:t>
            </a:r>
            <a:r>
              <a:rPr lang="tr-TR" dirty="0">
                <a:solidFill>
                  <a:srgbClr val="FF0000"/>
                </a:solidFill>
                <a:latin typeface="Times New Roman" panose="02020603050405020304" pitchFamily="18" charset="0"/>
                <a:cs typeface="Times New Roman" panose="02020603050405020304" pitchFamily="18" charset="0"/>
              </a:rPr>
              <a:t>, öğretmenin, performans düzeyinden sorumludur. </a:t>
            </a:r>
            <a:r>
              <a:rPr lang="tr-TR" dirty="0">
                <a:latin typeface="Times New Roman" panose="02020603050405020304" pitchFamily="18" charset="0"/>
                <a:cs typeface="Times New Roman" panose="02020603050405020304" pitchFamily="18" charset="0"/>
              </a:rPr>
              <a:t>Okulun eğitsel kalitesinin artmasında işe koşulan uygulamalardan birisi de, öğretmenlerin mesleki etkinliklerdeki performanslarının artırılmasıdır. Bu çalışmada öğretmen performansına paralel olarak öğrenci, veli, idari personelin performans artırımından da söz edilmektedir. </a:t>
            </a:r>
            <a:endParaRPr lang="tr-TR" dirty="0" smtClean="0">
              <a:latin typeface="Times New Roman" panose="02020603050405020304" pitchFamily="18" charset="0"/>
              <a:cs typeface="Times New Roman" panose="02020603050405020304" pitchFamily="18" charset="0"/>
            </a:endParaRPr>
          </a:p>
          <a:p>
            <a:pPr marL="0" indent="0" algn="just">
              <a:buNone/>
            </a:pP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10264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algn="just"/>
            <a:r>
              <a:rPr lang="tr-TR" b="1" dirty="0">
                <a:latin typeface="Times New Roman" panose="02020603050405020304" pitchFamily="18" charset="0"/>
                <a:cs typeface="Times New Roman" panose="02020603050405020304" pitchFamily="18" charset="0"/>
              </a:rPr>
              <a:t>Bireysel çalışmalar: </a:t>
            </a:r>
            <a:r>
              <a:rPr lang="tr-TR" dirty="0">
                <a:latin typeface="Times New Roman" panose="02020603050405020304" pitchFamily="18" charset="0"/>
                <a:cs typeface="Times New Roman" panose="02020603050405020304" pitchFamily="18" charset="0"/>
              </a:rPr>
              <a:t>Öğretmenin mesleki kitapları, dergileri, bültenleri okuması ve bilgi düzeyini artırması, performans düzeyinin artmasına neden olacaktır. Bu tür mesleki eserlerin listesi ve tanıtım katalogları öğretmenlere ulaştırılmalı ve okullarda mesleki eserlerden oluşan bir kitaplık oluşturulmalıdır. Ayrıca, öğretmenler araştırma yapmaya, mesleki eser ve makale yazmaya özendirilmelidir. </a:t>
            </a:r>
          </a:p>
          <a:p>
            <a:pPr algn="just"/>
            <a:r>
              <a:rPr lang="tr-TR" b="1" dirty="0">
                <a:latin typeface="Times New Roman" panose="02020603050405020304" pitchFamily="18" charset="0"/>
                <a:cs typeface="Times New Roman" panose="02020603050405020304" pitchFamily="18" charset="0"/>
              </a:rPr>
              <a:t>Başarılı öğretmenlerle iletişim kurulması: </a:t>
            </a:r>
            <a:r>
              <a:rPr lang="tr-TR" dirty="0">
                <a:latin typeface="Times New Roman" panose="02020603050405020304" pitchFamily="18" charset="0"/>
                <a:cs typeface="Times New Roman" panose="02020603050405020304" pitchFamily="18" charset="0"/>
              </a:rPr>
              <a:t>Başarılı bir öğretmenle kurulacak bir iletişim, öğretmenin mesleki bilgi ve becerisini artıracağı gibi, herhangi bir sorunla karşılaştığında, kolayca yardım da alabilecektir. </a:t>
            </a:r>
          </a:p>
          <a:p>
            <a:endParaRPr lang="tr-TR" dirty="0"/>
          </a:p>
        </p:txBody>
      </p:sp>
    </p:spTree>
    <p:extLst>
      <p:ext uri="{BB962C8B-B14F-4D97-AF65-F5344CB8AC3E}">
        <p14:creationId xmlns:p14="http://schemas.microsoft.com/office/powerpoint/2010/main" xmlns="" val="309581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algn="just"/>
            <a:r>
              <a:rPr lang="tr-TR" b="1" dirty="0">
                <a:latin typeface="Times New Roman" panose="02020603050405020304" pitchFamily="18" charset="0"/>
                <a:cs typeface="Times New Roman" panose="02020603050405020304" pitchFamily="18" charset="0"/>
              </a:rPr>
              <a:t>Workshoplar: </a:t>
            </a:r>
            <a:r>
              <a:rPr lang="tr-TR" dirty="0">
                <a:latin typeface="Times New Roman" panose="02020603050405020304" pitchFamily="18" charset="0"/>
                <a:cs typeface="Times New Roman" panose="02020603050405020304" pitchFamily="18" charset="0"/>
              </a:rPr>
              <a:t>Öğretmenin herhangi bir sorunun çözümüne ilişkin olarak katılacağı düzenli workshoplar, yararlı bilgilerin elde edilmesini sağlar. Bu toplantılar, öğretmenin bir grup üyesi olma, karara katılma ve liderlik becerilerini de geliştirmesine yardımcı olacaktır. </a:t>
            </a:r>
          </a:p>
          <a:p>
            <a:pPr algn="just"/>
            <a:r>
              <a:rPr lang="tr-TR" b="1" dirty="0">
                <a:latin typeface="Times New Roman" panose="02020603050405020304" pitchFamily="18" charset="0"/>
                <a:cs typeface="Times New Roman" panose="02020603050405020304" pitchFamily="18" charset="0"/>
              </a:rPr>
              <a:t>Mesleki örgütler: </a:t>
            </a:r>
            <a:r>
              <a:rPr lang="tr-TR" dirty="0">
                <a:latin typeface="Times New Roman" panose="02020603050405020304" pitchFamily="18" charset="0"/>
                <a:cs typeface="Times New Roman" panose="02020603050405020304" pitchFamily="18" charset="0"/>
              </a:rPr>
              <a:t>Öğretmenin yerel ya da ulusal düzeyde bir gruba katılması, onun aidiyet duygularını geliştirmesine yardımcı olacaktır. Bu durum öğretmenin kendine yatırım yapmasını teşvik edecektir</a:t>
            </a:r>
          </a:p>
        </p:txBody>
      </p:sp>
    </p:spTree>
    <p:extLst>
      <p:ext uri="{BB962C8B-B14F-4D97-AF65-F5344CB8AC3E}">
        <p14:creationId xmlns:p14="http://schemas.microsoft.com/office/powerpoint/2010/main" xmlns="" val="34580253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         </a:t>
            </a:r>
            <a:r>
              <a:rPr lang="tr-TR" b="1" dirty="0" smtClean="0">
                <a:latin typeface="Times New Roman" panose="02020603050405020304" pitchFamily="18" charset="0"/>
                <a:cs typeface="Times New Roman" panose="02020603050405020304" pitchFamily="18" charset="0"/>
              </a:rPr>
              <a:t>Sonuç-Tartışma </a:t>
            </a:r>
            <a:r>
              <a:rPr lang="tr-TR" b="1" dirty="0">
                <a:latin typeface="Times New Roman" panose="02020603050405020304" pitchFamily="18" charset="0"/>
                <a:cs typeface="Times New Roman" panose="02020603050405020304" pitchFamily="18" charset="0"/>
              </a:rPr>
              <a:t>ve Öneriler</a:t>
            </a:r>
            <a:r>
              <a:rPr lang="tr-TR" dirty="0"/>
              <a:t/>
            </a:r>
            <a:br>
              <a:rPr lang="tr-TR" dirty="0"/>
            </a:br>
            <a:endParaRPr lang="tr-TR" dirty="0"/>
          </a:p>
        </p:txBody>
      </p:sp>
      <p:sp>
        <p:nvSpPr>
          <p:cNvPr id="3" name="İçerik Yer Tutucusu 2"/>
          <p:cNvSpPr>
            <a:spLocks noGrp="1"/>
          </p:cNvSpPr>
          <p:nvPr>
            <p:ph idx="1"/>
          </p:nvPr>
        </p:nvSpPr>
        <p:spPr>
          <a:xfrm>
            <a:off x="2592925" y="1695717"/>
            <a:ext cx="8915400" cy="4241443"/>
          </a:xfrm>
        </p:spPr>
        <p:txBody>
          <a:bodyPr>
            <a:normAutofit fontScale="92500"/>
          </a:bodyPr>
          <a:lstStyle/>
          <a:p>
            <a:pPr algn="just"/>
            <a:r>
              <a:rPr lang="tr-TR" sz="1600" b="1" dirty="0">
                <a:solidFill>
                  <a:srgbClr val="FF0000"/>
                </a:solidFill>
                <a:latin typeface="Times New Roman" panose="02020603050405020304" pitchFamily="18" charset="0"/>
                <a:cs typeface="Times New Roman" panose="02020603050405020304" pitchFamily="18" charset="0"/>
              </a:rPr>
              <a:t>Okul yöneticileri, okullarında, öğretimin etkililiğini artırılmasının önünde, ciddi engeller olduğunu ileri sürerek, mevcut duruma açıklık getirmeye çalışmaktadır</a:t>
            </a:r>
            <a:r>
              <a:rPr lang="tr-TR" sz="1600" dirty="0">
                <a:latin typeface="Times New Roman" panose="02020603050405020304" pitchFamily="18" charset="0"/>
                <a:cs typeface="Times New Roman" panose="02020603050405020304" pitchFamily="18" charset="0"/>
              </a:rPr>
              <a:t>. Bu durumun haklı görülebilecek yönleri olmasına rağmen, okul bazında, tamamen okul yöneticisinin aktif katılımı ve desteği ile yapılacak pek çok çalışma da bulunmaktadır. </a:t>
            </a:r>
            <a:r>
              <a:rPr lang="tr-TR" sz="1600" dirty="0" smtClean="0">
                <a:solidFill>
                  <a:srgbClr val="00B0F0"/>
                </a:solidFill>
                <a:latin typeface="Times New Roman" panose="02020603050405020304" pitchFamily="18" charset="0"/>
                <a:cs typeface="Times New Roman" panose="02020603050405020304" pitchFamily="18" charset="0"/>
              </a:rPr>
              <a:t>Okul yöneticisinin </a:t>
            </a:r>
            <a:r>
              <a:rPr lang="tr-TR" sz="1600" dirty="0">
                <a:solidFill>
                  <a:srgbClr val="00B0F0"/>
                </a:solidFill>
                <a:latin typeface="Times New Roman" panose="02020603050405020304" pitchFamily="18" charset="0"/>
                <a:cs typeface="Times New Roman" panose="02020603050405020304" pitchFamily="18" charset="0"/>
              </a:rPr>
              <a:t>yetkilerinin sınırlı olması, kaynak yetersizliği, siyasal baskılar, birlikte çalışacağı öğretmeni seçememe, başarısız öğretmeni sistem dışına çıkaramama, okul yöneticisinin performans yönetimi konusundaki hazır </a:t>
            </a:r>
            <a:r>
              <a:rPr lang="tr-TR" sz="1600" dirty="0" err="1">
                <a:solidFill>
                  <a:srgbClr val="00B0F0"/>
                </a:solidFill>
                <a:latin typeface="Times New Roman" panose="02020603050405020304" pitchFamily="18" charset="0"/>
                <a:cs typeface="Times New Roman" panose="02020603050405020304" pitchFamily="18" charset="0"/>
              </a:rPr>
              <a:t>bulunuşluluk</a:t>
            </a:r>
            <a:r>
              <a:rPr lang="tr-TR" sz="1600" dirty="0">
                <a:solidFill>
                  <a:srgbClr val="00B0F0"/>
                </a:solidFill>
                <a:latin typeface="Times New Roman" panose="02020603050405020304" pitchFamily="18" charset="0"/>
                <a:cs typeface="Times New Roman" panose="02020603050405020304" pitchFamily="18" charset="0"/>
              </a:rPr>
              <a:t> düzeyinin düşük olması ve baskı grupları gibi unsurlar, okul yöneticisinin performans yönetimi sürecinde başarılı olmasını engelleyen olumsuz faktörler arasında yer alır</a:t>
            </a:r>
            <a:r>
              <a:rPr lang="tr-TR" sz="1600" dirty="0">
                <a:latin typeface="Times New Roman" panose="02020603050405020304" pitchFamily="18" charset="0"/>
                <a:cs typeface="Times New Roman" panose="02020603050405020304" pitchFamily="18" charset="0"/>
              </a:rPr>
              <a:t>. Buna karşın, okul yöneticisi, sınırlı da olsa, okul yönetiminin imkanlarını kullanarak pek çok çalışma yapabilir. Maddi özendiricilerin dışındaki ödüllerde öğretmenleri güdülemektedir. Öğretmene güven veren bir iletişim biçimi, mesleki gelişimine katkı, okulun öğrenen örgüt haline getirilmesi, dönüşümcü liderlik, paylaşımcı ve destekçi bir okul kültürü, okulda öğretmenlerin performans düzeyini artırabilir</a:t>
            </a:r>
            <a:r>
              <a:rPr lang="tr-TR" sz="1600" dirty="0" smtClean="0">
                <a:latin typeface="Times New Roman" panose="02020603050405020304" pitchFamily="18" charset="0"/>
                <a:cs typeface="Times New Roman" panose="02020603050405020304" pitchFamily="18" charset="0"/>
              </a:rPr>
              <a:t>.</a:t>
            </a:r>
          </a:p>
          <a:p>
            <a:pPr algn="just"/>
            <a:r>
              <a:rPr lang="tr-TR" sz="1600" b="1" dirty="0">
                <a:solidFill>
                  <a:srgbClr val="00B0F0"/>
                </a:solidFill>
                <a:latin typeface="Times New Roman" panose="02020603050405020304" pitchFamily="18" charset="0"/>
                <a:cs typeface="Times New Roman" panose="02020603050405020304" pitchFamily="18" charset="0"/>
              </a:rPr>
              <a:t>Okul yönetiminin, okulda sürekli değişme kültürü yaratması, performans yönetimi açısından istenen ve beklenen bir durum değildir</a:t>
            </a:r>
            <a:r>
              <a:rPr lang="tr-TR" sz="1600" dirty="0">
                <a:latin typeface="Times New Roman" panose="02020603050405020304" pitchFamily="18" charset="0"/>
                <a:cs typeface="Times New Roman" panose="02020603050405020304" pitchFamily="18" charset="0"/>
              </a:rPr>
              <a:t>. </a:t>
            </a:r>
            <a:r>
              <a:rPr lang="tr-TR" sz="1600" b="1" dirty="0">
                <a:solidFill>
                  <a:srgbClr val="00B0F0"/>
                </a:solidFill>
                <a:latin typeface="Times New Roman" panose="02020603050405020304" pitchFamily="18" charset="0"/>
                <a:cs typeface="Times New Roman" panose="02020603050405020304" pitchFamily="18" charset="0"/>
              </a:rPr>
              <a:t>Çünkü, sürekli değişme, öğretmenlerde kaygıya neden olabilir. </a:t>
            </a:r>
            <a:r>
              <a:rPr lang="tr-TR" sz="1600" dirty="0">
                <a:latin typeface="Times New Roman" panose="02020603050405020304" pitchFamily="18" charset="0"/>
                <a:cs typeface="Times New Roman" panose="02020603050405020304" pitchFamily="18" charset="0"/>
              </a:rPr>
              <a:t>Konu ile ilgili olarak </a:t>
            </a:r>
            <a:r>
              <a:rPr lang="tr-TR" sz="1600" dirty="0" err="1">
                <a:latin typeface="Times New Roman" panose="02020603050405020304" pitchFamily="18" charset="0"/>
                <a:cs typeface="Times New Roman" panose="02020603050405020304" pitchFamily="18" charset="0"/>
              </a:rPr>
              <a:t>Deming’ten</a:t>
            </a:r>
            <a:r>
              <a:rPr lang="tr-TR" sz="1600" dirty="0">
                <a:latin typeface="Times New Roman" panose="02020603050405020304" pitchFamily="18" charset="0"/>
                <a:cs typeface="Times New Roman" panose="02020603050405020304" pitchFamily="18" charset="0"/>
              </a:rPr>
              <a:t> aktaran </a:t>
            </a:r>
            <a:r>
              <a:rPr lang="tr-TR" sz="1600" dirty="0" err="1">
                <a:latin typeface="Times New Roman" panose="02020603050405020304" pitchFamily="18" charset="0"/>
                <a:cs typeface="Times New Roman" panose="02020603050405020304" pitchFamily="18" charset="0"/>
              </a:rPr>
              <a:t>Jenkins</a:t>
            </a:r>
            <a:r>
              <a:rPr lang="tr-TR" sz="1600" dirty="0">
                <a:latin typeface="Times New Roman" panose="02020603050405020304" pitchFamily="18" charset="0"/>
                <a:cs typeface="Times New Roman" panose="02020603050405020304" pitchFamily="18" charset="0"/>
              </a:rPr>
              <a:t> (28) değişimin belirsizlik yaratan bir sözcük olduğunu pozitif ve negatif çağrışımlar yaptığını, yenileşmenin ise, pozitif yönünün olduğunu ileri sürerek, eğitim sisteminde değişimden değil, yenileşmeden söz edilmesi gerektiğini vurgulamaktadır. Performans yönetimi sürecinde, değişme değil, bir yenileşme kavramı devreye girmeli ve yenileşme kültürü oluşturulmalıdır. </a:t>
            </a:r>
            <a:endParaRPr lang="tr-TR" sz="1600" dirty="0" smtClean="0">
              <a:latin typeface="Times New Roman" panose="02020603050405020304" pitchFamily="18" charset="0"/>
              <a:cs typeface="Times New Roman" panose="02020603050405020304" pitchFamily="18" charset="0"/>
            </a:endParaRPr>
          </a:p>
          <a:p>
            <a:pPr algn="just"/>
            <a:endParaRPr lang="tr-TR" sz="1200" dirty="0">
              <a:latin typeface="Times New Roman" panose="02020603050405020304" pitchFamily="18" charset="0"/>
              <a:cs typeface="Times New Roman" panose="02020603050405020304" pitchFamily="18" charset="0"/>
            </a:endParaRPr>
          </a:p>
          <a:p>
            <a:pPr algn="just"/>
            <a:endParaRPr lang="tr-TR" sz="1200" dirty="0">
              <a:latin typeface="Times New Roman" panose="02020603050405020304" pitchFamily="18" charset="0"/>
              <a:cs typeface="Times New Roman" panose="02020603050405020304" pitchFamily="18" charset="0"/>
            </a:endParaRPr>
          </a:p>
          <a:p>
            <a:endParaRPr lang="tr-TR"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772281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algn="just"/>
            <a:r>
              <a:rPr lang="tr-TR" b="1" dirty="0">
                <a:solidFill>
                  <a:srgbClr val="00B0F0"/>
                </a:solidFill>
                <a:latin typeface="Times New Roman" panose="02020603050405020304" pitchFamily="18" charset="0"/>
                <a:cs typeface="Times New Roman" panose="02020603050405020304" pitchFamily="18" charset="0"/>
              </a:rPr>
              <a:t>Eğitim sistemimizde yaygın olarak kullanılan kavramlardan birisi de, sanayi sektörüne ait bir modelin, hizmet ya da eğitim sektöründe kullanılmasının oldukça sakıncalı olacağına ilişkin kanaattir</a:t>
            </a:r>
            <a:r>
              <a:rPr lang="tr-TR" dirty="0">
                <a:latin typeface="Times New Roman" panose="02020603050405020304" pitchFamily="18" charset="0"/>
                <a:cs typeface="Times New Roman" panose="02020603050405020304" pitchFamily="18" charset="0"/>
              </a:rPr>
              <a:t>. 1990’lı yıllarda da, Toplam Kalite Yönetimi’nin eğitim sisteminde uygulanıp uygulanmayacağı yaygın bir tartışma konusu olmuştu. Ancak, günümüzde, Toplam Kalite Yönetiminin eğitim sisteminde uygulanması konusunda, oldukça önemli bir mesafe alındığını görülmektedir. </a:t>
            </a:r>
          </a:p>
          <a:p>
            <a:pPr algn="just"/>
            <a:r>
              <a:rPr lang="tr-TR" b="1" dirty="0">
                <a:solidFill>
                  <a:srgbClr val="00B0F0"/>
                </a:solidFill>
                <a:latin typeface="Times New Roman" panose="02020603050405020304" pitchFamily="18" charset="0"/>
                <a:cs typeface="Times New Roman" panose="02020603050405020304" pitchFamily="18" charset="0"/>
              </a:rPr>
              <a:t>Bu bağlamda, eğitim örgütlerinde okul yöneticileri performans yönetimini de uygulayabilirler. Performans yönetimi uygulamasını, okulda kalitenin artırılması ve verimlilik açısından değerlendirmek gerekir.</a:t>
            </a:r>
            <a:r>
              <a:rPr lang="tr-TR" dirty="0">
                <a:latin typeface="Times New Roman" panose="02020603050405020304" pitchFamily="18" charset="0"/>
                <a:cs typeface="Times New Roman" panose="02020603050405020304" pitchFamily="18" charset="0"/>
              </a:rPr>
              <a:t> Okulda performans yönetiminde göz ardı edilmemesi gereken durumlardan birisi yöneticinin performansının artmasıdır. Bir yöneticin etkinliğini artırması demek, okulun etkinliğinin artması, okuldaki eğitim ve öğretim faaliyetlerinin iyi bir şekilde işlemesi demektir. </a:t>
            </a:r>
          </a:p>
          <a:p>
            <a:endParaRPr lang="tr-TR" dirty="0"/>
          </a:p>
        </p:txBody>
      </p:sp>
    </p:spTree>
    <p:extLst>
      <p:ext uri="{BB962C8B-B14F-4D97-AF65-F5344CB8AC3E}">
        <p14:creationId xmlns:p14="http://schemas.microsoft.com/office/powerpoint/2010/main" xmlns="" val="23016273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sz="3300" b="1" dirty="0">
                <a:solidFill>
                  <a:srgbClr val="FF0000"/>
                </a:solidFill>
                <a:latin typeface="Times New Roman" panose="02020603050405020304" pitchFamily="18" charset="0"/>
                <a:cs typeface="Times New Roman" panose="02020603050405020304" pitchFamily="18" charset="0"/>
              </a:rPr>
              <a:t>Okulunda performans düzeyini artırmak isteyen okul yöneticisi, şu soruları cevaplandırmalıdır: (29)</a:t>
            </a:r>
            <a:r>
              <a:rPr lang="tr-TR" b="1" dirty="0">
                <a:solidFill>
                  <a:srgbClr val="FF0000"/>
                </a:solidFill>
                <a:latin typeface="Times New Roman" panose="02020603050405020304" pitchFamily="18" charset="0"/>
                <a:cs typeface="Times New Roman" panose="02020603050405020304" pitchFamily="18" charset="0"/>
              </a:rPr>
              <a:t/>
            </a:r>
            <a:br>
              <a:rPr lang="tr-TR" b="1" dirty="0">
                <a:solidFill>
                  <a:srgbClr val="FF0000"/>
                </a:solidFill>
                <a:latin typeface="Times New Roman" panose="02020603050405020304" pitchFamily="18" charset="0"/>
                <a:cs typeface="Times New Roman" panose="02020603050405020304" pitchFamily="18" charset="0"/>
              </a:rPr>
            </a:br>
            <a:endParaRPr lang="tr-TR" dirty="0"/>
          </a:p>
        </p:txBody>
      </p:sp>
      <p:sp>
        <p:nvSpPr>
          <p:cNvPr id="3" name="İçerik Yer Tutucusu 2"/>
          <p:cNvSpPr>
            <a:spLocks noGrp="1"/>
          </p:cNvSpPr>
          <p:nvPr>
            <p:ph idx="1"/>
          </p:nvPr>
        </p:nvSpPr>
        <p:spPr/>
        <p:txBody>
          <a:bodyPr>
            <a:normAutofit/>
          </a:bodyPr>
          <a:lstStyle/>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Açık ve anlaşılır, bireysel ve örgütsel amaçlara uygun hedefler oluşturuldu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Öğretmenler işlerine uygun eğitim ve geliştirme uygulamalarına katılıyor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Öğretmenlerle düzenli olarak fikir ve tartışma toplantıları yapılıyor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Performans düzeyi düşük öğretmenlere ilişkin ne tür uygulamalar yapılıyor ?</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Öğretmenler ve okul yöneticileri arasında açık bir iletişim var mı?</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Öğretmenler kendilerini etkileyen kararların alınmasına katkıda bulunuyor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Okulun hedefi tüm çalışanlarla paylaşılıyor ve katılım sağlanıyor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Takım çalışması, fikir üretimi ve yaratıcılık destekleniyor mu?</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Öğretmenler gelecekte daha büyük sorumluluklar almak için hazırlanıyor mu?</a:t>
            </a:r>
          </a:p>
        </p:txBody>
      </p:sp>
    </p:spTree>
    <p:extLst>
      <p:ext uri="{BB962C8B-B14F-4D97-AF65-F5344CB8AC3E}">
        <p14:creationId xmlns:p14="http://schemas.microsoft.com/office/powerpoint/2010/main" xmlns="" val="8497990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03528" y="482442"/>
            <a:ext cx="8911687" cy="1280890"/>
          </a:xfrm>
        </p:spPr>
        <p:txBody>
          <a:bodyPr/>
          <a:lstStyle/>
          <a:p>
            <a:pPr algn="ctr"/>
            <a:r>
              <a:rPr lang="tr-TR" b="1" dirty="0"/>
              <a:t>Öneriler</a:t>
            </a:r>
            <a:r>
              <a:rPr lang="tr-TR" dirty="0"/>
              <a:t/>
            </a:r>
            <a:br>
              <a:rPr lang="tr-TR" dirty="0"/>
            </a:br>
            <a:endParaRPr lang="tr-TR" dirty="0"/>
          </a:p>
        </p:txBody>
      </p:sp>
      <p:sp>
        <p:nvSpPr>
          <p:cNvPr id="3" name="İçerik Yer Tutucusu 2"/>
          <p:cNvSpPr>
            <a:spLocks noGrp="1"/>
          </p:cNvSpPr>
          <p:nvPr>
            <p:ph idx="1"/>
          </p:nvPr>
        </p:nvSpPr>
        <p:spPr/>
        <p:txBody>
          <a:bodyPr/>
          <a:lstStyle/>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 yöneticilerinin performans yönetimine ilişkin yeterlilik alanları saptanmalıdır.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 yöneticilerinin performans yönetimine ilişkin yeterliklerini artırmak için hizmet öncesi ve hizmet içi eğitimler yapılmalıdır.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 yöneticisi, veli, öğretmen ve öğrencilerin katılımı ile okulların performans planları yapılmalı, performans standartları saptanmalıdır.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Okullar arasında iletişim ve işbirliği artırılmalıdır.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 yöneticilerine yetki devredilmelidir.</a:t>
            </a:r>
          </a:p>
          <a:p>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Okullara ek kaynak aktarımı yapılmalıdır.</a:t>
            </a:r>
          </a:p>
          <a:p>
            <a:r>
              <a:rPr lang="tr-TR" dirty="0"/>
              <a:t> </a:t>
            </a:r>
          </a:p>
          <a:p>
            <a:endParaRPr lang="tr-TR" dirty="0"/>
          </a:p>
        </p:txBody>
      </p:sp>
    </p:spTree>
    <p:extLst>
      <p:ext uri="{BB962C8B-B14F-4D97-AF65-F5344CB8AC3E}">
        <p14:creationId xmlns:p14="http://schemas.microsoft.com/office/powerpoint/2010/main" xmlns="" val="14182659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               HAZIRLAYANLAR;</a:t>
            </a:r>
            <a:endParaRPr lang="tr-TR" dirty="0"/>
          </a:p>
        </p:txBody>
      </p:sp>
      <p:sp>
        <p:nvSpPr>
          <p:cNvPr id="3" name="İçerik Yer Tutucusu 2"/>
          <p:cNvSpPr>
            <a:spLocks noGrp="1"/>
          </p:cNvSpPr>
          <p:nvPr>
            <p:ph idx="1"/>
          </p:nvPr>
        </p:nvSpPr>
        <p:spPr/>
        <p:txBody>
          <a:bodyPr/>
          <a:lstStyle/>
          <a:p>
            <a:pPr marL="0" indent="0" algn="ctr">
              <a:buNone/>
            </a:pPr>
            <a:r>
              <a:rPr lang="tr-TR" dirty="0" smtClean="0"/>
              <a:t>        İBRAHİM AK          ZAFER DEMİR                         KATİP ER</a:t>
            </a:r>
          </a:p>
          <a:p>
            <a:pPr marL="0" indent="0" algn="ctr">
              <a:buNone/>
            </a:pPr>
            <a:r>
              <a:rPr lang="tr-TR" dirty="0" smtClean="0"/>
              <a:t>              </a:t>
            </a:r>
            <a:r>
              <a:rPr lang="tr-TR" dirty="0" err="1" smtClean="0"/>
              <a:t>Müd.Yard</a:t>
            </a:r>
            <a:r>
              <a:rPr lang="tr-TR" dirty="0" smtClean="0"/>
              <a:t>              </a:t>
            </a:r>
            <a:r>
              <a:rPr lang="tr-TR" dirty="0" err="1" smtClean="0"/>
              <a:t>Müd.Yard</a:t>
            </a:r>
            <a:r>
              <a:rPr lang="tr-TR" dirty="0" smtClean="0"/>
              <a:t>                       Okul Müdürü</a:t>
            </a:r>
          </a:p>
          <a:p>
            <a:pPr algn="ctr"/>
            <a:endParaRPr lang="tr-TR" dirty="0"/>
          </a:p>
          <a:p>
            <a:pPr algn="ctr"/>
            <a:endParaRPr lang="tr-TR" dirty="0" smtClean="0"/>
          </a:p>
          <a:p>
            <a:pPr algn="ctr"/>
            <a:endParaRPr lang="tr-TR" b="1" dirty="0" smtClean="0"/>
          </a:p>
          <a:p>
            <a:pPr algn="ctr"/>
            <a:endParaRPr lang="tr-TR" b="1" dirty="0"/>
          </a:p>
          <a:p>
            <a:pPr algn="ctr"/>
            <a:endParaRPr lang="tr-TR" b="1" dirty="0" smtClean="0"/>
          </a:p>
          <a:p>
            <a:pPr marL="0" indent="0" algn="ctr">
              <a:buNone/>
            </a:pPr>
            <a:r>
              <a:rPr lang="tr-TR" b="1" dirty="0" smtClean="0"/>
              <a:t>PINARALTI İLKOKULU/ORTAOKULU</a:t>
            </a:r>
          </a:p>
          <a:p>
            <a:pPr marL="0" indent="0" algn="ctr">
              <a:buNone/>
            </a:pPr>
            <a:r>
              <a:rPr lang="tr-TR" b="1" dirty="0" smtClean="0"/>
              <a:t>Eylül 2017</a:t>
            </a:r>
            <a:endParaRPr lang="tr-TR" b="1" dirty="0"/>
          </a:p>
        </p:txBody>
      </p:sp>
    </p:spTree>
    <p:extLst>
      <p:ext uri="{BB962C8B-B14F-4D97-AF65-F5344CB8AC3E}">
        <p14:creationId xmlns:p14="http://schemas.microsoft.com/office/powerpoint/2010/main" xmlns="" val="2605476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latin typeface="Times New Roman" panose="02020603050405020304" pitchFamily="18" charset="0"/>
                <a:cs typeface="Times New Roman" panose="02020603050405020304" pitchFamily="18" charset="0"/>
              </a:rPr>
              <a:t> </a:t>
            </a:r>
            <a:r>
              <a:rPr lang="tr-TR" dirty="0">
                <a:solidFill>
                  <a:srgbClr val="FF0000"/>
                </a:solidFill>
                <a:latin typeface="Times New Roman" panose="02020603050405020304" pitchFamily="18" charset="0"/>
                <a:cs typeface="Times New Roman" panose="02020603050405020304" pitchFamily="18" charset="0"/>
              </a:rPr>
              <a:t>Öğretmenlerin performans düzeylerinin artırılmasında, </a:t>
            </a:r>
            <a:r>
              <a:rPr lang="tr-TR" b="1" dirty="0">
                <a:solidFill>
                  <a:srgbClr val="FF0000"/>
                </a:solidFill>
                <a:latin typeface="Times New Roman" panose="02020603050405020304" pitchFamily="18" charset="0"/>
                <a:cs typeface="Times New Roman" panose="02020603050405020304" pitchFamily="18" charset="0"/>
              </a:rPr>
              <a:t>okul yöneticisinin </a:t>
            </a:r>
            <a:r>
              <a:rPr lang="tr-TR" dirty="0">
                <a:solidFill>
                  <a:srgbClr val="FF0000"/>
                </a:solidFill>
                <a:latin typeface="Times New Roman" panose="02020603050405020304" pitchFamily="18" charset="0"/>
                <a:cs typeface="Times New Roman" panose="02020603050405020304" pitchFamily="18" charset="0"/>
              </a:rPr>
              <a:t>performans yönetimi konusundaki yeterlilik düzeyi oldukça önemlidir. </a:t>
            </a:r>
            <a:r>
              <a:rPr lang="tr-TR" dirty="0">
                <a:latin typeface="Times New Roman" panose="02020603050405020304" pitchFamily="18" charset="0"/>
                <a:cs typeface="Times New Roman" panose="02020603050405020304" pitchFamily="18" charset="0"/>
              </a:rPr>
              <a:t>Okul yöneticisinin performans yönetimi konusundaki  bilgi ve becerisi, kuram-uygulama arasındaki ilişkiyi kurabilme düzeyi, okuldaki etkili performans yönetiminin gerçekleşmesini sağlayabilir. </a:t>
            </a:r>
            <a:endParaRPr lang="tr-TR" dirty="0"/>
          </a:p>
        </p:txBody>
      </p:sp>
    </p:spTree>
    <p:extLst>
      <p:ext uri="{BB962C8B-B14F-4D97-AF65-F5344CB8AC3E}">
        <p14:creationId xmlns:p14="http://schemas.microsoft.com/office/powerpoint/2010/main" xmlns="" val="933969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latin typeface="Times New Roman" panose="02020603050405020304" pitchFamily="18" charset="0"/>
                <a:cs typeface="Times New Roman" panose="02020603050405020304" pitchFamily="18" charset="0"/>
              </a:rPr>
              <a:t>Performans Yönetimi</a:t>
            </a: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normAutofit/>
          </a:bodyPr>
          <a:lstStyle/>
          <a:p>
            <a:pPr algn="just"/>
            <a:r>
              <a:rPr lang="tr-TR" sz="1600" b="1" dirty="0">
                <a:solidFill>
                  <a:srgbClr val="FF0000"/>
                </a:solidFill>
                <a:latin typeface="Times New Roman" panose="02020603050405020304" pitchFamily="18" charset="0"/>
                <a:cs typeface="Times New Roman" panose="02020603050405020304" pitchFamily="18" charset="0"/>
              </a:rPr>
              <a:t>Performans yönetimi</a:t>
            </a:r>
            <a:r>
              <a:rPr lang="tr-TR" sz="1600" dirty="0">
                <a:latin typeface="Times New Roman" panose="02020603050405020304" pitchFamily="18" charset="0"/>
                <a:cs typeface="Times New Roman" panose="02020603050405020304" pitchFamily="18" charset="0"/>
              </a:rPr>
              <a:t>, örgütler tarafından değişik amaçlar için kullanılır. Bazı örgütler, performans yönetimini, çalışanlarının gelişimi için, bazıları çalışanlarının ücretlerini belirlemek için, bazıları da çalışanlarının performanslarını belirlemek için işe koşmaktadır. Bu nedenle, performans yönetimi kavramının tanımlanması ve süreçlerinin belirlenmesinin oldukça zor olduğu ileri sürülebilir. </a:t>
            </a:r>
          </a:p>
          <a:p>
            <a:pPr algn="just"/>
            <a:r>
              <a:rPr lang="tr-TR" sz="1600" dirty="0" smtClean="0">
                <a:latin typeface="Times New Roman" panose="02020603050405020304" pitchFamily="18" charset="0"/>
                <a:cs typeface="Times New Roman" panose="02020603050405020304" pitchFamily="18" charset="0"/>
              </a:rPr>
              <a:t>  </a:t>
            </a:r>
            <a:r>
              <a:rPr lang="tr-TR" sz="1600" dirty="0"/>
              <a:t>Akal(1) </a:t>
            </a:r>
            <a:r>
              <a:rPr lang="tr-TR" sz="1600" dirty="0">
                <a:solidFill>
                  <a:srgbClr val="FF0000"/>
                </a:solidFill>
                <a:latin typeface="Times New Roman" panose="02020603050405020304" pitchFamily="18" charset="0"/>
                <a:cs typeface="Times New Roman" panose="02020603050405020304" pitchFamily="18" charset="0"/>
              </a:rPr>
              <a:t>performans yönetimini, örgütü istenen amaçlara yöneltmek amacıyla, örgütün, mevcut ve geleceğe ilişkin durumları ile ilgili bilgi toplama, bunları karşılaştırma ve performansın sürekli gelişimini sağlayacak yeni ve gerekli düzenlemeleri, etkinlikleri başlatma ve sürdürme görevlerini yüklenen bir </a:t>
            </a:r>
            <a:r>
              <a:rPr lang="tr-TR" sz="1600" dirty="0" smtClean="0">
                <a:solidFill>
                  <a:srgbClr val="FF0000"/>
                </a:solidFill>
                <a:latin typeface="Times New Roman" panose="02020603050405020304" pitchFamily="18" charset="0"/>
                <a:cs typeface="Times New Roman" panose="02020603050405020304" pitchFamily="18" charset="0"/>
              </a:rPr>
              <a:t>yönetim. </a:t>
            </a:r>
            <a:r>
              <a:rPr lang="tr-TR" sz="1600" dirty="0">
                <a:solidFill>
                  <a:srgbClr val="FF0000"/>
                </a:solidFill>
                <a:latin typeface="Times New Roman" panose="02020603050405020304" pitchFamily="18" charset="0"/>
                <a:cs typeface="Times New Roman" panose="02020603050405020304" pitchFamily="18" charset="0"/>
              </a:rPr>
              <a:t>süreci olarak </a:t>
            </a:r>
            <a:r>
              <a:rPr lang="tr-TR" sz="1600" dirty="0" smtClean="0">
                <a:solidFill>
                  <a:srgbClr val="FF0000"/>
                </a:solidFill>
                <a:latin typeface="Times New Roman" panose="02020603050405020304" pitchFamily="18" charset="0"/>
                <a:cs typeface="Times New Roman" panose="02020603050405020304" pitchFamily="18" charset="0"/>
              </a:rPr>
              <a:t>tanımlamaktadır.</a:t>
            </a:r>
          </a:p>
          <a:p>
            <a:pPr algn="just"/>
            <a:r>
              <a:rPr lang="tr-TR" sz="1600" dirty="0" err="1">
                <a:latin typeface="Times New Roman" panose="02020603050405020304" pitchFamily="18" charset="0"/>
                <a:cs typeface="Times New Roman" panose="02020603050405020304" pitchFamily="18" charset="0"/>
              </a:rPr>
              <a:t>Canman</a:t>
            </a:r>
            <a:r>
              <a:rPr lang="tr-TR" sz="1600" dirty="0">
                <a:latin typeface="Times New Roman" panose="02020603050405020304" pitchFamily="18" charset="0"/>
                <a:cs typeface="Times New Roman" panose="02020603050405020304" pitchFamily="18" charset="0"/>
              </a:rPr>
              <a:t>(2) ise, </a:t>
            </a:r>
            <a:r>
              <a:rPr lang="tr-TR" sz="1600" dirty="0">
                <a:solidFill>
                  <a:srgbClr val="00B0F0"/>
                </a:solidFill>
                <a:latin typeface="Times New Roman" panose="02020603050405020304" pitchFamily="18" charset="0"/>
                <a:cs typeface="Times New Roman" panose="02020603050405020304" pitchFamily="18" charset="0"/>
              </a:rPr>
              <a:t>performans yönetimini, gerçekleştirilmesi gerekli örgütsel amaçlara ve bu bağlamda, personelin ortaya koyması gereken performansa ilişkin ortak bir anlayışın, örgütte yerleştirilmesi ve personelin bu amaçlara ulaşmak için gösterilen ortak çabalara, çalışmaları ile yapacağı katkının derecesini artırıcı biçimde yönetilmesi, değerlendirilmesi, ücretlendirilmesi ya da ödüllendirilmesi ve geliştirilmesi süreci olarak ifade etmektedir</a:t>
            </a:r>
            <a:r>
              <a:rPr lang="tr-TR" sz="1600" dirty="0">
                <a:latin typeface="Times New Roman" panose="02020603050405020304" pitchFamily="18" charset="0"/>
                <a:cs typeface="Times New Roman" panose="02020603050405020304" pitchFamily="18" charset="0"/>
              </a:rPr>
              <a:t>. Her iki tanımda da, örgütsel amacın üst düzeyde gerçekleştirilmesi söz konusudur. </a:t>
            </a:r>
          </a:p>
          <a:p>
            <a:pPr algn="just"/>
            <a:endParaRPr lang="tr-TR"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529671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algn="ctr"/>
            <a:r>
              <a:rPr lang="tr-TR" dirty="0" err="1">
                <a:latin typeface="Times New Roman" panose="02020603050405020304" pitchFamily="18" charset="0"/>
                <a:cs typeface="Times New Roman" panose="02020603050405020304" pitchFamily="18" charset="0"/>
              </a:rPr>
              <a:t>Costello’e</a:t>
            </a:r>
            <a:r>
              <a:rPr lang="tr-TR" dirty="0">
                <a:latin typeface="Times New Roman" panose="02020603050405020304" pitchFamily="18" charset="0"/>
                <a:cs typeface="Times New Roman" panose="02020603050405020304" pitchFamily="18" charset="0"/>
              </a:rPr>
              <a:t> göre(3), performans yönetimi şunları içermektedir:</a:t>
            </a:r>
            <a:br>
              <a:rPr lang="tr-TR" dirty="0">
                <a:latin typeface="Times New Roman" panose="02020603050405020304" pitchFamily="18" charset="0"/>
                <a:cs typeface="Times New Roman" panose="02020603050405020304" pitchFamily="18" charset="0"/>
              </a:rPr>
            </a:b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normAutofit/>
          </a:bodyPr>
          <a:lstStyle/>
          <a:p>
            <a:r>
              <a:rPr lang="tr-TR" b="1" dirty="0">
                <a:latin typeface="Times New Roman" panose="02020603050405020304" pitchFamily="18" charset="0"/>
                <a:cs typeface="Times New Roman" panose="02020603050405020304" pitchFamily="18" charset="0"/>
              </a:rPr>
              <a:t> Okulun amaç ve hedefleriyle, yapılan iş ve eylemler arasında bağlantı kurmak ve amaç ve hedefleri analiz etmek.</a:t>
            </a:r>
          </a:p>
          <a:p>
            <a:r>
              <a:rPr lang="tr-TR" b="1" dirty="0">
                <a:latin typeface="Times New Roman" panose="02020603050405020304" pitchFamily="18" charset="0"/>
                <a:cs typeface="Times New Roman" panose="02020603050405020304" pitchFamily="18" charset="0"/>
              </a:rPr>
              <a:t> Öğretmen becerilerini, eğitim sisteminin, okul kademesinin ve dersin amaçlarına göre analiz etmek.</a:t>
            </a:r>
          </a:p>
          <a:p>
            <a:r>
              <a:rPr lang="tr-TR" b="1" dirty="0">
                <a:latin typeface="Times New Roman" panose="02020603050405020304" pitchFamily="18" charset="0"/>
                <a:cs typeface="Times New Roman" panose="02020603050405020304" pitchFamily="18" charset="0"/>
              </a:rPr>
              <a:t> Her öğretmenle, okulun amaç ve beklentileri doğrultusunda açık bir iletişim kurmak.</a:t>
            </a:r>
          </a:p>
          <a:p>
            <a:r>
              <a:rPr lang="tr-TR" b="1" dirty="0">
                <a:latin typeface="Times New Roman" panose="02020603050405020304" pitchFamily="18" charset="0"/>
                <a:cs typeface="Times New Roman" panose="02020603050405020304" pitchFamily="18" charset="0"/>
              </a:rPr>
              <a:t> Öğretmenlerin en iyi performans düzeyini kabul etme ve onaylama.</a:t>
            </a:r>
          </a:p>
          <a:p>
            <a:r>
              <a:rPr lang="tr-TR" b="1" dirty="0">
                <a:latin typeface="Times New Roman" panose="02020603050405020304" pitchFamily="18" charset="0"/>
                <a:cs typeface="Times New Roman" panose="02020603050405020304" pitchFamily="18" charset="0"/>
              </a:rPr>
              <a:t> Eğitimin kalitesini iyileştirmek için hangi alanlarda ne tür bir düzeltme uygulamaları yapılacağını saptamak ve uygulamak</a:t>
            </a:r>
            <a:r>
              <a:rPr lang="tr-TR" sz="12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10334740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Performans Yönetiminin Genel Amacı</a:t>
            </a:r>
            <a:r>
              <a:rPr lang="tr-TR" dirty="0"/>
              <a:t/>
            </a:r>
            <a:br>
              <a:rPr lang="tr-TR" dirty="0"/>
            </a:br>
            <a:endParaRPr lang="tr-TR" dirty="0"/>
          </a:p>
        </p:txBody>
      </p:sp>
      <p:sp>
        <p:nvSpPr>
          <p:cNvPr id="3" name="İçerik Yer Tutucusu 2"/>
          <p:cNvSpPr>
            <a:spLocks noGrp="1"/>
          </p:cNvSpPr>
          <p:nvPr>
            <p:ph idx="1"/>
          </p:nvPr>
        </p:nvSpPr>
        <p:spPr/>
        <p:txBody>
          <a:bodyPr>
            <a:normAutofit/>
          </a:bodyPr>
          <a:lstStyle/>
          <a:p>
            <a:pPr algn="just"/>
            <a:r>
              <a:rPr lang="tr-TR" dirty="0">
                <a:solidFill>
                  <a:srgbClr val="FF0000"/>
                </a:solidFill>
                <a:latin typeface="Times New Roman" panose="02020603050405020304" pitchFamily="18" charset="0"/>
                <a:cs typeface="Times New Roman" panose="02020603050405020304" pitchFamily="18" charset="0"/>
              </a:rPr>
              <a:t>Performans yönetiminin amac</a:t>
            </a:r>
            <a:r>
              <a:rPr lang="tr-TR" dirty="0">
                <a:latin typeface="Times New Roman" panose="02020603050405020304" pitchFamily="18" charset="0"/>
                <a:cs typeface="Times New Roman" panose="02020603050405020304" pitchFamily="18" charset="0"/>
              </a:rPr>
              <a:t>ı, örgütün etkinliklerini, kendi becerilerini ve katkılarını sürekli iyileştirmeleri için, bireylerin ve grupların sorumluluk üstlendikleri bir kültür oluşturmaktır.(4)</a:t>
            </a:r>
          </a:p>
          <a:p>
            <a:pPr algn="just"/>
            <a:r>
              <a:rPr lang="tr-TR" dirty="0" err="1">
                <a:solidFill>
                  <a:srgbClr val="FF0000"/>
                </a:solidFill>
                <a:latin typeface="Times New Roman" panose="02020603050405020304" pitchFamily="18" charset="0"/>
                <a:cs typeface="Times New Roman" panose="02020603050405020304" pitchFamily="18" charset="0"/>
              </a:rPr>
              <a:t>Bolton’un</a:t>
            </a:r>
            <a:r>
              <a:rPr lang="tr-TR" dirty="0">
                <a:solidFill>
                  <a:srgbClr val="FF0000"/>
                </a:solidFill>
                <a:latin typeface="Times New Roman" panose="02020603050405020304" pitchFamily="18" charset="0"/>
                <a:cs typeface="Times New Roman" panose="02020603050405020304" pitchFamily="18" charset="0"/>
              </a:rPr>
              <a:t>, Harrison’dan(5) aktardığına göre, performans yönetiminin amacı kontroldür</a:t>
            </a:r>
            <a:r>
              <a:rPr lang="tr-TR" dirty="0">
                <a:latin typeface="Times New Roman" panose="02020603050405020304" pitchFamily="18" charset="0"/>
                <a:cs typeface="Times New Roman" panose="02020603050405020304" pitchFamily="18" charset="0"/>
              </a:rPr>
              <a:t>: Öğretmenler için ayarlanmış hedefleri ve bu öğretmenlerin ulaştıkları standartları kontrol etmek ve standartların altında kaldıklarında ödülü saklı tutarken, standartların üstüne çıktıklarında ödüllendirerek, öğretmenlerin performanslarını kontrol etmektir</a:t>
            </a:r>
            <a:r>
              <a:rPr lang="tr-TR" dirty="0" smtClean="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11812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solidFill>
                  <a:srgbClr val="FF0000"/>
                </a:solidFill>
                <a:latin typeface="Times New Roman" panose="02020603050405020304" pitchFamily="18" charset="0"/>
                <a:cs typeface="Times New Roman" panose="02020603050405020304" pitchFamily="18" charset="0"/>
              </a:rPr>
              <a:t>Örgütlerde performans yönetiminin uygulanmasının bazı nedenleri vardır. Bunlar:(7)</a:t>
            </a:r>
            <a:br>
              <a:rPr lang="tr-TR" dirty="0">
                <a:solidFill>
                  <a:srgbClr val="FF0000"/>
                </a:solidFill>
                <a:latin typeface="Times New Roman" panose="02020603050405020304" pitchFamily="18" charset="0"/>
                <a:cs typeface="Times New Roman" panose="02020603050405020304" pitchFamily="18" charset="0"/>
              </a:rPr>
            </a:br>
            <a:endParaRPr lang="tr-TR" dirty="0"/>
          </a:p>
        </p:txBody>
      </p:sp>
      <p:sp>
        <p:nvSpPr>
          <p:cNvPr id="3" name="İçerik Yer Tutucusu 2"/>
          <p:cNvSpPr>
            <a:spLocks noGrp="1"/>
          </p:cNvSpPr>
          <p:nvPr>
            <p:ph idx="1"/>
          </p:nvPr>
        </p:nvSpPr>
        <p:spPr/>
        <p:txBody>
          <a:bodyPr/>
          <a:lstStyle/>
          <a:p>
            <a:r>
              <a:rPr lang="tr-TR" dirty="0">
                <a:latin typeface="Times New Roman" panose="02020603050405020304" pitchFamily="18" charset="0"/>
                <a:cs typeface="Times New Roman" panose="02020603050405020304" pitchFamily="18" charset="0"/>
              </a:rPr>
              <a:t> Öğretmenlere dönüt ve destek sağlamak.</a:t>
            </a:r>
          </a:p>
          <a:p>
            <a:r>
              <a:rPr lang="tr-TR" dirty="0">
                <a:latin typeface="Times New Roman" panose="02020603050405020304" pitchFamily="18" charset="0"/>
                <a:cs typeface="Times New Roman" panose="02020603050405020304" pitchFamily="18" charset="0"/>
              </a:rPr>
              <a:t> Mükemmel performans sergileyen öğretmenler yetiştirmek ve böylece, performansı yüksek bir örgüt oluşturmak.</a:t>
            </a:r>
          </a:p>
          <a:p>
            <a:r>
              <a:rPr lang="tr-TR" dirty="0">
                <a:latin typeface="Times New Roman" panose="02020603050405020304" pitchFamily="18" charset="0"/>
                <a:cs typeface="Times New Roman" panose="02020603050405020304" pitchFamily="18" charset="0"/>
              </a:rPr>
              <a:t> Öğretmenlerin potansiyelini belirlemek ve geliştirmek.</a:t>
            </a:r>
          </a:p>
          <a:p>
            <a:r>
              <a:rPr lang="tr-TR" dirty="0">
                <a:latin typeface="Times New Roman" panose="02020603050405020304" pitchFamily="18" charset="0"/>
                <a:cs typeface="Times New Roman" panose="02020603050405020304" pitchFamily="18" charset="0"/>
              </a:rPr>
              <a:t> Öğretmenlerin eğitim ve gelişim ihtiyaçlarını belirlemek.</a:t>
            </a:r>
          </a:p>
          <a:p>
            <a:r>
              <a:rPr lang="tr-TR" dirty="0">
                <a:latin typeface="Times New Roman" panose="02020603050405020304" pitchFamily="18" charset="0"/>
                <a:cs typeface="Times New Roman" panose="02020603050405020304" pitchFamily="18" charset="0"/>
              </a:rPr>
              <a:t> Hem kariyer geçiş planlaması hem de başarı planlaması için merkez noktası ya da mekanizması oluşturmak.</a:t>
            </a:r>
          </a:p>
          <a:p>
            <a:r>
              <a:rPr lang="tr-TR" dirty="0">
                <a:latin typeface="Times New Roman" panose="02020603050405020304" pitchFamily="18" charset="0"/>
                <a:cs typeface="Times New Roman" panose="02020603050405020304" pitchFamily="18" charset="0"/>
              </a:rPr>
              <a:t> Örgütün stratejik planı doğrultusunda performans geliştirmek ve ilerletmek</a:t>
            </a:r>
          </a:p>
          <a:p>
            <a:endParaRPr lang="tr-TR" dirty="0"/>
          </a:p>
        </p:txBody>
      </p:sp>
    </p:spTree>
    <p:extLst>
      <p:ext uri="{BB962C8B-B14F-4D97-AF65-F5344CB8AC3E}">
        <p14:creationId xmlns:p14="http://schemas.microsoft.com/office/powerpoint/2010/main" xmlns="" val="2335816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latin typeface="Times New Roman" panose="02020603050405020304" pitchFamily="18" charset="0"/>
                <a:cs typeface="Times New Roman" panose="02020603050405020304" pitchFamily="18" charset="0"/>
              </a:rPr>
              <a:t>Okul yöneticisi performans yönetimi sürecinde yapacağı çalışmaları iyi bilmelidir. Bunlar:(8)</a:t>
            </a:r>
            <a:br>
              <a:rPr lang="tr-TR" dirty="0">
                <a:latin typeface="Times New Roman" panose="02020603050405020304" pitchFamily="18" charset="0"/>
                <a:cs typeface="Times New Roman" panose="02020603050405020304" pitchFamily="18" charset="0"/>
              </a:rPr>
            </a:b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lstStyle/>
          <a:p>
            <a:r>
              <a:rPr lang="tr-TR" b="1" dirty="0">
                <a:latin typeface="Times New Roman" panose="02020603050405020304" pitchFamily="18" charset="0"/>
                <a:cs typeface="Times New Roman" panose="02020603050405020304" pitchFamily="18" charset="0"/>
              </a:rPr>
              <a:t> Öğretmenlerden beklentilerim nelerdir?</a:t>
            </a:r>
          </a:p>
          <a:p>
            <a:r>
              <a:rPr lang="tr-TR" b="1" dirty="0">
                <a:latin typeface="Times New Roman" panose="02020603050405020304" pitchFamily="18" charset="0"/>
                <a:cs typeface="Times New Roman" panose="02020603050405020304" pitchFamily="18" charset="0"/>
              </a:rPr>
              <a:t> Öğretmenlerden olan bu beklentilerin temellerini nasıl oluşturabilirim?</a:t>
            </a:r>
          </a:p>
          <a:p>
            <a:r>
              <a:rPr lang="tr-TR" b="1" dirty="0">
                <a:latin typeface="Times New Roman" panose="02020603050405020304" pitchFamily="18" charset="0"/>
                <a:cs typeface="Times New Roman" panose="02020603050405020304" pitchFamily="18" charset="0"/>
              </a:rPr>
              <a:t> Öğretmenlerin mesleki başarılarını nasıl artırabilirim?</a:t>
            </a:r>
          </a:p>
          <a:p>
            <a:r>
              <a:rPr lang="tr-TR" b="1" dirty="0">
                <a:latin typeface="Times New Roman" panose="02020603050405020304" pitchFamily="18" charset="0"/>
                <a:cs typeface="Times New Roman" panose="02020603050405020304" pitchFamily="18" charset="0"/>
              </a:rPr>
              <a:t> Öğretmenler işlerini en iyi ne zaman yapabilirler?</a:t>
            </a:r>
          </a:p>
          <a:p>
            <a:endParaRPr lang="tr-TR" dirty="0"/>
          </a:p>
        </p:txBody>
      </p:sp>
    </p:spTree>
    <p:extLst>
      <p:ext uri="{BB962C8B-B14F-4D97-AF65-F5344CB8AC3E}">
        <p14:creationId xmlns:p14="http://schemas.microsoft.com/office/powerpoint/2010/main" xmlns="" val="4053220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      </a:t>
            </a:r>
            <a:r>
              <a:rPr lang="tr-TR" b="1" dirty="0" smtClean="0">
                <a:latin typeface="Times New Roman" panose="02020603050405020304" pitchFamily="18" charset="0"/>
                <a:cs typeface="Times New Roman" panose="02020603050405020304" pitchFamily="18" charset="0"/>
              </a:rPr>
              <a:t>Verimlilik</a:t>
            </a:r>
            <a:r>
              <a:rPr lang="tr-TR" b="1" dirty="0">
                <a:latin typeface="Times New Roman" panose="02020603050405020304" pitchFamily="18" charset="0"/>
                <a:cs typeface="Times New Roman" panose="02020603050405020304" pitchFamily="18" charset="0"/>
              </a:rPr>
              <a:t>, Etkililik ve Yeterlilik</a:t>
            </a:r>
            <a:r>
              <a:rPr lang="tr-TR" dirty="0"/>
              <a:t/>
            </a:r>
            <a:br>
              <a:rPr lang="tr-TR" dirty="0"/>
            </a:br>
            <a:endParaRPr lang="tr-TR" dirty="0"/>
          </a:p>
        </p:txBody>
      </p:sp>
      <p:sp>
        <p:nvSpPr>
          <p:cNvPr id="3" name="İçerik Yer Tutucusu 2"/>
          <p:cNvSpPr>
            <a:spLocks noGrp="1"/>
          </p:cNvSpPr>
          <p:nvPr>
            <p:ph idx="1"/>
          </p:nvPr>
        </p:nvSpPr>
        <p:spPr>
          <a:xfrm>
            <a:off x="2589212" y="1905000"/>
            <a:ext cx="8915400" cy="3777622"/>
          </a:xfrm>
        </p:spPr>
        <p:txBody>
          <a:bodyPr>
            <a:normAutofit lnSpcReduction="10000"/>
          </a:bodyPr>
          <a:lstStyle/>
          <a:p>
            <a:r>
              <a:rPr lang="tr-TR" sz="1600" dirty="0">
                <a:latin typeface="Times New Roman" panose="02020603050405020304" pitchFamily="18" charset="0"/>
                <a:cs typeface="Times New Roman" panose="02020603050405020304" pitchFamily="18" charset="0"/>
              </a:rPr>
              <a:t>Performans yönetimi sürecinde, verimlilik ile etkililik kavramlarının birbirinden ayırt edilmesi gerekir. </a:t>
            </a:r>
            <a:r>
              <a:rPr lang="tr-TR" sz="1600" dirty="0">
                <a:solidFill>
                  <a:srgbClr val="00B0F0"/>
                </a:solidFill>
                <a:latin typeface="Times New Roman" panose="02020603050405020304" pitchFamily="18" charset="0"/>
                <a:cs typeface="Times New Roman" panose="02020603050405020304" pitchFamily="18" charset="0"/>
              </a:rPr>
              <a:t>Verimlilik, bir üretim ya da hizmet sisteminin ürettiği çıktı ile, bu çıktıyı yaratmak için kullanılan girdi arasındaki ilişkidir. Bu nedenle verimlilik, çeşitli mal ve hizmetlerin üretimindeki kaynakların, emek, sermaye, arazi, malzeme, enerji ve bilginin etkin kullanımıdır</a:t>
            </a:r>
            <a:r>
              <a:rPr lang="tr-TR" sz="1600" dirty="0">
                <a:latin typeface="Times New Roman" panose="02020603050405020304" pitchFamily="18" charset="0"/>
                <a:cs typeface="Times New Roman" panose="02020603050405020304" pitchFamily="18" charset="0"/>
              </a:rPr>
              <a:t>.(9) </a:t>
            </a:r>
            <a:r>
              <a:rPr lang="tr-TR" sz="1600" dirty="0">
                <a:solidFill>
                  <a:srgbClr val="FF0000"/>
                </a:solidFill>
                <a:latin typeface="Times New Roman" panose="02020603050405020304" pitchFamily="18" charset="0"/>
                <a:cs typeface="Times New Roman" panose="02020603050405020304" pitchFamily="18" charset="0"/>
              </a:rPr>
              <a:t>Eğitim sisteminin verimliliği, öğrencilerde meydana gelen davranış değişikliğidir. </a:t>
            </a:r>
          </a:p>
          <a:p>
            <a:r>
              <a:rPr lang="tr-TR" sz="1600" b="1" dirty="0">
                <a:solidFill>
                  <a:srgbClr val="FF0000"/>
                </a:solidFill>
                <a:latin typeface="Times New Roman" panose="02020603050405020304" pitchFamily="18" charset="0"/>
                <a:cs typeface="Times New Roman" panose="02020603050405020304" pitchFamily="18" charset="0"/>
              </a:rPr>
              <a:t>Etkililik, </a:t>
            </a:r>
            <a:r>
              <a:rPr lang="tr-TR" sz="1600" b="1" dirty="0">
                <a:solidFill>
                  <a:srgbClr val="00B0F0"/>
                </a:solidFill>
                <a:latin typeface="Times New Roman" panose="02020603050405020304" pitchFamily="18" charset="0"/>
                <a:cs typeface="Times New Roman" panose="02020603050405020304" pitchFamily="18" charset="0"/>
              </a:rPr>
              <a:t>ortak amacın gerçekleştirilmesiyle ilgilidir</a:t>
            </a:r>
            <a:r>
              <a:rPr lang="tr-TR" sz="1600" b="1" dirty="0">
                <a:solidFill>
                  <a:srgbClr val="FF0000"/>
                </a:solidFill>
                <a:latin typeface="Times New Roman" panose="02020603050405020304" pitchFamily="18" charset="0"/>
                <a:cs typeface="Times New Roman" panose="02020603050405020304" pitchFamily="18" charset="0"/>
              </a:rPr>
              <a:t>. Amacın gerçekleştirilme derecesi, etkililiğin ölçütüdür. Yeterlilik ise, </a:t>
            </a:r>
            <a:r>
              <a:rPr lang="tr-TR" sz="1600" b="1" dirty="0">
                <a:solidFill>
                  <a:srgbClr val="00B0F0"/>
                </a:solidFill>
                <a:latin typeface="Times New Roman" panose="02020603050405020304" pitchFamily="18" charset="0"/>
                <a:cs typeface="Times New Roman" panose="02020603050405020304" pitchFamily="18" charset="0"/>
              </a:rPr>
              <a:t>öğretmen ve öğrencilerin gereksinimlerinin karşılanmasıyla ilgilidir</a:t>
            </a:r>
            <a:r>
              <a:rPr lang="tr-TR" sz="1600" b="1" dirty="0">
                <a:solidFill>
                  <a:srgbClr val="FF0000"/>
                </a:solidFill>
                <a:latin typeface="Times New Roman" panose="02020603050405020304" pitchFamily="18" charset="0"/>
                <a:cs typeface="Times New Roman" panose="02020603050405020304" pitchFamily="18" charset="0"/>
              </a:rPr>
              <a:t>. Örgütün amacını gerçekleştirme doğrultusunda işbirliği yapmaya istekli, yeter sayıda bireyin sağlanması, yeterliliğin ölçütüdür</a:t>
            </a:r>
            <a:r>
              <a:rPr lang="tr-TR" sz="1600" dirty="0">
                <a:latin typeface="Times New Roman" panose="02020603050405020304" pitchFamily="18" charset="0"/>
                <a:cs typeface="Times New Roman" panose="02020603050405020304" pitchFamily="18" charset="0"/>
              </a:rPr>
              <a:t>.(10) </a:t>
            </a:r>
          </a:p>
          <a:p>
            <a:pPr algn="just"/>
            <a:r>
              <a:rPr lang="tr-TR" sz="1600" b="1" dirty="0">
                <a:solidFill>
                  <a:srgbClr val="00B0F0"/>
                </a:solidFill>
                <a:latin typeface="Times New Roman" panose="02020603050405020304" pitchFamily="18" charset="0"/>
                <a:cs typeface="Times New Roman" panose="02020603050405020304" pitchFamily="18" charset="0"/>
              </a:rPr>
              <a:t>Herhangi bir eğitim kurumunda, verimlilik, etkililik ve yeterlikten söz edilebiliyorsa, o örgütün performans yönetimin oldukça başarılı olduğu ileri sürülebilir. </a:t>
            </a:r>
            <a:r>
              <a:rPr lang="tr-TR" sz="1600" dirty="0">
                <a:latin typeface="Times New Roman" panose="02020603050405020304" pitchFamily="18" charset="0"/>
                <a:cs typeface="Times New Roman" panose="02020603050405020304" pitchFamily="18" charset="0"/>
              </a:rPr>
              <a:t>Eski yönetim anlayışlarında, örgütün kalitesinin bireysel verimlerin birleştirilmesinin bir sonucu olduğu ifade edilmekteydi. </a:t>
            </a:r>
            <a:r>
              <a:rPr lang="tr-TR" sz="1600" b="1" dirty="0">
                <a:solidFill>
                  <a:srgbClr val="00B0F0"/>
                </a:solidFill>
                <a:latin typeface="Times New Roman" panose="02020603050405020304" pitchFamily="18" charset="0"/>
                <a:cs typeface="Times New Roman" panose="02020603050405020304" pitchFamily="18" charset="0"/>
              </a:rPr>
              <a:t>Son gelişmeler, verimliliği, bireysel güçlerin bir toplamı değil, bir sentezi, etkileşimi olarak ele almaktadır. Eğitimde verimlik, ekip çalışmasını, okulun amaçlarını gerçekleştirmesini ve sinerjisi yüksek olan bir örgütü ifade etmektedir. </a:t>
            </a:r>
          </a:p>
          <a:p>
            <a:endParaRPr lang="tr-TR" b="1" dirty="0">
              <a:solidFill>
                <a:srgbClr val="00B0F0"/>
              </a:solidFill>
            </a:endParaRPr>
          </a:p>
        </p:txBody>
      </p:sp>
    </p:spTree>
    <p:extLst>
      <p:ext uri="{BB962C8B-B14F-4D97-AF65-F5344CB8AC3E}">
        <p14:creationId xmlns:p14="http://schemas.microsoft.com/office/powerpoint/2010/main" xmlns="" val="973027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84</TotalTime>
  <Words>1545</Words>
  <PresentationFormat>Özel</PresentationFormat>
  <Paragraphs>105</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Duman</vt:lpstr>
      <vt:lpstr>Öğretmen Performansının Artırılmasında Okul Yöneticisinin Rolü     MEB DERGİ SAYI:153-154 TARİH:2002  YAZAN: Dr. Necati CEMALOĞLU</vt:lpstr>
      <vt:lpstr>                             GİRİŞ</vt:lpstr>
      <vt:lpstr>Slayt 3</vt:lpstr>
      <vt:lpstr>Performans Yönetimi</vt:lpstr>
      <vt:lpstr>Costello’e göre(3), performans yönetimi şunları içermektedir: </vt:lpstr>
      <vt:lpstr>Performans Yönetiminin Genel Amacı </vt:lpstr>
      <vt:lpstr>Örgütlerde performans yönetiminin uygulanmasının bazı nedenleri vardır. Bunlar:(7) </vt:lpstr>
      <vt:lpstr>Okul yöneticisi performans yönetimi sürecinde yapacağı çalışmaları iyi bilmelidir. Bunlar:(8) </vt:lpstr>
      <vt:lpstr>      Verimlilik, Etkililik ve Yeterlilik </vt:lpstr>
      <vt:lpstr>Öğretmenlerin Performans Düzeyini Artırmada Yöneticilere Düşen Sorumluluklar</vt:lpstr>
      <vt:lpstr>Sheridan, Rice ve Seldin, (13) öğretimin etkililiğini sağlamak için bazı stratejiler önermektedir. Bu stratejiler: </vt:lpstr>
      <vt:lpstr>Slayt 12</vt:lpstr>
      <vt:lpstr>Slayt 13</vt:lpstr>
      <vt:lpstr>Slayt 14</vt:lpstr>
      <vt:lpstr>  Eğitimde Performansın İyileştirilmesi </vt:lpstr>
      <vt:lpstr>Öğretmenlerin mesleki gelişimleri, aşağıda gösterilen planlama aktivitesini gerektirir:(24) </vt:lpstr>
      <vt:lpstr>Slayt 17</vt:lpstr>
      <vt:lpstr>Öğretmenlerin performanslarının nasıl artırılacağı üzerine George Redfern’ün önerileri şunlardır: (27) </vt:lpstr>
      <vt:lpstr>Slayt 19</vt:lpstr>
      <vt:lpstr>Slayt 20</vt:lpstr>
      <vt:lpstr>Slayt 21</vt:lpstr>
      <vt:lpstr>         Sonuç-Tartışma ve Öneriler </vt:lpstr>
      <vt:lpstr>Slayt 23</vt:lpstr>
      <vt:lpstr>Okulunda performans düzeyini artırmak isteyen okul yöneticisi, şu soruları cevaplandırmalıdır: (29) </vt:lpstr>
      <vt:lpstr>Öneriler </vt:lpstr>
      <vt:lpstr>               HAZIRLAYANLAR;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2017-09-11T21:04:34Z</dcterms:created>
  <dcterms:modified xsi:type="dcterms:W3CDTF">2017-09-25T07:01:47Z</dcterms:modified>
  <cp:category>www.sorubak.com</cp:category>
</cp:coreProperties>
</file>