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1"/>
  </p:notesMasterIdLst>
  <p:sldIdLst>
    <p:sldId id="27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Orta Stil 2 - Vurgu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BDD63C-55F2-4B82-BF2F-87BCBC186FA3}" type="datetimeFigureOut">
              <a:rPr lang="tr-TR" smtClean="0"/>
              <a:pPr/>
              <a:t>24.05.2017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69D789-B09E-4EA1-B0E8-242F564D4262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9D789-B09E-4EA1-B0E8-242F564D4262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9D789-B09E-4EA1-B0E8-242F564D4262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9D789-B09E-4EA1-B0E8-242F564D4262}" type="slidenum">
              <a:rPr lang="tr-TR" smtClean="0"/>
              <a:pPr/>
              <a:t>10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9D789-B09E-4EA1-B0E8-242F564D4262}" type="slidenum">
              <a:rPr lang="tr-TR" smtClean="0"/>
              <a:pPr/>
              <a:t>13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69D789-B09E-4EA1-B0E8-242F564D4262}" type="slidenum">
              <a:rPr lang="tr-TR" smtClean="0"/>
              <a:pPr/>
              <a:t>16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24.05.2017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over/>
    <p:sndAc>
      <p:stSnd>
        <p:snd r:embed="rId1" name="whoo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24.05.2017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over/>
    <p:sndAc>
      <p:stSnd>
        <p:snd r:embed="rId1" name="whoo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24.05.2017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over/>
    <p:sndAc>
      <p:stSnd>
        <p:snd r:embed="rId1" name="whoo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24.05.2017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over/>
    <p:sndAc>
      <p:stSnd>
        <p:snd r:embed="rId1" name="whoo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24.05.2017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over/>
    <p:sndAc>
      <p:stSnd>
        <p:snd r:embed="rId1" name="whoo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24.05.2017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over/>
    <p:sndAc>
      <p:stSnd>
        <p:snd r:embed="rId1" name="whoo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24.05.2017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over/>
    <p:sndAc>
      <p:stSnd>
        <p:snd r:embed="rId1" name="whoo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24.05.2017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over/>
    <p:sndAc>
      <p:stSnd>
        <p:snd r:embed="rId1" name="whoo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24.05.2017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over/>
    <p:sndAc>
      <p:stSnd>
        <p:snd r:embed="rId1" name="whoo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24.05.2017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over/>
    <p:sndAc>
      <p:stSnd>
        <p:snd r:embed="rId1" name="whoo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24.05.2017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over/>
    <p:sndAc>
      <p:stSnd>
        <p:snd r:embed="rId1" name="whoosh.wav"/>
      </p:stSnd>
    </p:sndAc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24.05.2017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cover/>
    <p:sndAc>
      <p:stSnd>
        <p:snd r:embed="rId13" name="whoosh.wav"/>
      </p:stSnd>
    </p:sndAc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Public\Videos\Sample%20Videos\12-&#199;iftetelli.mp3" TargetMode="Externa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4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BAŞLAMADAN RAHATLAMA</a:t>
            </a:r>
            <a:endParaRPr lang="tr-TR" dirty="0"/>
          </a:p>
        </p:txBody>
      </p:sp>
      <p:pic>
        <p:nvPicPr>
          <p:cNvPr id="6" name="12-Çiftetelli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143108" y="2000240"/>
            <a:ext cx="3714776" cy="3071834"/>
          </a:xfrm>
          <a:prstGeom prst="rect">
            <a:avLst/>
          </a:prstGeom>
        </p:spPr>
      </p:pic>
    </p:spTree>
  </p:cSld>
  <p:clrMapOvr>
    <a:masterClrMapping/>
  </p:clrMapOvr>
  <p:transition>
    <p:cover/>
    <p:sndAc>
      <p:stSnd>
        <p:snd r:embed="rId3" name="whoo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2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tr-T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DURUM (HAL)</a:t>
            </a:r>
            <a:br>
              <a:rPr lang="tr-T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tr-T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EKLERİ</a:t>
            </a:r>
            <a:br>
              <a:rPr lang="tr-T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1-</a:t>
            </a:r>
            <a:r>
              <a:rPr lang="tr-TR" dirty="0" smtClean="0">
                <a:solidFill>
                  <a:srgbClr val="FF0000"/>
                </a:solidFill>
              </a:rPr>
              <a:t>İSMİN YALIN HALİ:</a:t>
            </a:r>
            <a:r>
              <a:rPr lang="tr-TR" dirty="0" smtClean="0"/>
              <a:t>Ek almamış.</a:t>
            </a:r>
          </a:p>
          <a:p>
            <a:pPr>
              <a:buNone/>
            </a:pPr>
            <a:r>
              <a:rPr lang="tr-TR" dirty="0" smtClean="0"/>
              <a:t>EV   İŞ</a:t>
            </a:r>
          </a:p>
          <a:p>
            <a:pPr>
              <a:buNone/>
            </a:pPr>
            <a:r>
              <a:rPr lang="tr-TR" dirty="0" smtClean="0"/>
              <a:t>OKUL   ARABA</a:t>
            </a:r>
          </a:p>
        </p:txBody>
      </p:sp>
      <p:pic>
        <p:nvPicPr>
          <p:cNvPr id="5122" name="Picture 2" descr="C:\Users\User\Desktop\GÖKTUĞ\CLIPART ANİMASYON\PUB60COR\AN00015_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2285992"/>
            <a:ext cx="5016503" cy="4286280"/>
          </a:xfrm>
          <a:prstGeom prst="rect">
            <a:avLst/>
          </a:prstGeom>
          <a:noFill/>
        </p:spPr>
      </p:pic>
      <p:sp>
        <p:nvSpPr>
          <p:cNvPr id="6" name="5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142844" y="6215082"/>
            <a:ext cx="428628" cy="42862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714348" y="6215082"/>
            <a:ext cx="500066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cover/>
    <p:sndAc>
      <p:stSnd>
        <p:snd r:embed="rId3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0.3331 L 4.44444E-6 1.44576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tr-TR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tr-TR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tr-TR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tr-TR" dirty="0" smtClean="0">
                <a:solidFill>
                  <a:srgbClr val="FF0000"/>
                </a:solidFill>
              </a:rPr>
              <a:t>2)İSMİN BELİRTME HALİ: </a:t>
            </a:r>
            <a:r>
              <a:rPr lang="tr-TR" dirty="0" smtClean="0"/>
              <a:t>-I-İ-U-Ü EKİ ALMIŞ</a:t>
            </a:r>
          </a:p>
          <a:p>
            <a:pPr>
              <a:buFont typeface="Wingdings" pitchFamily="2" charset="2"/>
              <a:buChar char="q"/>
            </a:pPr>
            <a:r>
              <a:rPr lang="tr-TR" dirty="0" smtClean="0"/>
              <a:t>EV+İ</a:t>
            </a:r>
          </a:p>
          <a:p>
            <a:pPr>
              <a:buFont typeface="Wingdings" pitchFamily="2" charset="2"/>
              <a:buChar char="q"/>
            </a:pPr>
            <a:r>
              <a:rPr lang="tr-TR" dirty="0" smtClean="0"/>
              <a:t>İŞ+İ</a:t>
            </a:r>
          </a:p>
          <a:p>
            <a:pPr>
              <a:buFont typeface="Wingdings" pitchFamily="2" charset="2"/>
              <a:buChar char="q"/>
            </a:pPr>
            <a:r>
              <a:rPr lang="tr-TR" dirty="0" smtClean="0"/>
              <a:t>OKUL+U</a:t>
            </a:r>
          </a:p>
          <a:p>
            <a:pPr>
              <a:buFont typeface="Wingdings" pitchFamily="2" charset="2"/>
              <a:buChar char="q"/>
            </a:pPr>
            <a:r>
              <a:rPr lang="tr-TR" dirty="0" smtClean="0"/>
              <a:t>ARABA+(Y)I   </a:t>
            </a:r>
            <a:endParaRPr lang="tr-TR" dirty="0"/>
          </a:p>
        </p:txBody>
      </p:sp>
      <p:pic>
        <p:nvPicPr>
          <p:cNvPr id="6148" name="Picture 4" descr="C:\Users\User\Desktop\GÖKTUĞ\CLIPART ANİMASYON\PUB60COR\TN00095_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2500306"/>
            <a:ext cx="4394200" cy="3468688"/>
          </a:xfrm>
          <a:prstGeom prst="rect">
            <a:avLst/>
          </a:prstGeom>
          <a:noFill/>
        </p:spPr>
      </p:pic>
      <p:sp>
        <p:nvSpPr>
          <p:cNvPr id="8" name="7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142844" y="6215082"/>
            <a:ext cx="428628" cy="42862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714348" y="6215082"/>
            <a:ext cx="500066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cover/>
    <p:sndAc>
      <p:stSnd>
        <p:snd r:embed="rId2" name="explod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9965 0.09253 L -0.03073 0.0925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tr-TR" dirty="0" smtClean="0">
                <a:solidFill>
                  <a:srgbClr val="FF0000"/>
                </a:solidFill>
              </a:rPr>
              <a:t>3)İSMİN YÖNELME HALİ:</a:t>
            </a:r>
            <a:r>
              <a:rPr lang="tr-TR" dirty="0" smtClean="0"/>
              <a:t> -e –a ekleri alır.</a:t>
            </a:r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Ev+e</a:t>
            </a:r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İş+e</a:t>
            </a:r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Okul+a</a:t>
            </a:r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Araba+ya</a:t>
            </a:r>
            <a:endParaRPr lang="tr-TR" dirty="0"/>
          </a:p>
        </p:txBody>
      </p:sp>
      <p:pic>
        <p:nvPicPr>
          <p:cNvPr id="7171" name="Picture 3" descr="C:\Users\User\Desktop\GÖKTUĞ\CLIPART ANİMASYON\PUB60COR\AN01184_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3429000"/>
            <a:ext cx="3535380" cy="1930413"/>
          </a:xfrm>
          <a:prstGeom prst="rect">
            <a:avLst/>
          </a:prstGeom>
          <a:noFill/>
        </p:spPr>
      </p:pic>
      <p:sp>
        <p:nvSpPr>
          <p:cNvPr id="6" name="5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142844" y="6215082"/>
            <a:ext cx="428628" cy="42862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714348" y="6215082"/>
            <a:ext cx="500066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cover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945 0.01665 L 0.23698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" y="-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tr-TR" dirty="0" smtClean="0">
                <a:solidFill>
                  <a:srgbClr val="FF0000"/>
                </a:solidFill>
              </a:rPr>
              <a:t>4)BULUNMA HALİ: </a:t>
            </a:r>
            <a:r>
              <a:rPr lang="tr-TR" dirty="0" smtClean="0"/>
              <a:t>-de –da–</a:t>
            </a:r>
            <a:r>
              <a:rPr lang="tr-TR" dirty="0" err="1" smtClean="0"/>
              <a:t>te</a:t>
            </a:r>
            <a:r>
              <a:rPr lang="tr-TR" dirty="0" smtClean="0"/>
              <a:t>–ta 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Ev+de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İş+</a:t>
            </a:r>
            <a:r>
              <a:rPr lang="tr-TR" dirty="0" err="1" smtClean="0"/>
              <a:t>te</a:t>
            </a:r>
            <a:endParaRPr lang="tr-TR" dirty="0" smtClean="0"/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Okul+da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Araba+da</a:t>
            </a:r>
            <a:endParaRPr lang="tr-TR" dirty="0"/>
          </a:p>
        </p:txBody>
      </p:sp>
      <p:pic>
        <p:nvPicPr>
          <p:cNvPr id="8194" name="Picture 2" descr="C:\Users\User\Desktop\GÖKTUĞ\CLIPART ANİMASYON\PUB60COR\AN01060_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2428874"/>
            <a:ext cx="3000396" cy="2286009"/>
          </a:xfrm>
          <a:prstGeom prst="rect">
            <a:avLst/>
          </a:prstGeom>
          <a:noFill/>
        </p:spPr>
      </p:pic>
      <p:pic>
        <p:nvPicPr>
          <p:cNvPr id="8195" name="Picture 3" descr="C:\Users\User\Desktop\GÖKTUĞ\CLIPART ANİMASYON\PUB60COR\AN01084_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07088" y="2428868"/>
            <a:ext cx="2665440" cy="2143140"/>
          </a:xfrm>
          <a:prstGeom prst="rect">
            <a:avLst/>
          </a:prstGeom>
          <a:noFill/>
        </p:spPr>
      </p:pic>
      <p:sp>
        <p:nvSpPr>
          <p:cNvPr id="6" name="5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142844" y="6215082"/>
            <a:ext cx="428628" cy="42862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714348" y="6215082"/>
            <a:ext cx="500066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cover/>
    <p:sndAc>
      <p:stSnd>
        <p:snd r:embed="rId3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7847 0.50382 L -0.04983 0.01064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" y="-2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1771 -0.54532 L 3.33333E-6 -4.49584E-6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" y="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tr-TR" dirty="0" smtClean="0">
                <a:solidFill>
                  <a:srgbClr val="FF0000"/>
                </a:solidFill>
              </a:rPr>
              <a:t>5)İSMİN AYRILMA HALİ:  </a:t>
            </a:r>
            <a:r>
              <a:rPr lang="tr-TR" dirty="0" smtClean="0"/>
              <a:t>-den –dan –ten-tan</a:t>
            </a:r>
          </a:p>
          <a:p>
            <a:pPr>
              <a:buFont typeface="Wingdings" pitchFamily="2" charset="2"/>
              <a:buChar char="ü"/>
            </a:pPr>
            <a:r>
              <a:rPr lang="tr-TR" dirty="0" smtClean="0"/>
              <a:t>Ev+den</a:t>
            </a:r>
          </a:p>
          <a:p>
            <a:pPr>
              <a:buFont typeface="Wingdings" pitchFamily="2" charset="2"/>
              <a:buChar char="ü"/>
            </a:pPr>
            <a:r>
              <a:rPr lang="tr-TR" dirty="0" smtClean="0"/>
              <a:t>İş+ten</a:t>
            </a:r>
          </a:p>
          <a:p>
            <a:pPr>
              <a:buFont typeface="Wingdings" pitchFamily="2" charset="2"/>
              <a:buChar char="ü"/>
            </a:pPr>
            <a:r>
              <a:rPr lang="tr-TR" dirty="0" smtClean="0"/>
              <a:t>Okul+dan</a:t>
            </a:r>
          </a:p>
          <a:p>
            <a:pPr>
              <a:buFont typeface="Wingdings" pitchFamily="2" charset="2"/>
              <a:buChar char="ü"/>
            </a:pPr>
            <a:r>
              <a:rPr lang="tr-TR" dirty="0" smtClean="0"/>
              <a:t>Araba+dan</a:t>
            </a:r>
            <a:endParaRPr lang="tr-TR" dirty="0"/>
          </a:p>
        </p:txBody>
      </p:sp>
      <p:pic>
        <p:nvPicPr>
          <p:cNvPr id="9218" name="Picture 2" descr="C:\Users\User\Desktop\GÖKTUĞ\CLIPART ANİMASYON\PUB60COR\AN04326_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2786058"/>
            <a:ext cx="4505348" cy="2406663"/>
          </a:xfrm>
          <a:prstGeom prst="rect">
            <a:avLst/>
          </a:prstGeom>
          <a:noFill/>
        </p:spPr>
      </p:pic>
      <p:sp>
        <p:nvSpPr>
          <p:cNvPr id="5" name="4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142844" y="6215082"/>
            <a:ext cx="428628" cy="42862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714348" y="6215082"/>
            <a:ext cx="500066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cover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23 0.00231 L -0.84583 -0.008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4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tr-TR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ÇOĞUL (ÇOKLUK)</a:t>
            </a:r>
            <a:br>
              <a:rPr lang="tr-TR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tr-TR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EKLERİ</a:t>
            </a:r>
            <a:br>
              <a:rPr lang="tr-TR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tr-TR" dirty="0" smtClean="0"/>
              <a:t>     Sayıca  birden fazla varlığı göstermek için </a:t>
            </a:r>
          </a:p>
          <a:p>
            <a:r>
              <a:rPr lang="tr-TR" dirty="0" smtClean="0"/>
              <a:t>      varlık adının sonuna “-</a:t>
            </a:r>
            <a:r>
              <a:rPr lang="tr-TR" dirty="0" err="1" smtClean="0"/>
              <a:t>lar</a:t>
            </a:r>
            <a:r>
              <a:rPr lang="tr-TR" dirty="0" smtClean="0"/>
              <a:t>-</a:t>
            </a:r>
            <a:r>
              <a:rPr lang="tr-TR" dirty="0" err="1" smtClean="0"/>
              <a:t>ler</a:t>
            </a:r>
            <a:r>
              <a:rPr lang="tr-TR" dirty="0" smtClean="0"/>
              <a:t>”  eki  gelir.</a:t>
            </a:r>
          </a:p>
          <a:p>
            <a:r>
              <a:rPr lang="tr-TR" dirty="0" smtClean="0"/>
              <a:t>         Okul</a:t>
            </a:r>
            <a:r>
              <a:rPr lang="tr-TR" i="1" dirty="0" smtClean="0"/>
              <a:t>lar </a:t>
            </a:r>
            <a:r>
              <a:rPr lang="tr-TR" dirty="0" smtClean="0"/>
              <a:t>tatil oldu. Gibi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>
                <a:solidFill>
                  <a:srgbClr val="FF0000"/>
                </a:solidFill>
              </a:rPr>
              <a:t>NOT: Bu eki kimi zaman eklendiği sözcüğe “gibi 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benzerleri” anlamlarını katar. Yapım eki işlerinde </a:t>
            </a:r>
            <a:r>
              <a:rPr lang="tr-TR" dirty="0" err="1" smtClean="0">
                <a:solidFill>
                  <a:srgbClr val="FF0000"/>
                </a:solidFill>
              </a:rPr>
              <a:t>kuulanılır</a:t>
            </a:r>
            <a:r>
              <a:rPr lang="tr-TR" dirty="0" smtClean="0">
                <a:solidFill>
                  <a:srgbClr val="FF0000"/>
                </a:solidFill>
              </a:rPr>
              <a:t>.</a:t>
            </a:r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 descr="C:\Users\User\Desktop\GÖKTUĞ\CLIPART ANİMASYON\PUB60COR\Adsız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71472" y="1714488"/>
            <a:ext cx="714412" cy="571505"/>
          </a:xfrm>
          <a:prstGeom prst="rect">
            <a:avLst/>
          </a:prstGeom>
          <a:noFill/>
          <a:scene3d>
            <a:camera prst="orthographicFront">
              <a:rot lat="600000" lon="0" rev="0"/>
            </a:camera>
            <a:lightRig rig="threePt" dir="t"/>
          </a:scene3d>
        </p:spPr>
      </p:pic>
      <p:sp>
        <p:nvSpPr>
          <p:cNvPr id="7" name="6 İkizkenar Üçgen"/>
          <p:cNvSpPr/>
          <p:nvPr/>
        </p:nvSpPr>
        <p:spPr>
          <a:xfrm>
            <a:off x="1428728" y="2928934"/>
            <a:ext cx="214314" cy="28575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142844" y="6215082"/>
            <a:ext cx="428628" cy="42862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714348" y="6215082"/>
            <a:ext cx="500066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cover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596" y="273050"/>
            <a:ext cx="8258204" cy="6370660"/>
          </a:xfrm>
        </p:spPr>
        <p:txBody>
          <a:bodyPr>
            <a:normAutofit lnSpcReduction="10000"/>
          </a:bodyPr>
          <a:lstStyle/>
          <a:p>
            <a:endParaRPr lang="tr-TR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buNone/>
            </a:pPr>
            <a:endParaRPr lang="tr-TR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Mustafa kemaller tükenmez.</a:t>
            </a:r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Bu ulus daha çok Fatihler yetiştirir.</a:t>
            </a:r>
          </a:p>
          <a:p>
            <a:pPr>
              <a:buFont typeface="Wingdings" pitchFamily="2" charset="2"/>
              <a:buChar char="ü"/>
            </a:pPr>
            <a:r>
              <a:rPr lang="tr-TR" dirty="0" smtClean="0"/>
              <a:t>“-LAR-LER” eklendiğinde sözcüğe “abartma” anlamı katar.</a:t>
            </a:r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 Seni dünyalar kadar seviyorum.</a:t>
            </a:r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Çocuk ateşler içinde yanıyor.</a:t>
            </a:r>
          </a:p>
          <a:p>
            <a:pPr>
              <a:buFont typeface="Wingdings" pitchFamily="2" charset="2"/>
              <a:buChar char="ü"/>
            </a:pPr>
            <a:r>
              <a:rPr lang="tr-TR" dirty="0" smtClean="0"/>
              <a:t>“-LAR-LER” eklendiğinde cümleye “aile” anlamı katar.</a:t>
            </a:r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Teyzemler bize gelecekmiş.</a:t>
            </a:r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Amcamlar her akşam bize gelir.   </a:t>
            </a:r>
            <a:endParaRPr lang="tr-TR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258289" y="428604"/>
            <a:ext cx="462742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Örnekler</a:t>
            </a:r>
          </a:p>
          <a:p>
            <a:pPr algn="ctr"/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1266" name="Picture 2" descr="C:\Users\User\Desktop\GÖKTUĞ\CLIPART ANİMASYON\PUB60COR\AG00120_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4714884"/>
            <a:ext cx="2592416" cy="1928826"/>
          </a:xfrm>
          <a:prstGeom prst="rect">
            <a:avLst/>
          </a:prstGeom>
          <a:noFill/>
        </p:spPr>
      </p:pic>
      <p:sp>
        <p:nvSpPr>
          <p:cNvPr id="10" name="9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142844" y="6215082"/>
            <a:ext cx="428628" cy="42862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714348" y="6215082"/>
            <a:ext cx="500066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cover/>
    <p:sndAc>
      <p:stSnd>
        <p:snd r:embed="rId3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0.3567 L 1.94444E-6 -8.81332E-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655620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SAHİPLİK (İYELİK)</a:t>
            </a:r>
            <a:br>
              <a:rPr lang="tr-TR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tr-TR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EKLERİ</a:t>
            </a:r>
            <a:br>
              <a:rPr lang="tr-TR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tr-TR" dirty="0"/>
          </a:p>
        </p:txBody>
      </p:sp>
      <p:graphicFrame>
        <p:nvGraphicFramePr>
          <p:cNvPr id="6" name="5 İçerik Yer Tutucusu"/>
          <p:cNvGraphicFramePr>
            <a:graphicFrameLocks noGrp="1"/>
          </p:cNvGraphicFramePr>
          <p:nvPr>
            <p:ph idx="1"/>
          </p:nvPr>
        </p:nvGraphicFramePr>
        <p:xfrm>
          <a:off x="3575050" y="273050"/>
          <a:ext cx="5111751" cy="52276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3917"/>
                <a:gridCol w="1703917"/>
                <a:gridCol w="1703917"/>
              </a:tblGrid>
              <a:tr h="746807"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KARŞIDIĞI</a:t>
                      </a:r>
                    </a:p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KİŞİ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AD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ALDIĞI</a:t>
                      </a:r>
                      <a:r>
                        <a:rPr lang="tr-TR" baseline="0" dirty="0" smtClean="0">
                          <a:solidFill>
                            <a:srgbClr val="FF0000"/>
                          </a:solidFill>
                        </a:rPr>
                        <a:t> EK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746807">
                <a:tc>
                  <a:txBody>
                    <a:bodyPr/>
                    <a:lstStyle/>
                    <a:p>
                      <a:r>
                        <a:rPr lang="tr-TR" dirty="0" smtClean="0"/>
                        <a:t>BENİM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KALEMİM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-(İ)M</a:t>
                      </a:r>
                      <a:endParaRPr lang="tr-TR" dirty="0"/>
                    </a:p>
                  </a:txBody>
                  <a:tcPr/>
                </a:tc>
              </a:tr>
              <a:tr h="746807">
                <a:tc>
                  <a:txBody>
                    <a:bodyPr/>
                    <a:lstStyle/>
                    <a:p>
                      <a:r>
                        <a:rPr lang="tr-TR" dirty="0" smtClean="0"/>
                        <a:t>SENİN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PASTAN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-N</a:t>
                      </a:r>
                      <a:endParaRPr lang="tr-TR" dirty="0"/>
                    </a:p>
                  </a:txBody>
                  <a:tcPr/>
                </a:tc>
              </a:tr>
              <a:tr h="746807">
                <a:tc>
                  <a:txBody>
                    <a:bodyPr/>
                    <a:lstStyle/>
                    <a:p>
                      <a:r>
                        <a:rPr lang="tr-TR" dirty="0" smtClean="0"/>
                        <a:t>ONUN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ÇANTASI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-(S)I</a:t>
                      </a:r>
                      <a:endParaRPr lang="tr-TR" dirty="0"/>
                    </a:p>
                  </a:txBody>
                  <a:tcPr/>
                </a:tc>
              </a:tr>
              <a:tr h="746807">
                <a:tc>
                  <a:txBody>
                    <a:bodyPr/>
                    <a:lstStyle/>
                    <a:p>
                      <a:r>
                        <a:rPr lang="tr-TR" dirty="0" smtClean="0"/>
                        <a:t>BİZİM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EVİMİZ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-(İ)MİZ</a:t>
                      </a:r>
                      <a:endParaRPr lang="tr-TR" dirty="0"/>
                    </a:p>
                  </a:txBody>
                  <a:tcPr/>
                </a:tc>
              </a:tr>
              <a:tr h="746807">
                <a:tc>
                  <a:txBody>
                    <a:bodyPr/>
                    <a:lstStyle/>
                    <a:p>
                      <a:r>
                        <a:rPr lang="tr-TR" dirty="0" smtClean="0"/>
                        <a:t>SİZİN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SEVİNCİNİZ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-(İ)NİZ</a:t>
                      </a:r>
                      <a:endParaRPr lang="tr-TR" dirty="0"/>
                    </a:p>
                  </a:txBody>
                  <a:tcPr/>
                </a:tc>
              </a:tr>
              <a:tr h="746807">
                <a:tc>
                  <a:txBody>
                    <a:bodyPr/>
                    <a:lstStyle/>
                    <a:p>
                      <a:r>
                        <a:rPr lang="tr-TR" dirty="0" smtClean="0"/>
                        <a:t>ONLARIN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DÜŞÜNCELERİ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-LERİ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785794"/>
            <a:ext cx="3008313" cy="5340369"/>
          </a:xfrm>
        </p:spPr>
        <p:txBody>
          <a:bodyPr>
            <a:normAutofit/>
          </a:bodyPr>
          <a:lstStyle/>
          <a:p>
            <a:r>
              <a:rPr lang="tr-TR" sz="2000" dirty="0" smtClean="0"/>
              <a:t>Yalnızca adlara gelen o adın gösterdiği varlığın kime yada neye ait olduğunu belirten eklerdir.</a:t>
            </a:r>
            <a:endParaRPr lang="tr-TR" sz="2000" dirty="0"/>
          </a:p>
        </p:txBody>
      </p:sp>
      <p:sp>
        <p:nvSpPr>
          <p:cNvPr id="5" name="4 Dikdörtgen"/>
          <p:cNvSpPr/>
          <p:nvPr/>
        </p:nvSpPr>
        <p:spPr>
          <a:xfrm>
            <a:off x="2306380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tr-TR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2290" name="Picture 2" descr="C:\Users\User\Desktop\GÖKTUĞ\CLIPART ANİMASYON\PUB60COR\AG00129_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3071810"/>
            <a:ext cx="1863713" cy="1863713"/>
          </a:xfrm>
          <a:prstGeom prst="rect">
            <a:avLst/>
          </a:prstGeom>
          <a:noFill/>
        </p:spPr>
      </p:pic>
      <p:sp>
        <p:nvSpPr>
          <p:cNvPr id="9" name="8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142844" y="6215082"/>
            <a:ext cx="428628" cy="42862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714348" y="6215082"/>
            <a:ext cx="500066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cover/>
    <p:sndAc>
      <p:stSnd>
        <p:snd r:embed="rId2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76 0.00046 C -0.08159 -0.08883 -0.03159 -0.16609 0.03542 -0.17141 C 0.09948 -0.17812 0.15938 -0.1182 0.16337 -0.03146 C 0.16841 0.04835 0.12639 0.12306 0.06632 0.12838 C 0.01146 0.13232 -0.04062 0.08305 -0.04461 0.00856 C -0.04861 -0.05945 -0.01354 -0.12352 0.03733 -0.12884 C 0.08438 -0.13278 0.12848 -0.09137 0.13143 -0.02891 C 0.13438 0.02707 0.10643 0.08166 0.06441 0.08443 C 0.02639 0.08837 -0.00954 0.05644 -0.01267 0.00578 C -0.01458 -0.03955 0.00643 -0.08351 0.03941 -0.08605 C 0.06841 -0.08883 0.0974 -0.06477 0.09948 -0.02614 C 0.10139 0.00717 0.08646 0.03909 0.06233 0.04187 C 0.04237 0.04441 0.02136 0.02984 0.02032 0.00301 C 0.01841 -0.01827 0.02639 -0.04094 0.04132 -0.04349 C 0.05348 -0.04349 0.06546 -0.03817 0.06737 -0.02359 C 0.06841 -0.01411 0.06632 -0.00486 0.06042 -0.00092 C 0.05747 0.00046 0.05539 0.00046 0.05244 -0.00092 " pathEditMode="relative" rAng="0" ptsTypes="fffffffffffffffff">
                                      <p:cBhvr>
                                        <p:cTn id="6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Örnekler</a:t>
            </a:r>
            <a:br>
              <a:rPr lang="tr-T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tr-TR" dirty="0" smtClean="0"/>
              <a:t>Arabam yolda kaldı.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Düşüncelerin bana doğru gelmiyor.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Kazağı güzelmiş.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Evimiz yeni boyandı.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Yollarınız burada ayrılıyor.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Gözleri parlayan çocuklar.</a:t>
            </a:r>
            <a:endParaRPr lang="tr-TR" dirty="0"/>
          </a:p>
        </p:txBody>
      </p:sp>
      <p:sp>
        <p:nvSpPr>
          <p:cNvPr id="4" name="3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142844" y="6215082"/>
            <a:ext cx="428628" cy="42862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714348" y="6215082"/>
            <a:ext cx="500066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4338" name="Picture 2" descr="C:\Users\User\Desktop\GÖKTUĞ\CLIPART ANİMASYON\PUB60COR\AG00158_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3143248"/>
            <a:ext cx="3429023" cy="3000396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  <p:sndAc>
      <p:stSnd>
        <p:snd r:embed="rId2" name="whoo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9 -0.97432 L 0.00989 0.07495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5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 rot="21445163">
            <a:off x="-680591" y="561918"/>
            <a:ext cx="8229600" cy="1399032"/>
          </a:xfrm>
        </p:spPr>
        <p:txBody>
          <a:bodyPr/>
          <a:lstStyle/>
          <a:p>
            <a:r>
              <a:rPr lang="tr-TR" dirty="0" smtClean="0"/>
              <a:t>GÖKTUĞKANTEKİN 6/C 169</a:t>
            </a:r>
            <a:endParaRPr lang="tr-TR" dirty="0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5" y="1785926"/>
            <a:ext cx="7929618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newsflash/>
    <p:sndAc>
      <p:stSnd>
        <p:snd r:embed="rId2" name="j0214098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018993" y="428604"/>
            <a:ext cx="510601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tr-TR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EKLER</a:t>
            </a:r>
            <a:endParaRPr lang="tr-TR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026" name="Picture 2" descr="C:\Users\User\Desktop\GÖKTUĞ\CLIPART ANİMASYON\PUB60COR\AG00092_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357166"/>
            <a:ext cx="1643074" cy="998573"/>
          </a:xfrm>
          <a:prstGeom prst="rect">
            <a:avLst/>
          </a:prstGeom>
          <a:noFill/>
        </p:spPr>
      </p:pic>
      <p:pic>
        <p:nvPicPr>
          <p:cNvPr id="6" name="Picture 2" descr="C:\Users\User\Desktop\GÖKTUĞ\CLIPART ANİMASYON\PUB60COR\AG00092_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5572132" y="357166"/>
            <a:ext cx="1643074" cy="998573"/>
          </a:xfrm>
          <a:prstGeom prst="rect">
            <a:avLst/>
          </a:prstGeom>
          <a:noFill/>
        </p:spPr>
      </p:pic>
      <p:pic>
        <p:nvPicPr>
          <p:cNvPr id="1028" name="Picture 4" descr="C:\Users\User\Desktop\GÖKTUĞ\CLIPART ANİMASYON\PUB60COR\AG00130_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57950" y="4133538"/>
            <a:ext cx="2357454" cy="2028506"/>
          </a:xfrm>
          <a:prstGeom prst="rect">
            <a:avLst/>
          </a:prstGeom>
          <a:noFill/>
        </p:spPr>
      </p:pic>
      <p:pic>
        <p:nvPicPr>
          <p:cNvPr id="9" name="Picture 4" descr="C:\Users\User\Desktop\GÖKTUĞ\CLIPART ANİMASYON\PUB60COR\AG00130_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4214818"/>
            <a:ext cx="2357454" cy="2028506"/>
          </a:xfrm>
          <a:prstGeom prst="rect">
            <a:avLst/>
          </a:prstGeom>
          <a:noFill/>
        </p:spPr>
      </p:pic>
      <p:sp>
        <p:nvSpPr>
          <p:cNvPr id="10" name="9 Gülen Yüz"/>
          <p:cNvSpPr/>
          <p:nvPr/>
        </p:nvSpPr>
        <p:spPr>
          <a:xfrm>
            <a:off x="7429520" y="500042"/>
            <a:ext cx="1000132" cy="1000132"/>
          </a:xfrm>
          <a:prstGeom prst="smileyFac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Gülen Yüz"/>
          <p:cNvSpPr/>
          <p:nvPr/>
        </p:nvSpPr>
        <p:spPr>
          <a:xfrm>
            <a:off x="714348" y="428604"/>
            <a:ext cx="1000132" cy="1000132"/>
          </a:xfrm>
          <a:prstGeom prst="smileyFac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3" name="12 Düz Bağlayıcı"/>
          <p:cNvCxnSpPr/>
          <p:nvPr/>
        </p:nvCxnSpPr>
        <p:spPr>
          <a:xfrm>
            <a:off x="3714744" y="1785926"/>
            <a:ext cx="18573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Düz Ok Bağlayıcısı"/>
          <p:cNvCxnSpPr/>
          <p:nvPr/>
        </p:nvCxnSpPr>
        <p:spPr>
          <a:xfrm>
            <a:off x="5643570" y="1785926"/>
            <a:ext cx="785818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Ok Bağlayıcısı"/>
          <p:cNvCxnSpPr/>
          <p:nvPr/>
        </p:nvCxnSpPr>
        <p:spPr>
          <a:xfrm rot="10800000" flipV="1">
            <a:off x="2928926" y="1785926"/>
            <a:ext cx="785818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Metin Yer Tutucusu"/>
          <p:cNvSpPr>
            <a:spLocks noGrp="1"/>
          </p:cNvSpPr>
          <p:nvPr>
            <p:ph type="body" idx="1"/>
          </p:nvPr>
        </p:nvSpPr>
        <p:spPr>
          <a:xfrm>
            <a:off x="571472" y="2071678"/>
            <a:ext cx="7772400" cy="500066"/>
          </a:xfrm>
        </p:spPr>
        <p:txBody>
          <a:bodyPr>
            <a:normAutofit/>
          </a:bodyPr>
          <a:lstStyle/>
          <a:p>
            <a:r>
              <a:rPr lang="tr-TR" dirty="0" smtClean="0"/>
              <a:t>                           </a:t>
            </a:r>
            <a:r>
              <a:rPr lang="tr-TR" dirty="0" smtClean="0">
                <a:solidFill>
                  <a:srgbClr val="FF0000"/>
                </a:solidFill>
              </a:rPr>
              <a:t>YAPIM</a:t>
            </a:r>
            <a:r>
              <a:rPr lang="tr-TR" dirty="0" smtClean="0"/>
              <a:t> </a:t>
            </a:r>
            <a:r>
              <a:rPr lang="tr-TR" dirty="0" smtClean="0">
                <a:solidFill>
                  <a:srgbClr val="FF0000"/>
                </a:solidFill>
              </a:rPr>
              <a:t>EKLERİ</a:t>
            </a:r>
            <a:r>
              <a:rPr lang="tr-TR" dirty="0" smtClean="0"/>
              <a:t>                                 </a:t>
            </a:r>
            <a:r>
              <a:rPr lang="tr-TR" dirty="0" smtClean="0">
                <a:solidFill>
                  <a:srgbClr val="00B050"/>
                </a:solidFill>
              </a:rPr>
              <a:t>ÇEKİM</a:t>
            </a:r>
            <a:r>
              <a:rPr lang="tr-TR" dirty="0" smtClean="0"/>
              <a:t> </a:t>
            </a:r>
            <a:r>
              <a:rPr lang="tr-TR" dirty="0" smtClean="0">
                <a:solidFill>
                  <a:srgbClr val="00B050"/>
                </a:solidFill>
              </a:rPr>
              <a:t>EKLERİ</a:t>
            </a:r>
          </a:p>
        </p:txBody>
      </p:sp>
      <p:sp>
        <p:nvSpPr>
          <p:cNvPr id="20" name="19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142844" y="6215082"/>
            <a:ext cx="428628" cy="42862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714348" y="6215082"/>
            <a:ext cx="500066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cover/>
    <p:sndAc>
      <p:stSnd>
        <p:snd r:embed="rId3" name="drumro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YAPIM EKLERİ</a:t>
            </a:r>
            <a:br>
              <a:rPr lang="tr-TR" sz="320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</a:br>
            <a:endParaRPr lang="tr-TR" sz="3200" dirty="0"/>
          </a:p>
        </p:txBody>
      </p:sp>
      <p:graphicFrame>
        <p:nvGraphicFramePr>
          <p:cNvPr id="6" name="5 İçerik Yer Tutucusu"/>
          <p:cNvGraphicFramePr>
            <a:graphicFrameLocks noGrp="1"/>
          </p:cNvGraphicFramePr>
          <p:nvPr>
            <p:ph sz="half" idx="1"/>
          </p:nvPr>
        </p:nvGraphicFramePr>
        <p:xfrm>
          <a:off x="457200" y="1600200"/>
          <a:ext cx="4038600" cy="27273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6200"/>
                <a:gridCol w="1346200"/>
                <a:gridCol w="1346200"/>
              </a:tblGrid>
              <a:tr h="909107"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DOĞ-UM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 marL="72243" marR="72243"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 KİTAP-ÇI</a:t>
                      </a:r>
                      <a:endParaRPr lang="tr-TR" dirty="0"/>
                    </a:p>
                  </a:txBody>
                  <a:tcPr marL="72243" marR="72243"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SOR-U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 marL="72243" marR="72243"/>
                </a:tc>
              </a:tr>
              <a:tr h="909107">
                <a:tc>
                  <a:txBody>
                    <a:bodyPr/>
                    <a:lstStyle/>
                    <a:p>
                      <a:r>
                        <a:rPr lang="tr-TR" dirty="0" smtClean="0"/>
                        <a:t>SÜS-LEN</a:t>
                      </a:r>
                      <a:endParaRPr lang="tr-TR" dirty="0"/>
                    </a:p>
                  </a:txBody>
                  <a:tcPr marL="72243" marR="72243"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SUN-UŞ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 marL="72243" marR="72243"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GÖZ-LÜK-ÇÜ</a:t>
                      </a:r>
                      <a:endParaRPr lang="tr-TR" dirty="0"/>
                    </a:p>
                  </a:txBody>
                  <a:tcPr marL="72243" marR="72243"/>
                </a:tc>
              </a:tr>
              <a:tr h="909107"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GÖZ-LÜK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 marL="72243" marR="72243"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BAK-ICI</a:t>
                      </a:r>
                      <a:endParaRPr lang="tr-TR" dirty="0"/>
                    </a:p>
                  </a:txBody>
                  <a:tcPr marL="72243" marR="72243"/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AZ-IM-SA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 marL="72243" marR="72243"/>
                </a:tc>
              </a:tr>
            </a:tbl>
          </a:graphicData>
        </a:graphic>
      </p:graphicFrame>
      <p:sp>
        <p:nvSpPr>
          <p:cNvPr id="4" name="3 Metin Yer Tutucusu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tr-TR" sz="2000" b="1" dirty="0" smtClean="0"/>
              <a:t>Sözcük köklerine  gelerek sözcüğün anlamını değiştirip yeni sözcükler türetmeye  yarayan eklere “</a:t>
            </a:r>
            <a:r>
              <a:rPr lang="tr-TR" sz="2000" b="1" i="1" dirty="0" smtClean="0">
                <a:solidFill>
                  <a:srgbClr val="FF0000"/>
                </a:solidFill>
              </a:rPr>
              <a:t>yapım eki</a:t>
            </a:r>
            <a:r>
              <a:rPr lang="tr-TR" sz="2000" b="1" i="1" dirty="0" smtClean="0"/>
              <a:t>” </a:t>
            </a:r>
            <a:r>
              <a:rPr lang="tr-TR" sz="2000" b="1" dirty="0" smtClean="0"/>
              <a:t>denir.</a:t>
            </a:r>
            <a:endParaRPr lang="tr-TR" sz="2000" b="1" i="1" dirty="0" smtClean="0"/>
          </a:p>
          <a:p>
            <a:endParaRPr lang="tr-TR" sz="2000" b="1" i="1" dirty="0" smtClean="0"/>
          </a:p>
          <a:p>
            <a:endParaRPr lang="tr-TR" sz="2000" b="1" dirty="0"/>
          </a:p>
        </p:txBody>
      </p:sp>
      <p:sp>
        <p:nvSpPr>
          <p:cNvPr id="5" name="4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142844" y="6215082"/>
            <a:ext cx="428628" cy="42862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714348" y="6215082"/>
            <a:ext cx="500066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cover/>
    <p:sndAc>
      <p:stSnd>
        <p:snd r:embed="rId2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YAPIM EKLERİ</a:t>
            </a:r>
            <a:br>
              <a:rPr lang="tr-TR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</a:br>
            <a:r>
              <a:rPr lang="tr-TR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(4)</a:t>
            </a:r>
            <a:br>
              <a:rPr lang="tr-TR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</a:br>
            <a:endParaRPr lang="tr-TR" dirty="0"/>
          </a:p>
        </p:txBody>
      </p:sp>
      <p:graphicFrame>
        <p:nvGraphicFramePr>
          <p:cNvPr id="5" name="4 İçerik Yer Tutucusu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34718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867969">
                <a:tc>
                  <a:txBody>
                    <a:bodyPr/>
                    <a:lstStyle/>
                    <a:p>
                      <a:r>
                        <a:rPr lang="tr-TR" sz="4800" dirty="0" smtClean="0">
                          <a:solidFill>
                            <a:srgbClr val="FF0000"/>
                          </a:solidFill>
                        </a:rPr>
                        <a:t>1)   </a:t>
                      </a:r>
                      <a:r>
                        <a:rPr lang="tr-TR" sz="4800" dirty="0" smtClean="0">
                          <a:solidFill>
                            <a:schemeClr val="tx1"/>
                          </a:solidFill>
                        </a:rPr>
                        <a:t>FİİLDEN İSİM YAPAN</a:t>
                      </a:r>
                      <a:endParaRPr lang="tr-TR" sz="4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867969">
                <a:tc>
                  <a:txBody>
                    <a:bodyPr/>
                    <a:lstStyle/>
                    <a:p>
                      <a:r>
                        <a:rPr lang="tr-TR" sz="4800" dirty="0" smtClean="0">
                          <a:solidFill>
                            <a:srgbClr val="FF0000"/>
                          </a:solidFill>
                        </a:rPr>
                        <a:t>2)   </a:t>
                      </a:r>
                      <a:r>
                        <a:rPr lang="tr-TR" sz="4800" b="1" dirty="0" smtClean="0">
                          <a:solidFill>
                            <a:srgbClr val="FF0000"/>
                          </a:solidFill>
                        </a:rPr>
                        <a:t>FİİLDEN</a:t>
                      </a:r>
                      <a:r>
                        <a:rPr lang="tr-TR" sz="4800" b="1" baseline="0" dirty="0" smtClean="0">
                          <a:solidFill>
                            <a:srgbClr val="FF0000"/>
                          </a:solidFill>
                        </a:rPr>
                        <a:t> FİİL YAPAN</a:t>
                      </a:r>
                      <a:endParaRPr lang="tr-TR" sz="4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867969">
                <a:tc>
                  <a:txBody>
                    <a:bodyPr/>
                    <a:lstStyle/>
                    <a:p>
                      <a:r>
                        <a:rPr lang="tr-TR" sz="4800" dirty="0" smtClean="0">
                          <a:solidFill>
                            <a:srgbClr val="FF0000"/>
                          </a:solidFill>
                        </a:rPr>
                        <a:t>3)   </a:t>
                      </a:r>
                      <a:r>
                        <a:rPr lang="tr-TR" sz="4800" b="1" dirty="0" smtClean="0">
                          <a:solidFill>
                            <a:schemeClr val="tx1"/>
                          </a:solidFill>
                        </a:rPr>
                        <a:t>İSİMDEN</a:t>
                      </a:r>
                      <a:r>
                        <a:rPr lang="tr-TR" sz="4800" b="1" baseline="0" dirty="0" smtClean="0">
                          <a:solidFill>
                            <a:schemeClr val="tx1"/>
                          </a:solidFill>
                        </a:rPr>
                        <a:t> FİİL YAPAN</a:t>
                      </a:r>
                      <a:endParaRPr lang="tr-TR" sz="4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867969">
                <a:tc>
                  <a:txBody>
                    <a:bodyPr/>
                    <a:lstStyle/>
                    <a:p>
                      <a:r>
                        <a:rPr lang="tr-TR" sz="4800" dirty="0" smtClean="0">
                          <a:solidFill>
                            <a:srgbClr val="FF0000"/>
                          </a:solidFill>
                        </a:rPr>
                        <a:t>4)   </a:t>
                      </a:r>
                      <a:r>
                        <a:rPr lang="tr-TR" sz="4800" b="1" dirty="0" smtClean="0">
                          <a:solidFill>
                            <a:srgbClr val="FF0000"/>
                          </a:solidFill>
                        </a:rPr>
                        <a:t>İSİMDEN</a:t>
                      </a:r>
                      <a:r>
                        <a:rPr lang="tr-TR" sz="4800" b="1" baseline="0" dirty="0" smtClean="0">
                          <a:solidFill>
                            <a:srgbClr val="FF0000"/>
                          </a:solidFill>
                        </a:rPr>
                        <a:t> İSİM YAPAN </a:t>
                      </a:r>
                      <a:endParaRPr lang="tr-TR" sz="4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7" name="6 Düz Bağlayıcı"/>
          <p:cNvCxnSpPr/>
          <p:nvPr/>
        </p:nvCxnSpPr>
        <p:spPr>
          <a:xfrm rot="5400000">
            <a:off x="-571536" y="3357562"/>
            <a:ext cx="35719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5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142844" y="6215082"/>
            <a:ext cx="428628" cy="42862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714348" y="6215082"/>
            <a:ext cx="500066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cover/>
    <p:sndAc>
      <p:stSnd>
        <p:snd r:embed="rId3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727058"/>
          </a:xfrm>
        </p:spPr>
        <p:txBody>
          <a:bodyPr>
            <a:normAutofit/>
          </a:bodyPr>
          <a:lstStyle/>
          <a:p>
            <a:r>
              <a:rPr lang="tr-TR" sz="3200" dirty="0" smtClean="0"/>
              <a:t>1)FİYE</a:t>
            </a:r>
            <a:endParaRPr lang="tr-TR" sz="3200" dirty="0"/>
          </a:p>
        </p:txBody>
      </p:sp>
      <p:graphicFrame>
        <p:nvGraphicFramePr>
          <p:cNvPr id="5" name="4 İçerik Yer Tutucusu"/>
          <p:cNvGraphicFramePr>
            <a:graphicFrameLocks noGrp="1"/>
          </p:cNvGraphicFramePr>
          <p:nvPr>
            <p:ph idx="1"/>
          </p:nvPr>
        </p:nvGraphicFramePr>
        <p:xfrm>
          <a:off x="3857620" y="273051"/>
          <a:ext cx="4829181" cy="351314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09727"/>
                <a:gridCol w="1609727"/>
                <a:gridCol w="1609727"/>
              </a:tblGrid>
              <a:tr h="1171047">
                <a:tc>
                  <a:txBody>
                    <a:bodyPr/>
                    <a:lstStyle/>
                    <a:p>
                      <a:r>
                        <a:rPr lang="tr-TR" u="sng" dirty="0" smtClean="0"/>
                        <a:t>DOĞ</a:t>
                      </a:r>
                      <a:r>
                        <a:rPr lang="tr-TR" u="sng" baseline="0" dirty="0" smtClean="0"/>
                        <a:t> + </a:t>
                      </a:r>
                      <a:r>
                        <a:rPr lang="tr-TR" u="sng" dirty="0" smtClean="0"/>
                        <a:t>UM</a:t>
                      </a:r>
                    </a:p>
                    <a:p>
                      <a:r>
                        <a:rPr lang="tr-TR" dirty="0" smtClean="0"/>
                        <a:t>F.K.      F.İ.Y.E.</a:t>
                      </a:r>
                    </a:p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u="sng" dirty="0" smtClean="0"/>
                        <a:t>YAP + I</a:t>
                      </a:r>
                    </a:p>
                    <a:p>
                      <a:r>
                        <a:rPr lang="tr-TR" u="sng" dirty="0" smtClean="0"/>
                        <a:t>F.K</a:t>
                      </a:r>
                      <a:r>
                        <a:rPr lang="tr-TR" u="sng" baseline="0" dirty="0" smtClean="0"/>
                        <a:t>     F.İ.Y.E.</a:t>
                      </a:r>
                      <a:endParaRPr lang="tr-TR" u="sn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u="sng" dirty="0" smtClean="0"/>
                        <a:t>SOR</a:t>
                      </a:r>
                      <a:r>
                        <a:rPr lang="tr-TR" u="sng" baseline="0" dirty="0" smtClean="0"/>
                        <a:t> + U</a:t>
                      </a:r>
                    </a:p>
                    <a:p>
                      <a:r>
                        <a:rPr lang="tr-TR" u="sng" baseline="0" dirty="0" smtClean="0"/>
                        <a:t>F.K    F.İ.Y.E</a:t>
                      </a:r>
                      <a:endParaRPr lang="tr-TR" u="sng" dirty="0"/>
                    </a:p>
                  </a:txBody>
                  <a:tcPr/>
                </a:tc>
              </a:tr>
              <a:tr h="1171047">
                <a:tc>
                  <a:txBody>
                    <a:bodyPr/>
                    <a:lstStyle/>
                    <a:p>
                      <a:r>
                        <a:rPr lang="tr-TR" b="1" u="sng" dirty="0" smtClean="0"/>
                        <a:t>DÖK+ÜM</a:t>
                      </a:r>
                    </a:p>
                    <a:p>
                      <a:r>
                        <a:rPr lang="tr-TR" b="1" u="sng" dirty="0" smtClean="0"/>
                        <a:t>F.K.   F.İ.Y.E.</a:t>
                      </a:r>
                      <a:endParaRPr lang="tr-TR" b="1" u="sn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u="sng" dirty="0" smtClean="0"/>
                        <a:t>KORK+U</a:t>
                      </a:r>
                    </a:p>
                    <a:p>
                      <a:r>
                        <a:rPr lang="tr-TR" b="1" u="sng" dirty="0" smtClean="0"/>
                        <a:t>F.K.    F.İ.Y.E.</a:t>
                      </a:r>
                      <a:endParaRPr lang="tr-TR" b="1" u="sn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u="sng" dirty="0" smtClean="0"/>
                        <a:t>SEV+Gİ</a:t>
                      </a:r>
                    </a:p>
                    <a:p>
                      <a:r>
                        <a:rPr lang="tr-TR" b="1" u="sng" dirty="0" smtClean="0"/>
                        <a:t>F.K.   F.İ.Y.E.</a:t>
                      </a:r>
                      <a:endParaRPr lang="tr-TR" b="1" u="sng" dirty="0"/>
                    </a:p>
                  </a:txBody>
                  <a:tcPr/>
                </a:tc>
              </a:tr>
              <a:tr h="1171047">
                <a:tc>
                  <a:txBody>
                    <a:bodyPr/>
                    <a:lstStyle/>
                    <a:p>
                      <a:r>
                        <a:rPr lang="tr-TR" b="1" u="sng" dirty="0" smtClean="0"/>
                        <a:t>YAZ+I</a:t>
                      </a:r>
                    </a:p>
                    <a:p>
                      <a:r>
                        <a:rPr lang="tr-TR" b="1" u="sng" dirty="0" smtClean="0"/>
                        <a:t>F.K   F.İ.Y.E</a:t>
                      </a:r>
                      <a:endParaRPr lang="tr-TR" b="1" u="sn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u="sng" dirty="0" smtClean="0"/>
                        <a:t>KORU+(y)UCU</a:t>
                      </a:r>
                    </a:p>
                    <a:p>
                      <a:r>
                        <a:rPr lang="tr-TR" b="1" u="sng" dirty="0" smtClean="0"/>
                        <a:t>F.K</a:t>
                      </a:r>
                      <a:r>
                        <a:rPr lang="tr-TR" b="1" u="sng" baseline="0" dirty="0" smtClean="0"/>
                        <a:t>          F.İ.Y.E.</a:t>
                      </a:r>
                      <a:endParaRPr lang="tr-TR" b="1" u="sn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u="sng" dirty="0" smtClean="0"/>
                        <a:t>İT+İŞ</a:t>
                      </a:r>
                    </a:p>
                    <a:p>
                      <a:r>
                        <a:rPr lang="tr-TR" b="1" u="sng" dirty="0" smtClean="0"/>
                        <a:t>F.K.</a:t>
                      </a:r>
                      <a:r>
                        <a:rPr lang="tr-TR" b="1" u="sng" baseline="0" dirty="0" smtClean="0"/>
                        <a:t>  F.İ.Y.E.</a:t>
                      </a:r>
                      <a:endParaRPr lang="tr-TR" b="1" u="sng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tr-TR" sz="2000" dirty="0" smtClean="0"/>
              <a:t>Eylem kök ve gövdelerine gelerek onların anlamını ve türünü değiştiren eklerdir.</a:t>
            </a:r>
            <a:endParaRPr lang="tr-TR" sz="2000" dirty="0"/>
          </a:p>
        </p:txBody>
      </p:sp>
      <p:pic>
        <p:nvPicPr>
          <p:cNvPr id="1026" name="Picture 2" descr="C:\Users\User\Desktop\GÖKTUĞ\CLIPART ANİMASYON\PUB60COR\AG00021_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428868"/>
            <a:ext cx="3071834" cy="4227294"/>
          </a:xfrm>
          <a:prstGeom prst="rect">
            <a:avLst/>
          </a:prstGeom>
          <a:noFill/>
        </p:spPr>
      </p:pic>
      <p:sp>
        <p:nvSpPr>
          <p:cNvPr id="6" name="5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3714744" y="6215082"/>
            <a:ext cx="428628" cy="42862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4286248" y="6215082"/>
            <a:ext cx="500066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cover/>
    <p:sndAc>
      <p:stSnd>
        <p:snd r:embed="rId2" name="ELPHRG0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655620"/>
          </a:xfrm>
        </p:spPr>
        <p:txBody>
          <a:bodyPr>
            <a:normAutofit/>
          </a:bodyPr>
          <a:lstStyle/>
          <a:p>
            <a:r>
              <a:rPr lang="tr-TR" sz="3200" dirty="0" smtClean="0"/>
              <a:t>2)FFYE</a:t>
            </a:r>
            <a:endParaRPr lang="tr-TR" sz="3200" dirty="0"/>
          </a:p>
        </p:txBody>
      </p:sp>
      <p:graphicFrame>
        <p:nvGraphicFramePr>
          <p:cNvPr id="5" name="4 İçerik Yer Tutucusu"/>
          <p:cNvGraphicFramePr>
            <a:graphicFrameLocks noGrp="1"/>
          </p:cNvGraphicFramePr>
          <p:nvPr>
            <p:ph idx="1"/>
          </p:nvPr>
        </p:nvGraphicFramePr>
        <p:xfrm>
          <a:off x="4429124" y="2"/>
          <a:ext cx="4257676" cy="6857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57676"/>
              </a:tblGrid>
              <a:tr h="979714">
                <a:tc>
                  <a:txBody>
                    <a:bodyPr/>
                    <a:lstStyle/>
                    <a:p>
                      <a:r>
                        <a:rPr lang="tr-TR" sz="3600" dirty="0" smtClean="0">
                          <a:solidFill>
                            <a:srgbClr val="FF0000"/>
                          </a:solidFill>
                        </a:rPr>
                        <a:t>GÖR+ÜŞ</a:t>
                      </a:r>
                      <a:endParaRPr lang="tr-TR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979714">
                <a:tc>
                  <a:txBody>
                    <a:bodyPr/>
                    <a:lstStyle/>
                    <a:p>
                      <a:r>
                        <a:rPr lang="tr-TR" sz="3600" b="1" dirty="0" smtClean="0">
                          <a:solidFill>
                            <a:srgbClr val="FF0000"/>
                          </a:solidFill>
                        </a:rPr>
                        <a:t>AN+IMSA</a:t>
                      </a:r>
                      <a:endParaRPr lang="tr-TR" sz="3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979714">
                <a:tc>
                  <a:txBody>
                    <a:bodyPr/>
                    <a:lstStyle/>
                    <a:p>
                      <a:r>
                        <a:rPr lang="tr-TR" sz="3600" b="1" dirty="0" smtClean="0">
                          <a:solidFill>
                            <a:srgbClr val="FF0000"/>
                          </a:solidFill>
                        </a:rPr>
                        <a:t>SAR+IL</a:t>
                      </a:r>
                      <a:endParaRPr lang="tr-TR" sz="3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979714">
                <a:tc>
                  <a:txBody>
                    <a:bodyPr/>
                    <a:lstStyle/>
                    <a:p>
                      <a:r>
                        <a:rPr lang="tr-TR" sz="3600" b="1" dirty="0" smtClean="0">
                          <a:solidFill>
                            <a:srgbClr val="FF0000"/>
                          </a:solidFill>
                        </a:rPr>
                        <a:t>KAY+DIR</a:t>
                      </a:r>
                      <a:endParaRPr lang="tr-TR" sz="3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979714">
                <a:tc>
                  <a:txBody>
                    <a:bodyPr/>
                    <a:lstStyle/>
                    <a:p>
                      <a:r>
                        <a:rPr lang="tr-TR" sz="3600" b="1" dirty="0" smtClean="0">
                          <a:solidFill>
                            <a:srgbClr val="FF0000"/>
                          </a:solidFill>
                        </a:rPr>
                        <a:t>UÇ+URUM</a:t>
                      </a:r>
                      <a:endParaRPr lang="tr-TR" sz="3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979714">
                <a:tc>
                  <a:txBody>
                    <a:bodyPr/>
                    <a:lstStyle/>
                    <a:p>
                      <a:r>
                        <a:rPr lang="tr-TR" sz="3600" b="1" dirty="0" smtClean="0">
                          <a:solidFill>
                            <a:srgbClr val="FF0000"/>
                          </a:solidFill>
                        </a:rPr>
                        <a:t>KAÇ+IR</a:t>
                      </a:r>
                      <a:endParaRPr lang="tr-TR" sz="3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979714">
                <a:tc>
                  <a:txBody>
                    <a:bodyPr/>
                    <a:lstStyle/>
                    <a:p>
                      <a:r>
                        <a:rPr lang="tr-TR" sz="3600" b="1" smtClean="0">
                          <a:solidFill>
                            <a:srgbClr val="FF0000"/>
                          </a:solidFill>
                        </a:rPr>
                        <a:t>AT+IL</a:t>
                      </a:r>
                      <a:endParaRPr lang="tr-TR" sz="36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tr-TR" sz="2400" dirty="0" smtClean="0"/>
              <a:t>Eylem kök ve gövdelerine  gelerek onların anlamını değiştiren fakat türünü değiştirmeyen eklerdir</a:t>
            </a:r>
            <a:endParaRPr lang="tr-TR" sz="2400" dirty="0"/>
          </a:p>
        </p:txBody>
      </p:sp>
      <p:pic>
        <p:nvPicPr>
          <p:cNvPr id="2050" name="Picture 2" descr="C:\Users\User\Desktop\GÖKTUĞ\CLIPART ANİMASYON\PUB60COR\AG00011_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3429000"/>
            <a:ext cx="2847970" cy="3217554"/>
          </a:xfrm>
          <a:prstGeom prst="rect">
            <a:avLst/>
          </a:prstGeom>
          <a:noFill/>
        </p:spPr>
      </p:pic>
      <p:sp>
        <p:nvSpPr>
          <p:cNvPr id="6" name="5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142844" y="6215082"/>
            <a:ext cx="428628" cy="42862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714348" y="6215082"/>
            <a:ext cx="500066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cover/>
    <p:sndAc>
      <p:stSnd>
        <p:snd r:embed="rId2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655620"/>
          </a:xfrm>
        </p:spPr>
        <p:txBody>
          <a:bodyPr>
            <a:norm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3)İFYE</a:t>
            </a:r>
            <a:endParaRPr lang="tr-TR" sz="3200" dirty="0">
              <a:solidFill>
                <a:srgbClr val="FF0000"/>
              </a:solidFill>
            </a:endParaRPr>
          </a:p>
        </p:txBody>
      </p:sp>
      <p:graphicFrame>
        <p:nvGraphicFramePr>
          <p:cNvPr id="7" name="6 İçerik Yer Tutucusu"/>
          <p:cNvGraphicFramePr>
            <a:graphicFrameLocks noGrp="1"/>
          </p:cNvGraphicFramePr>
          <p:nvPr>
            <p:ph idx="1"/>
          </p:nvPr>
        </p:nvGraphicFramePr>
        <p:xfrm>
          <a:off x="2071668" y="500041"/>
          <a:ext cx="7072333" cy="36433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8083"/>
                <a:gridCol w="1732381"/>
                <a:gridCol w="1803785"/>
                <a:gridCol w="442021"/>
                <a:gridCol w="442021"/>
                <a:gridCol w="442021"/>
                <a:gridCol w="442021"/>
              </a:tblGrid>
              <a:tr h="1214446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tr-TR" sz="3200" dirty="0" smtClean="0">
                          <a:solidFill>
                            <a:srgbClr val="FF0000"/>
                          </a:solidFill>
                        </a:rPr>
                        <a:t>Öte+</a:t>
                      </a:r>
                      <a:r>
                        <a:rPr lang="tr-TR" sz="3200" dirty="0" err="1" smtClean="0">
                          <a:solidFill>
                            <a:srgbClr val="FF0000"/>
                          </a:solidFill>
                        </a:rPr>
                        <a:t>le</a:t>
                      </a:r>
                      <a:endParaRPr lang="tr-TR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tr-TR" sz="3200" dirty="0" smtClean="0"/>
                        <a:t>Us+lan</a:t>
                      </a:r>
                      <a:endParaRPr lang="tr-TR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tr-TR" sz="3600" dirty="0" smtClean="0">
                          <a:solidFill>
                            <a:srgbClr val="FF0000"/>
                          </a:solidFill>
                        </a:rPr>
                        <a:t>Az+al</a:t>
                      </a:r>
                      <a:endParaRPr lang="tr-TR" sz="3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tr-TR" sz="3200" dirty="0" smtClean="0"/>
                        <a:t>Söz+leş</a:t>
                      </a:r>
                      <a:endParaRPr lang="tr-TR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214446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tr-TR" sz="3200" b="1" dirty="0" smtClean="0">
                          <a:solidFill>
                            <a:srgbClr val="FF0000"/>
                          </a:solidFill>
                        </a:rPr>
                        <a:t>Su+la</a:t>
                      </a:r>
                      <a:endParaRPr lang="tr-TR" sz="3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tr-TR" sz="2400" b="1" dirty="0" smtClean="0"/>
                        <a:t>BEN+İMSE</a:t>
                      </a:r>
                      <a:endParaRPr lang="tr-TR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tr-TR" sz="2400" b="1" dirty="0" smtClean="0">
                          <a:solidFill>
                            <a:srgbClr val="FF0000"/>
                          </a:solidFill>
                        </a:rPr>
                        <a:t>GENÇ+LEŞ</a:t>
                      </a:r>
                      <a:endParaRPr lang="tr-TR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tr-TR" sz="2400" b="1" dirty="0" smtClean="0"/>
                        <a:t>BOY+LAN</a:t>
                      </a:r>
                      <a:endParaRPr lang="tr-TR" sz="24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404815">
                <a:tc rowSpan="3"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tr-TR" sz="2800" b="1" dirty="0" smtClean="0">
                          <a:solidFill>
                            <a:srgbClr val="FF0000"/>
                          </a:solidFill>
                        </a:rPr>
                        <a:t>BAŞ+AR</a:t>
                      </a:r>
                      <a:endParaRPr lang="tr-TR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tr-TR" sz="2400" b="1" dirty="0" smtClean="0"/>
                        <a:t>GARİP+SE</a:t>
                      </a:r>
                      <a:endParaRPr lang="tr-TR" sz="2400" b="1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tr-TR" sz="3200" b="1" dirty="0" smtClean="0">
                          <a:solidFill>
                            <a:srgbClr val="FF0000"/>
                          </a:solidFill>
                        </a:rPr>
                        <a:t>YAŞ+A</a:t>
                      </a:r>
                      <a:endParaRPr lang="tr-TR" sz="3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404815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404815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42845" y="1435100"/>
            <a:ext cx="2071701" cy="4691063"/>
          </a:xfrm>
        </p:spPr>
        <p:txBody>
          <a:bodyPr>
            <a:normAutofit/>
          </a:bodyPr>
          <a:lstStyle/>
          <a:p>
            <a:r>
              <a:rPr lang="tr-TR" sz="2000" dirty="0" smtClean="0"/>
              <a:t>Ad kök yada gövdelerine gelerek onların anlamını ve türünü değiştiren eklerdir.</a:t>
            </a:r>
            <a:endParaRPr lang="tr-TR" sz="2000" dirty="0"/>
          </a:p>
        </p:txBody>
      </p:sp>
      <p:pic>
        <p:nvPicPr>
          <p:cNvPr id="1026" name="Picture 2" descr="C:\Users\User\Desktop\GÖKTUĞ\CLIPART ANİMASYON\PUB60COR\AG00126_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18" y="4286256"/>
            <a:ext cx="4384695" cy="2571744"/>
          </a:xfrm>
          <a:prstGeom prst="rect">
            <a:avLst/>
          </a:prstGeom>
          <a:noFill/>
        </p:spPr>
      </p:pic>
      <p:sp>
        <p:nvSpPr>
          <p:cNvPr id="9" name="8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142844" y="6215082"/>
            <a:ext cx="428628" cy="42862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714348" y="6215082"/>
            <a:ext cx="500066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cover/>
    <p:sndAc>
      <p:stSnd>
        <p:snd r:embed="rId3" name="las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3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655620"/>
          </a:xfrm>
        </p:spPr>
        <p:txBody>
          <a:bodyPr>
            <a:norm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4)İİYE</a:t>
            </a:r>
            <a:endParaRPr lang="tr-TR" sz="2400" dirty="0">
              <a:solidFill>
                <a:srgbClr val="FF0000"/>
              </a:solidFill>
            </a:endParaRPr>
          </a:p>
        </p:txBody>
      </p:sp>
      <p:graphicFrame>
        <p:nvGraphicFramePr>
          <p:cNvPr id="7" name="6 İçerik Yer Tutucusu"/>
          <p:cNvGraphicFramePr>
            <a:graphicFrameLocks noGrp="1"/>
          </p:cNvGraphicFramePr>
          <p:nvPr>
            <p:ph idx="1"/>
          </p:nvPr>
        </p:nvGraphicFramePr>
        <p:xfrm>
          <a:off x="3428992" y="285728"/>
          <a:ext cx="5111750" cy="43577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1750"/>
              </a:tblGrid>
              <a:tr h="622531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tr-TR" sz="3200" dirty="0" smtClean="0">
                          <a:solidFill>
                            <a:srgbClr val="FF0000"/>
                          </a:solidFill>
                        </a:rPr>
                        <a:t>Yaz + </a:t>
                      </a:r>
                      <a:r>
                        <a:rPr lang="tr-TR" sz="3200" dirty="0" err="1" smtClean="0">
                          <a:solidFill>
                            <a:srgbClr val="FF0000"/>
                          </a:solidFill>
                        </a:rPr>
                        <a:t>lık</a:t>
                      </a:r>
                      <a:endParaRPr lang="tr-TR" sz="3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622531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tr-TR" sz="3200" b="1" dirty="0" smtClean="0">
                          <a:solidFill>
                            <a:srgbClr val="FF0000"/>
                          </a:solidFill>
                        </a:rPr>
                        <a:t>Şeker + </a:t>
                      </a:r>
                      <a:r>
                        <a:rPr lang="tr-TR" sz="3200" b="1" dirty="0" err="1" smtClean="0">
                          <a:solidFill>
                            <a:srgbClr val="FF0000"/>
                          </a:solidFill>
                        </a:rPr>
                        <a:t>ci</a:t>
                      </a:r>
                      <a:endParaRPr lang="tr-TR" sz="3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622531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tr-TR" sz="3200" b="1" dirty="0" smtClean="0">
                          <a:solidFill>
                            <a:srgbClr val="FF0000"/>
                          </a:solidFill>
                        </a:rPr>
                        <a:t>Köşe+</a:t>
                      </a:r>
                      <a:r>
                        <a:rPr lang="tr-TR" sz="3200" b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tr-TR" sz="3200" b="1" baseline="0" dirty="0" err="1" smtClean="0">
                          <a:solidFill>
                            <a:srgbClr val="FF0000"/>
                          </a:solidFill>
                        </a:rPr>
                        <a:t>li</a:t>
                      </a:r>
                      <a:endParaRPr lang="tr-TR" sz="3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622531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tr-TR" sz="3200" b="1" dirty="0" smtClean="0">
                          <a:solidFill>
                            <a:srgbClr val="FF0000"/>
                          </a:solidFill>
                        </a:rPr>
                        <a:t>Dün+</a:t>
                      </a:r>
                      <a:r>
                        <a:rPr lang="tr-TR" sz="3200" b="1" dirty="0" err="1" smtClean="0">
                          <a:solidFill>
                            <a:srgbClr val="FF0000"/>
                          </a:solidFill>
                        </a:rPr>
                        <a:t>kü</a:t>
                      </a:r>
                      <a:endParaRPr lang="tr-TR" sz="3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622531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tr-TR" sz="3200" b="1" dirty="0" smtClean="0">
                          <a:solidFill>
                            <a:srgbClr val="FF0000"/>
                          </a:solidFill>
                        </a:rPr>
                        <a:t>Kış+</a:t>
                      </a:r>
                      <a:r>
                        <a:rPr lang="tr-TR" sz="3200" b="1" dirty="0" err="1" smtClean="0">
                          <a:solidFill>
                            <a:srgbClr val="FF0000"/>
                          </a:solidFill>
                        </a:rPr>
                        <a:t>ın</a:t>
                      </a:r>
                      <a:endParaRPr lang="tr-TR" sz="3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622531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tr-TR" sz="3200" b="1" dirty="0" smtClean="0">
                          <a:solidFill>
                            <a:srgbClr val="FF0000"/>
                          </a:solidFill>
                        </a:rPr>
                        <a:t>Tuz+</a:t>
                      </a:r>
                      <a:r>
                        <a:rPr lang="tr-TR" sz="3200" b="1" dirty="0" err="1" smtClean="0">
                          <a:solidFill>
                            <a:srgbClr val="FF0000"/>
                          </a:solidFill>
                        </a:rPr>
                        <a:t>suz</a:t>
                      </a:r>
                      <a:endParaRPr lang="tr-TR" sz="3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622531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ü"/>
                      </a:pPr>
                      <a:r>
                        <a:rPr lang="tr-TR" sz="3200" b="1" dirty="0" smtClean="0">
                          <a:solidFill>
                            <a:srgbClr val="FF0000"/>
                          </a:solidFill>
                        </a:rPr>
                        <a:t>Kalem+</a:t>
                      </a:r>
                      <a:r>
                        <a:rPr lang="tr-TR" sz="3200" b="1" dirty="0" err="1" smtClean="0">
                          <a:solidFill>
                            <a:srgbClr val="FF0000"/>
                          </a:solidFill>
                        </a:rPr>
                        <a:t>lik</a:t>
                      </a:r>
                      <a:endParaRPr lang="tr-TR" sz="3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tr-TR" sz="2000" dirty="0" smtClean="0"/>
              <a:t>Ad kök yada gövdelerine gelerek onların anlamını  değiştiren fakat türünü değiştirmeyen eklerdir.</a:t>
            </a:r>
            <a:endParaRPr lang="tr-TR" sz="2000" dirty="0"/>
          </a:p>
        </p:txBody>
      </p:sp>
      <p:pic>
        <p:nvPicPr>
          <p:cNvPr id="2050" name="Picture 2" descr="C:\Users\User\Desktop\GÖKTUĞ\CLIPART ANİMASYON\PUB60COR\AG00037_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3071810"/>
            <a:ext cx="2928958" cy="3357586"/>
          </a:xfrm>
          <a:prstGeom prst="rect">
            <a:avLst/>
          </a:prstGeom>
          <a:noFill/>
        </p:spPr>
      </p:pic>
      <p:sp>
        <p:nvSpPr>
          <p:cNvPr id="9" name="8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142844" y="6215082"/>
            <a:ext cx="428628" cy="42862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714348" y="6215082"/>
            <a:ext cx="500066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cover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r-TR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ÇEKİM EKLERİ</a:t>
            </a:r>
            <a:br>
              <a:rPr lang="tr-TR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tr-TR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B050"/>
                </a:solidFill>
              </a:rPr>
              <a:t>İSİM ÇEKİM</a:t>
            </a:r>
          </a:p>
          <a:p>
            <a:pPr>
              <a:buFont typeface="Wingdings" pitchFamily="2" charset="2"/>
              <a:buChar char="v"/>
            </a:pPr>
            <a:r>
              <a:rPr lang="tr-TR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DURUM (HAL) EKLERİ</a:t>
            </a:r>
          </a:p>
          <a:p>
            <a:pPr>
              <a:buFont typeface="Wingdings" pitchFamily="2" charset="2"/>
              <a:buChar char="v"/>
            </a:pPr>
            <a:r>
              <a:rPr lang="tr-TR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ÇOĞUL EKLERİ</a:t>
            </a:r>
          </a:p>
          <a:p>
            <a:pPr>
              <a:buFont typeface="Wingdings" pitchFamily="2" charset="2"/>
              <a:buChar char="v"/>
            </a:pPr>
            <a:r>
              <a:rPr lang="tr-TR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SAHİPLİK (İYELİK) EKLERİ</a:t>
            </a:r>
          </a:p>
          <a:p>
            <a:pPr>
              <a:buFont typeface="Wingdings" pitchFamily="2" charset="2"/>
              <a:buChar char="v"/>
            </a:pPr>
            <a:r>
              <a:rPr lang="tr-TR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TAMLAMA EKLERİ</a:t>
            </a:r>
          </a:p>
          <a:p>
            <a:pPr>
              <a:buNone/>
            </a:pPr>
            <a:endParaRPr lang="tr-TR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B050"/>
              </a:solidFill>
            </a:endParaRPr>
          </a:p>
          <a:p>
            <a:pPr>
              <a:buNone/>
            </a:pPr>
            <a:endParaRPr lang="tr-TR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>
              <a:buNone/>
            </a:pPr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tr-TR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B0F0"/>
                </a:solidFill>
              </a:rPr>
              <a:t>FİİL ÇEKİM</a:t>
            </a:r>
          </a:p>
          <a:p>
            <a:pPr>
              <a:buFont typeface="Wingdings" pitchFamily="2" charset="2"/>
              <a:buChar char="Ø"/>
            </a:pPr>
            <a:r>
              <a:rPr lang="tr-TR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1)KİP EKLERİ</a:t>
            </a:r>
          </a:p>
          <a:p>
            <a:pPr>
              <a:buFont typeface="Wingdings" pitchFamily="2" charset="2"/>
              <a:buChar char="Ø"/>
            </a:pPr>
            <a:r>
              <a:rPr lang="tr-TR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2)OLUMSUZLUK EKLERİ</a:t>
            </a:r>
          </a:p>
          <a:p>
            <a:pPr>
              <a:buFont typeface="Wingdings" pitchFamily="2" charset="2"/>
              <a:buChar char="Ø"/>
            </a:pPr>
            <a:r>
              <a:rPr lang="tr-TR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3)SORU EKLER</a:t>
            </a:r>
          </a:p>
          <a:p>
            <a:pPr>
              <a:buFont typeface="Wingdings" pitchFamily="2" charset="2"/>
              <a:buChar char="Ø"/>
            </a:pPr>
            <a:r>
              <a:rPr lang="tr-TR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4)ŞAHIS EKLERİ</a:t>
            </a:r>
          </a:p>
        </p:txBody>
      </p:sp>
      <p:pic>
        <p:nvPicPr>
          <p:cNvPr id="3074" name="Picture 2" descr="C:\Users\User\Desktop\GÖKTUĞ\CLIPART ANİMASYON\PUB60COR\AG00090_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49529">
            <a:off x="2956178" y="826190"/>
            <a:ext cx="1001704" cy="958886"/>
          </a:xfrm>
          <a:prstGeom prst="rect">
            <a:avLst/>
          </a:prstGeom>
          <a:noFill/>
        </p:spPr>
      </p:pic>
      <p:pic>
        <p:nvPicPr>
          <p:cNvPr id="7" name="Picture 2" descr="C:\Users\User\Desktop\GÖKTUĞ\CLIPART ANİMASYON\PUB60COR\AG00090_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409115">
            <a:off x="5048469" y="785108"/>
            <a:ext cx="1001704" cy="958886"/>
          </a:xfrm>
          <a:prstGeom prst="rect">
            <a:avLst/>
          </a:prstGeom>
          <a:noFill/>
        </p:spPr>
      </p:pic>
      <p:pic>
        <p:nvPicPr>
          <p:cNvPr id="3075" name="Picture 3" descr="C:\Users\User\Desktop\GÖKTUĞ\CLIPART ANİMASYON\PUB60COR\AG00170_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08" y="3929066"/>
            <a:ext cx="4643470" cy="2737129"/>
          </a:xfrm>
          <a:prstGeom prst="rect">
            <a:avLst/>
          </a:prstGeom>
          <a:noFill/>
        </p:spPr>
      </p:pic>
      <p:sp>
        <p:nvSpPr>
          <p:cNvPr id="15" name="14 Komut Düğmesi: Geri veya Önceki">
            <a:hlinkClick r:id="" action="ppaction://hlinkshowjump?jump=previousslide" highlightClick="1"/>
          </p:cNvPr>
          <p:cNvSpPr/>
          <p:nvPr/>
        </p:nvSpPr>
        <p:spPr>
          <a:xfrm>
            <a:off x="142844" y="6215082"/>
            <a:ext cx="428628" cy="42862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Komut Düğmesi: İleri veya Sonraki">
            <a:hlinkClick r:id="" action="ppaction://hlinkshowjump?jump=nextslide" highlightClick="1"/>
          </p:cNvPr>
          <p:cNvSpPr/>
          <p:nvPr/>
        </p:nvSpPr>
        <p:spPr>
          <a:xfrm>
            <a:off x="714348" y="6215082"/>
            <a:ext cx="500066" cy="42862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cover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Şehir Hayatı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239</TotalTime>
  <Words>468</Words>
  <PresentationFormat>Ekran Gösterisi (4:3)</PresentationFormat>
  <Paragraphs>161</Paragraphs>
  <Slides>19</Slides>
  <Notes>5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Ofis Teması</vt:lpstr>
      <vt:lpstr>BAŞLAMADAN RAHATLAMA</vt:lpstr>
      <vt:lpstr>Slayt 2</vt:lpstr>
      <vt:lpstr>YAPIM EKLERİ </vt:lpstr>
      <vt:lpstr>YAPIM EKLERİ (4) </vt:lpstr>
      <vt:lpstr>1)FİYE</vt:lpstr>
      <vt:lpstr>2)FFYE</vt:lpstr>
      <vt:lpstr>3)İFYE</vt:lpstr>
      <vt:lpstr>4)İİYE</vt:lpstr>
      <vt:lpstr>ÇEKİM EKLERİ </vt:lpstr>
      <vt:lpstr>DURUM (HAL) EKLERİ </vt:lpstr>
      <vt:lpstr>  </vt:lpstr>
      <vt:lpstr>Slayt 12</vt:lpstr>
      <vt:lpstr>Slayt 13</vt:lpstr>
      <vt:lpstr>Slayt 14</vt:lpstr>
      <vt:lpstr>ÇOĞUL (ÇOKLUK) EKLERİ </vt:lpstr>
      <vt:lpstr>Slayt 16</vt:lpstr>
      <vt:lpstr>SAHİPLİK (İYELİK) EKLERİ </vt:lpstr>
      <vt:lpstr>Örnekler </vt:lpstr>
      <vt:lpstr>GÖKTUĞKANTEKİN 6/C 169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2016-11-23T09:10:35Z</dcterms:created>
  <dcterms:modified xsi:type="dcterms:W3CDTF">2017-05-24T17:25:56Z</dcterms:modified>
  <cp:category>www.sorubak.com</cp:category>
</cp:coreProperties>
</file>